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2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8.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45.xml" ContentType="application/vnd.openxmlformats-officedocument.presentationml.tags+xml"/>
  <Override PartName="/ppt/notesSlides/notesSlide32.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4304" r:id="rId4"/>
    <p:sldMasterId id="2147483968" r:id="rId5"/>
    <p:sldMasterId id="2147484074" r:id="rId6"/>
  </p:sldMasterIdLst>
  <p:notesMasterIdLst>
    <p:notesMasterId r:id="rId84"/>
  </p:notesMasterIdLst>
  <p:handoutMasterIdLst>
    <p:handoutMasterId r:id="rId85"/>
  </p:handoutMasterIdLst>
  <p:sldIdLst>
    <p:sldId id="400" r:id="rId7"/>
    <p:sldId id="401" r:id="rId8"/>
    <p:sldId id="464" r:id="rId9"/>
    <p:sldId id="403" r:id="rId10"/>
    <p:sldId id="404" r:id="rId11"/>
    <p:sldId id="405" r:id="rId12"/>
    <p:sldId id="406" r:id="rId13"/>
    <p:sldId id="407" r:id="rId14"/>
    <p:sldId id="408" r:id="rId15"/>
    <p:sldId id="409" r:id="rId16"/>
    <p:sldId id="410" r:id="rId17"/>
    <p:sldId id="411" r:id="rId18"/>
    <p:sldId id="412" r:id="rId19"/>
    <p:sldId id="413" r:id="rId20"/>
    <p:sldId id="414" r:id="rId21"/>
    <p:sldId id="415" r:id="rId22"/>
    <p:sldId id="416" r:id="rId23"/>
    <p:sldId id="417" r:id="rId24"/>
    <p:sldId id="418" r:id="rId25"/>
    <p:sldId id="419" r:id="rId26"/>
    <p:sldId id="421" r:id="rId27"/>
    <p:sldId id="422" r:id="rId28"/>
    <p:sldId id="423" r:id="rId29"/>
    <p:sldId id="424" r:id="rId30"/>
    <p:sldId id="425" r:id="rId31"/>
    <p:sldId id="426" r:id="rId32"/>
    <p:sldId id="427" r:id="rId33"/>
    <p:sldId id="428" r:id="rId34"/>
    <p:sldId id="429" r:id="rId35"/>
    <p:sldId id="430" r:id="rId36"/>
    <p:sldId id="431" r:id="rId37"/>
    <p:sldId id="435" r:id="rId38"/>
    <p:sldId id="432" r:id="rId39"/>
    <p:sldId id="433" r:id="rId40"/>
    <p:sldId id="434" r:id="rId41"/>
    <p:sldId id="436" r:id="rId42"/>
    <p:sldId id="437" r:id="rId43"/>
    <p:sldId id="2147480398" r:id="rId44"/>
    <p:sldId id="2147480396" r:id="rId45"/>
    <p:sldId id="2146846957" r:id="rId46"/>
    <p:sldId id="2146846958" r:id="rId47"/>
    <p:sldId id="2146846955" r:id="rId48"/>
    <p:sldId id="2146846956" r:id="rId49"/>
    <p:sldId id="2146846959" r:id="rId50"/>
    <p:sldId id="2146846960" r:id="rId51"/>
    <p:sldId id="2146846961" r:id="rId52"/>
    <p:sldId id="2147480399" r:id="rId53"/>
    <p:sldId id="448" r:id="rId54"/>
    <p:sldId id="449" r:id="rId55"/>
    <p:sldId id="450" r:id="rId56"/>
    <p:sldId id="451" r:id="rId57"/>
    <p:sldId id="2146846962" r:id="rId58"/>
    <p:sldId id="454" r:id="rId59"/>
    <p:sldId id="2147480391" r:id="rId60"/>
    <p:sldId id="2147480389" r:id="rId61"/>
    <p:sldId id="1284" r:id="rId62"/>
    <p:sldId id="1283" r:id="rId63"/>
    <p:sldId id="1286" r:id="rId64"/>
    <p:sldId id="9176" r:id="rId65"/>
    <p:sldId id="1330" r:id="rId66"/>
    <p:sldId id="1289" r:id="rId67"/>
    <p:sldId id="2147480392" r:id="rId68"/>
    <p:sldId id="2147480388" r:id="rId69"/>
    <p:sldId id="1290" r:id="rId70"/>
    <p:sldId id="1291" r:id="rId71"/>
    <p:sldId id="1293" r:id="rId72"/>
    <p:sldId id="2147480393" r:id="rId73"/>
    <p:sldId id="1332" r:id="rId74"/>
    <p:sldId id="2147480394" r:id="rId75"/>
    <p:sldId id="1296" r:id="rId76"/>
    <p:sldId id="2147480395" r:id="rId77"/>
    <p:sldId id="2147480400" r:id="rId78"/>
    <p:sldId id="1299" r:id="rId79"/>
    <p:sldId id="1298" r:id="rId80"/>
    <p:sldId id="462" r:id="rId81"/>
    <p:sldId id="2147480401" r:id="rId82"/>
    <p:sldId id="463" r:id="rId83"/>
  </p:sldIdLst>
  <p:sldSz cx="12192000" cy="6858000"/>
  <p:notesSz cx="6950075" cy="9236075"/>
  <p:custDataLst>
    <p:tags r:id="rId8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Template Slides" id="{FBB67E76-04FE-4302-A0D6-4AB89CA6987A}">
          <p14:sldIdLst>
            <p14:sldId id="400"/>
            <p14:sldId id="401"/>
            <p14:sldId id="464"/>
            <p14:sldId id="403"/>
            <p14:sldId id="404"/>
            <p14:sldId id="405"/>
            <p14:sldId id="406"/>
            <p14:sldId id="407"/>
            <p14:sldId id="408"/>
            <p14:sldId id="409"/>
            <p14:sldId id="410"/>
            <p14:sldId id="411"/>
            <p14:sldId id="412"/>
            <p14:sldId id="413"/>
            <p14:sldId id="414"/>
            <p14:sldId id="415"/>
            <p14:sldId id="416"/>
            <p14:sldId id="417"/>
            <p14:sldId id="418"/>
            <p14:sldId id="419"/>
            <p14:sldId id="421"/>
            <p14:sldId id="422"/>
            <p14:sldId id="423"/>
            <p14:sldId id="424"/>
            <p14:sldId id="425"/>
            <p14:sldId id="426"/>
            <p14:sldId id="427"/>
            <p14:sldId id="428"/>
            <p14:sldId id="429"/>
            <p14:sldId id="430"/>
            <p14:sldId id="431"/>
            <p14:sldId id="435"/>
            <p14:sldId id="432"/>
            <p14:sldId id="433"/>
            <p14:sldId id="434"/>
            <p14:sldId id="436"/>
            <p14:sldId id="437"/>
            <p14:sldId id="2147480398"/>
            <p14:sldId id="2147480396"/>
            <p14:sldId id="2146846957"/>
            <p14:sldId id="2146846958"/>
            <p14:sldId id="2146846955"/>
            <p14:sldId id="2146846956"/>
            <p14:sldId id="2146846959"/>
            <p14:sldId id="2146846960"/>
            <p14:sldId id="2146846961"/>
            <p14:sldId id="2147480399"/>
            <p14:sldId id="448"/>
            <p14:sldId id="449"/>
            <p14:sldId id="450"/>
            <p14:sldId id="451"/>
            <p14:sldId id="2146846962"/>
            <p14:sldId id="454"/>
            <p14:sldId id="2147480391"/>
            <p14:sldId id="2147480389"/>
            <p14:sldId id="1284"/>
            <p14:sldId id="1283"/>
            <p14:sldId id="1286"/>
            <p14:sldId id="9176"/>
            <p14:sldId id="1330"/>
            <p14:sldId id="1289"/>
            <p14:sldId id="2147480392"/>
            <p14:sldId id="2147480388"/>
            <p14:sldId id="1290"/>
            <p14:sldId id="1291"/>
            <p14:sldId id="1293"/>
            <p14:sldId id="2147480393"/>
            <p14:sldId id="1332"/>
            <p14:sldId id="2147480394"/>
            <p14:sldId id="1296"/>
            <p14:sldId id="2147480395"/>
            <p14:sldId id="2147480400"/>
            <p14:sldId id="1299"/>
            <p14:sldId id="1298"/>
            <p14:sldId id="462"/>
            <p14:sldId id="2147480401"/>
            <p14:sldId id="463"/>
          </p14:sldIdLst>
        </p14:section>
        <p14:section name="Large Content [SPECTRUM] Template Slides" id="{ACDA842C-882E-7349-A86C-87D904550EA0}">
          <p14:sldIdLst/>
        </p14:section>
        <p14:section name="Light theme layout" id="{7FFC70B9-6E78-B447-9343-301B3D81D7B5}">
          <p14:sldIdLst/>
        </p14:section>
        <p14:section name="Ending slides" id="{9627547A-2946-4DF2-82C7-3620E77F356D}">
          <p14:sldIdLst/>
        </p14:section>
      </p14:sectionLst>
    </p:ex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B9F5F60-8F1B-3EE6-8B2F-3A34B00185A2}" name="Eileen F O'Neill" initials="EO" userId="S::Eileen.ONeill@ey.com::ec88d999-7e2c-46ea-a55b-3b89d08ad093" providerId="AD"/>
  <p188:author id="{7E458B67-C412-0511-FAB3-4B17EB321652}" name="Chris Kramer" initials="CK" userId="S::Christopher.Kramer@ey.com::91898555-a6b5-4c1b-8618-941af9b62861" providerId="AD"/>
  <p188:author id="{5E0F0398-952E-F428-FA85-207A45C4CF38}" name="Andrea Talkington" initials="AT" userId="S::Andrea.Talkington@ey.com::86780225-45b7-46d9-bce7-7ebcb204e53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7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7480"/>
    <a:srgbClr val="C4C4CD"/>
    <a:srgbClr val="32FFFF"/>
    <a:srgbClr val="FF00FF"/>
    <a:srgbClr val="C5FD45"/>
    <a:srgbClr val="80FBFD"/>
    <a:srgbClr val="FFE600"/>
    <a:srgbClr val="EB4F00"/>
    <a:srgbClr val="2DB757"/>
    <a:srgbClr val="922B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0E6417-4D28-46DA-96FB-20DA2679F998}" v="1" dt="2026-09-21T16:55:00.709"/>
    <p1510:client id="{D2846303-F715-4161-99A3-E1E0844ABAFA}" v="2" dt="2026-09-21T17:50:29.1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85351" autoAdjust="0"/>
  </p:normalViewPr>
  <p:slideViewPr>
    <p:cSldViewPr snapToGrid="0" showGuides="1">
      <p:cViewPr varScale="1">
        <p:scale>
          <a:sx n="51" d="100"/>
          <a:sy n="51" d="100"/>
        </p:scale>
        <p:origin x="704" y="32"/>
      </p:cViewPr>
      <p:guideLst>
        <p:guide orient="horz" pos="2208"/>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notesMaster" Target="notesMasters/notesMaster1.xml"/><Relationship Id="rId89" Type="http://schemas.openxmlformats.org/officeDocument/2006/relationships/viewProps" Target="view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handoutMaster" Target="handoutMasters/handoutMaster1.xml"/><Relationship Id="rId9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commentAuthors" Target="commentAuthor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GB" dirty="0">
              <a:latin typeface="Arial" pitchFamily="34" charset="0"/>
            </a:endParaRPr>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75A85089-C692-4DEA-AC49-04CF34D4FE14}" type="datetimeFigureOut">
              <a:rPr lang="en-GB" smtClean="0">
                <a:latin typeface="Arial" pitchFamily="34" charset="0"/>
              </a:rPr>
              <a:pPr/>
              <a:t>25/09/2026</a:t>
            </a:fld>
            <a:endParaRPr lang="en-GB" dirty="0">
              <a:latin typeface="Arial" pitchFamily="34" charset="0"/>
            </a:endParaRP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GB" dirty="0">
              <a:latin typeface="Arial" pitchFamily="34" charset="0"/>
            </a:endParaRPr>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D3A5C721-4BB5-4DB6-AD65-4BA2A62B05B6}" type="slidenum">
              <a:rPr lang="en-GB" smtClean="0">
                <a:latin typeface="Arial" pitchFamily="34" charset="0"/>
              </a:rPr>
              <a:pPr/>
              <a:t>‹#›</a:t>
            </a:fld>
            <a:endParaRPr lang="en-GB" dirty="0">
              <a:latin typeface="Arial" pitchFamily="34" charset="0"/>
            </a:endParaRPr>
          </a:p>
        </p:txBody>
      </p:sp>
    </p:spTree>
    <p:extLst>
      <p:ext uri="{BB962C8B-B14F-4D97-AF65-F5344CB8AC3E}">
        <p14:creationId xmlns:p14="http://schemas.microsoft.com/office/powerpoint/2010/main" val="1991632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atin typeface="Arial" pitchFamily="34" charset="0"/>
              </a:defRPr>
            </a:lvl1pPr>
          </a:lstStyle>
          <a:p>
            <a:endParaRPr lang="en-GB"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atin typeface="Arial" pitchFamily="34" charset="0"/>
              </a:defRPr>
            </a:lvl1pPr>
          </a:lstStyle>
          <a:p>
            <a:fld id="{8045EBA9-A28D-4849-BFEA-AA04F6A21B63}" type="datetimeFigureOut">
              <a:rPr lang="en-GB" smtClean="0"/>
              <a:pPr/>
              <a:t>25/09/2026</a:t>
            </a:fld>
            <a:endParaRPr lang="en-GB" dirty="0"/>
          </a:p>
        </p:txBody>
      </p:sp>
      <p:sp>
        <p:nvSpPr>
          <p:cNvPr id="4" name="Slide Image Placeholder 3"/>
          <p:cNvSpPr>
            <a:spLocks noGrp="1" noRot="1" noChangeAspect="1"/>
          </p:cNvSpPr>
          <p:nvPr>
            <p:ph type="sldImg" idx="2"/>
          </p:nvPr>
        </p:nvSpPr>
        <p:spPr>
          <a:xfrm>
            <a:off x="395288" y="692150"/>
            <a:ext cx="6159500" cy="3463925"/>
          </a:xfrm>
          <a:prstGeom prst="rect">
            <a:avLst/>
          </a:prstGeom>
          <a:noFill/>
          <a:ln w="12700">
            <a:solidFill>
              <a:prstClr val="black"/>
            </a:solidFill>
          </a:ln>
        </p:spPr>
        <p:txBody>
          <a:bodyPr vert="horz" lIns="92492" tIns="46246" rIns="92492" bIns="46246" rtlCol="0" anchor="ctr"/>
          <a:lstStyle/>
          <a:p>
            <a:endParaRPr lang="en-GB"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atin typeface="Arial" pitchFamily="34" charset="0"/>
              </a:defRPr>
            </a:lvl1pPr>
          </a:lstStyle>
          <a:p>
            <a:endParaRPr lang="en-GB"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atin typeface="Arial" pitchFamily="34" charset="0"/>
              </a:defRPr>
            </a:lvl1pPr>
          </a:lstStyle>
          <a:p>
            <a:fld id="{5B43D19E-BFDB-4C92-8EDD-32EDDA8F41DF}" type="slidenum">
              <a:rPr lang="en-GB" smtClean="0"/>
              <a:pPr/>
              <a:t>‹#›</a:t>
            </a:fld>
            <a:endParaRPr lang="en-GB" dirty="0"/>
          </a:p>
        </p:txBody>
      </p:sp>
    </p:spTree>
    <p:extLst>
      <p:ext uri="{BB962C8B-B14F-4D97-AF65-F5344CB8AC3E}">
        <p14:creationId xmlns:p14="http://schemas.microsoft.com/office/powerpoint/2010/main" val="160627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43D19E-BFDB-4C92-8EDD-32EDDA8F41DF}" type="slidenum">
              <a:rPr lang="en-GB" smtClean="0"/>
              <a:pPr/>
              <a:t>6</a:t>
            </a:fld>
            <a:endParaRPr lang="en-GB" dirty="0"/>
          </a:p>
        </p:txBody>
      </p:sp>
    </p:spTree>
    <p:extLst>
      <p:ext uri="{BB962C8B-B14F-4D97-AF65-F5344CB8AC3E}">
        <p14:creationId xmlns:p14="http://schemas.microsoft.com/office/powerpoint/2010/main" val="667610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43D19E-BFDB-4C92-8EDD-32EDDA8F41DF}" type="slidenum">
              <a:rPr lang="en-GB" smtClean="0"/>
              <a:pPr/>
              <a:t>11</a:t>
            </a:fld>
            <a:endParaRPr lang="en-GB" dirty="0"/>
          </a:p>
        </p:txBody>
      </p:sp>
    </p:spTree>
    <p:extLst>
      <p:ext uri="{BB962C8B-B14F-4D97-AF65-F5344CB8AC3E}">
        <p14:creationId xmlns:p14="http://schemas.microsoft.com/office/powerpoint/2010/main" val="1062238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43D19E-BFDB-4C92-8EDD-32EDDA8F41DF}" type="slidenum">
              <a:rPr lang="en-GB" smtClean="0"/>
              <a:pPr/>
              <a:t>28</a:t>
            </a:fld>
            <a:endParaRPr lang="en-GB" dirty="0"/>
          </a:p>
        </p:txBody>
      </p:sp>
    </p:spTree>
    <p:extLst>
      <p:ext uri="{BB962C8B-B14F-4D97-AF65-F5344CB8AC3E}">
        <p14:creationId xmlns:p14="http://schemas.microsoft.com/office/powerpoint/2010/main" val="252856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B4790-9100-818C-31EA-2CB353C33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5EED2-F5CD-065C-52D6-D80D66DD5A6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F6DCC20-4909-8043-96BF-A40027EFDD18}"/>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B611FE34-CA92-323E-28F7-9B27AA45A5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218245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B8461-9CF6-700E-F5F9-D6EFD15D4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8C0E5F-2564-257F-AA14-B6C82F33381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A70B172-F573-4F9B-B3D2-165B1A24B6E6}"/>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9775402-EEA2-51D2-D2DE-8B389FACF7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028872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AF0D4-D35F-1DEB-98BC-604E1C5E96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A6AC4-BCC5-1008-1341-EE7E2C398EF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176D94B-8CAC-BF88-343B-E1BBA6907715}"/>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DB1B50F4-74EB-511C-882E-F4BF46749C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43D19E-BFDB-4C92-8EDD-32EDDA8F41DF}"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615980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6115B-C0F8-C2C1-3232-146C1B88C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DE972-BA45-468F-D2D0-C00228272A2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177F3B5-9167-389D-DFB5-328D1B08931C}"/>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F29D2E22-A17D-ED85-FD75-66AC591AD786}"/>
              </a:ext>
            </a:extLst>
          </p:cNvPr>
          <p:cNvSpPr>
            <a:spLocks noGrp="1"/>
          </p:cNvSpPr>
          <p:nvPr>
            <p:ph type="sldNum" sz="quarter" idx="5"/>
          </p:nvPr>
        </p:nvSpPr>
        <p:spPr/>
        <p:txBody>
          <a:bodyPr/>
          <a:lstStyle/>
          <a:p>
            <a:fld id="{5B43D19E-BFDB-4C92-8EDD-32EDDA8F41DF}" type="slidenum">
              <a:rPr lang="en-GB" smtClean="0"/>
              <a:pPr/>
              <a:t>41</a:t>
            </a:fld>
            <a:endParaRPr lang="en-GB" dirty="0"/>
          </a:p>
        </p:txBody>
      </p:sp>
    </p:spTree>
    <p:extLst>
      <p:ext uri="{BB962C8B-B14F-4D97-AF65-F5344CB8AC3E}">
        <p14:creationId xmlns:p14="http://schemas.microsoft.com/office/powerpoint/2010/main" val="2698071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8977D-75CC-D616-2CD3-407A4F1EE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5CCD9-07CB-93BF-4D01-8CD8F369C32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B48C958-FDE2-B8C9-F675-639A314B04AB}"/>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A3E1B961-C1BC-6E12-6E17-9EC5B25B9FEF}"/>
              </a:ext>
            </a:extLst>
          </p:cNvPr>
          <p:cNvSpPr>
            <a:spLocks noGrp="1"/>
          </p:cNvSpPr>
          <p:nvPr>
            <p:ph type="sldNum" sz="quarter" idx="5"/>
          </p:nvPr>
        </p:nvSpPr>
        <p:spPr/>
        <p:txBody>
          <a:bodyPr/>
          <a:lstStyle/>
          <a:p>
            <a:fld id="{5B43D19E-BFDB-4C92-8EDD-32EDDA8F41DF}" type="slidenum">
              <a:rPr lang="en-GB" smtClean="0"/>
              <a:pPr/>
              <a:t>42</a:t>
            </a:fld>
            <a:endParaRPr lang="en-GB" dirty="0"/>
          </a:p>
        </p:txBody>
      </p:sp>
    </p:spTree>
    <p:extLst>
      <p:ext uri="{BB962C8B-B14F-4D97-AF65-F5344CB8AC3E}">
        <p14:creationId xmlns:p14="http://schemas.microsoft.com/office/powerpoint/2010/main" val="3010539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82D49-EAFB-C50F-3A7E-F7D312577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11DDFA-9626-5544-4A15-89FC5146BAA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3CE0E14-54B0-C03D-5F41-886790DAD53A}"/>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1E454159-B7EC-2A58-4133-BDE28A43900A}"/>
              </a:ext>
            </a:extLst>
          </p:cNvPr>
          <p:cNvSpPr>
            <a:spLocks noGrp="1"/>
          </p:cNvSpPr>
          <p:nvPr>
            <p:ph type="sldNum" sz="quarter" idx="5"/>
          </p:nvPr>
        </p:nvSpPr>
        <p:spPr/>
        <p:txBody>
          <a:bodyPr/>
          <a:lstStyle/>
          <a:p>
            <a:fld id="{5B43D19E-BFDB-4C92-8EDD-32EDDA8F41DF}" type="slidenum">
              <a:rPr lang="en-GB" smtClean="0"/>
              <a:pPr/>
              <a:t>43</a:t>
            </a:fld>
            <a:endParaRPr lang="en-GB" dirty="0"/>
          </a:p>
        </p:txBody>
      </p:sp>
    </p:spTree>
    <p:extLst>
      <p:ext uri="{BB962C8B-B14F-4D97-AF65-F5344CB8AC3E}">
        <p14:creationId xmlns:p14="http://schemas.microsoft.com/office/powerpoint/2010/main" val="1604252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E1591-6536-DFBB-64CD-23F1CA5E8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74637B-ECA1-11AE-EFDC-DB3F9A1711C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E2DC3CB-6C52-5CC3-90AF-43C52DD8BDC4}"/>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24C532DB-E3B9-8F2A-E39E-061F3F5A28F9}"/>
              </a:ext>
            </a:extLst>
          </p:cNvPr>
          <p:cNvSpPr>
            <a:spLocks noGrp="1"/>
          </p:cNvSpPr>
          <p:nvPr>
            <p:ph type="sldNum" sz="quarter" idx="5"/>
          </p:nvPr>
        </p:nvSpPr>
        <p:spPr/>
        <p:txBody>
          <a:bodyPr/>
          <a:lstStyle/>
          <a:p>
            <a:fld id="{5B43D19E-BFDB-4C92-8EDD-32EDDA8F41DF}" type="slidenum">
              <a:rPr lang="en-GB" smtClean="0"/>
              <a:pPr/>
              <a:t>44</a:t>
            </a:fld>
            <a:endParaRPr lang="en-GB" dirty="0"/>
          </a:p>
        </p:txBody>
      </p:sp>
    </p:spTree>
    <p:extLst>
      <p:ext uri="{BB962C8B-B14F-4D97-AF65-F5344CB8AC3E}">
        <p14:creationId xmlns:p14="http://schemas.microsoft.com/office/powerpoint/2010/main" val="1929705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ABC3E-9E64-927D-EBDA-508B43BA3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91EC43-04DD-376B-0E23-EBAED752E2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7CC1418-A24F-DECA-86AC-B74B3F646381}"/>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61F836D4-F7F6-F7A0-BD8F-60B0952DAC70}"/>
              </a:ext>
            </a:extLst>
          </p:cNvPr>
          <p:cNvSpPr>
            <a:spLocks noGrp="1"/>
          </p:cNvSpPr>
          <p:nvPr>
            <p:ph type="sldNum" sz="quarter" idx="5"/>
          </p:nvPr>
        </p:nvSpPr>
        <p:spPr/>
        <p:txBody>
          <a:bodyPr/>
          <a:lstStyle/>
          <a:p>
            <a:fld id="{5B43D19E-BFDB-4C92-8EDD-32EDDA8F41DF}" type="slidenum">
              <a:rPr lang="en-GB" smtClean="0"/>
              <a:pPr/>
              <a:t>45</a:t>
            </a:fld>
            <a:endParaRPr lang="en-GB" dirty="0"/>
          </a:p>
        </p:txBody>
      </p:sp>
    </p:spTree>
    <p:extLst>
      <p:ext uri="{BB962C8B-B14F-4D97-AF65-F5344CB8AC3E}">
        <p14:creationId xmlns:p14="http://schemas.microsoft.com/office/powerpoint/2010/main" val="406844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6B48C-AB60-7BD7-74E6-AF4D1F4B2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7179B-DC6E-5656-9347-BE26980EEF7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34E1A0B-7DB1-6F4B-7651-70190414C4CE}"/>
              </a:ext>
            </a:extLst>
          </p:cNvPr>
          <p:cNvSpPr>
            <a:spLocks noGrp="1"/>
          </p:cNvSpPr>
          <p:nvPr>
            <p:ph type="body" idx="1"/>
          </p:nvPr>
        </p:nvSpPr>
        <p:spPr/>
        <p:txBody>
          <a:bodyPr/>
          <a:lstStyle/>
          <a:p>
            <a:endParaRPr lang="en-IN" dirty="0"/>
          </a:p>
        </p:txBody>
      </p:sp>
      <p:sp>
        <p:nvSpPr>
          <p:cNvPr id="4" name="Slide Number Placeholder 3">
            <a:extLst>
              <a:ext uri="{FF2B5EF4-FFF2-40B4-BE49-F238E27FC236}">
                <a16:creationId xmlns:a16="http://schemas.microsoft.com/office/drawing/2014/main" id="{49378CB6-4CEC-DBAF-B169-BC603E68C349}"/>
              </a:ext>
            </a:extLst>
          </p:cNvPr>
          <p:cNvSpPr>
            <a:spLocks noGrp="1"/>
          </p:cNvSpPr>
          <p:nvPr>
            <p:ph type="sldNum" sz="quarter" idx="5"/>
          </p:nvPr>
        </p:nvSpPr>
        <p:spPr/>
        <p:txBody>
          <a:bodyPr/>
          <a:lstStyle/>
          <a:p>
            <a:fld id="{5B43D19E-BFDB-4C92-8EDD-32EDDA8F41DF}" type="slidenum">
              <a:rPr lang="en-GB" smtClean="0"/>
              <a:pPr/>
              <a:t>51</a:t>
            </a:fld>
            <a:endParaRPr lang="en-GB" dirty="0"/>
          </a:p>
        </p:txBody>
      </p:sp>
    </p:spTree>
    <p:extLst>
      <p:ext uri="{BB962C8B-B14F-4D97-AF65-F5344CB8AC3E}">
        <p14:creationId xmlns:p14="http://schemas.microsoft.com/office/powerpoint/2010/main" val="4167919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3BB85-5FED-8667-D378-3F20AF9FB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A2ABD-E87E-44C5-90F9-A2AC8D16D42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8BE211-0CDA-4715-AC4E-821CFB23B179}"/>
              </a:ext>
            </a:extLst>
          </p:cNvPr>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a:extLst>
              <a:ext uri="{FF2B5EF4-FFF2-40B4-BE49-F238E27FC236}">
                <a16:creationId xmlns:a16="http://schemas.microsoft.com/office/drawing/2014/main" id="{67E100AF-1C04-E298-1A24-1F81C0746A07}"/>
              </a:ext>
            </a:extLst>
          </p:cNvPr>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53</a:t>
            </a:fld>
            <a:endParaRPr lang="en-GB" dirty="0">
              <a:latin typeface="EYInterstate Light" panose="02000506000000020004" pitchFamily="2" charset="0"/>
            </a:endParaRPr>
          </a:p>
        </p:txBody>
      </p:sp>
    </p:spTree>
    <p:extLst>
      <p:ext uri="{BB962C8B-B14F-4D97-AF65-F5344CB8AC3E}">
        <p14:creationId xmlns:p14="http://schemas.microsoft.com/office/powerpoint/2010/main" val="1531153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8800"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54</a:t>
            </a:fld>
            <a:endParaRPr lang="en-GB" dirty="0">
              <a:latin typeface="EYInterstate Light" panose="02000506000000020004" pitchFamily="2" charset="0"/>
            </a:endParaRPr>
          </a:p>
        </p:txBody>
      </p:sp>
    </p:spTree>
    <p:extLst>
      <p:ext uri="{BB962C8B-B14F-4D97-AF65-F5344CB8AC3E}">
        <p14:creationId xmlns:p14="http://schemas.microsoft.com/office/powerpoint/2010/main" val="4224444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55</a:t>
            </a:fld>
            <a:endParaRPr lang="en-GB" dirty="0">
              <a:latin typeface="EYInterstate Light" panose="02000506000000020004" pitchFamily="2" charset="0"/>
            </a:endParaRPr>
          </a:p>
        </p:txBody>
      </p:sp>
    </p:spTree>
    <p:extLst>
      <p:ext uri="{BB962C8B-B14F-4D97-AF65-F5344CB8AC3E}">
        <p14:creationId xmlns:p14="http://schemas.microsoft.com/office/powerpoint/2010/main" val="3771935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56</a:t>
            </a:fld>
            <a:endParaRPr lang="en-GB" dirty="0">
              <a:latin typeface="EYInterstate Light" panose="02000506000000020004" pitchFamily="2" charset="0"/>
            </a:endParaRPr>
          </a:p>
        </p:txBody>
      </p:sp>
    </p:spTree>
    <p:extLst>
      <p:ext uri="{BB962C8B-B14F-4D97-AF65-F5344CB8AC3E}">
        <p14:creationId xmlns:p14="http://schemas.microsoft.com/office/powerpoint/2010/main" val="2864586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57</a:t>
            </a:fld>
            <a:endParaRPr lang="en-GB" dirty="0">
              <a:latin typeface="EYInterstate Light" panose="02000506000000020004" pitchFamily="2" charset="0"/>
            </a:endParaRPr>
          </a:p>
        </p:txBody>
      </p:sp>
    </p:spTree>
    <p:extLst>
      <p:ext uri="{BB962C8B-B14F-4D97-AF65-F5344CB8AC3E}">
        <p14:creationId xmlns:p14="http://schemas.microsoft.com/office/powerpoint/2010/main" val="2817172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43D19E-BFDB-4C92-8EDD-32EDDA8F41DF}" type="slidenum">
              <a:rPr lang="en-GB" smtClean="0"/>
              <a:pPr/>
              <a:t>58</a:t>
            </a:fld>
            <a:endParaRPr lang="en-GB" dirty="0"/>
          </a:p>
        </p:txBody>
      </p:sp>
    </p:spTree>
    <p:extLst>
      <p:ext uri="{BB962C8B-B14F-4D97-AF65-F5344CB8AC3E}">
        <p14:creationId xmlns:p14="http://schemas.microsoft.com/office/powerpoint/2010/main" val="3811146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14265">
              <a:defRPr/>
            </a:pPr>
            <a:fld id="{5B43D19E-BFDB-4C92-8EDD-32EDDA8F41DF}" type="slidenum">
              <a:rPr lang="en-GB">
                <a:solidFill>
                  <a:prstClr val="black"/>
                </a:solidFill>
              </a:rPr>
              <a:pPr defTabSz="914265">
                <a:defRPr/>
              </a:pPr>
              <a:t>59</a:t>
            </a:fld>
            <a:endParaRPr lang="en-GB" dirty="0">
              <a:solidFill>
                <a:prstClr val="black"/>
              </a:solidFill>
            </a:endParaRPr>
          </a:p>
        </p:txBody>
      </p:sp>
    </p:spTree>
    <p:extLst>
      <p:ext uri="{BB962C8B-B14F-4D97-AF65-F5344CB8AC3E}">
        <p14:creationId xmlns:p14="http://schemas.microsoft.com/office/powerpoint/2010/main" val="290092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60</a:t>
            </a:fld>
            <a:endParaRPr lang="en-GB" dirty="0">
              <a:latin typeface="EYInterstate Light" panose="02000506000000020004" pitchFamily="2" charset="0"/>
            </a:endParaRPr>
          </a:p>
        </p:txBody>
      </p:sp>
    </p:spTree>
    <p:extLst>
      <p:ext uri="{BB962C8B-B14F-4D97-AF65-F5344CB8AC3E}">
        <p14:creationId xmlns:p14="http://schemas.microsoft.com/office/powerpoint/2010/main" val="1592731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8751B-3A74-273E-A8A0-DE33A2142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10F96-FC3E-FCC5-9DD9-5468E40F2AC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78AF891-7834-520B-5B4E-4316CAC622B4}"/>
              </a:ext>
            </a:extLst>
          </p:cNvPr>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a:extLst>
              <a:ext uri="{FF2B5EF4-FFF2-40B4-BE49-F238E27FC236}">
                <a16:creationId xmlns:a16="http://schemas.microsoft.com/office/drawing/2014/main" id="{0A554D2C-C653-F65B-E30C-0AA94E3FFDC4}"/>
              </a:ext>
            </a:extLst>
          </p:cNvPr>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61</a:t>
            </a:fld>
            <a:endParaRPr lang="en-GB" dirty="0">
              <a:latin typeface="EYInterstate Light" panose="02000506000000020004" pitchFamily="2" charset="0"/>
            </a:endParaRPr>
          </a:p>
        </p:txBody>
      </p:sp>
    </p:spTree>
    <p:extLst>
      <p:ext uri="{BB962C8B-B14F-4D97-AF65-F5344CB8AC3E}">
        <p14:creationId xmlns:p14="http://schemas.microsoft.com/office/powerpoint/2010/main" val="3421077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62</a:t>
            </a:fld>
            <a:endParaRPr lang="en-GB" dirty="0">
              <a:latin typeface="EYInterstate Light" panose="02000506000000020004" pitchFamily="2" charset="0"/>
            </a:endParaRPr>
          </a:p>
        </p:txBody>
      </p:sp>
    </p:spTree>
    <p:extLst>
      <p:ext uri="{BB962C8B-B14F-4D97-AF65-F5344CB8AC3E}">
        <p14:creationId xmlns:p14="http://schemas.microsoft.com/office/powerpoint/2010/main" val="293964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63</a:t>
            </a:fld>
            <a:endParaRPr lang="en-GB" dirty="0">
              <a:latin typeface="EYInterstate Light" panose="02000506000000020004" pitchFamily="2" charset="0"/>
            </a:endParaRPr>
          </a:p>
        </p:txBody>
      </p:sp>
    </p:spTree>
    <p:extLst>
      <p:ext uri="{BB962C8B-B14F-4D97-AF65-F5344CB8AC3E}">
        <p14:creationId xmlns:p14="http://schemas.microsoft.com/office/powerpoint/2010/main" val="3585399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10"/>
          </p:nvPr>
        </p:nvSpPr>
        <p:spPr/>
        <p:txBody>
          <a:bodyPr/>
          <a:lstStyle/>
          <a:p>
            <a:fld id="{5B43D19E-BFDB-4C92-8EDD-32EDDA8F41DF}" type="slidenum">
              <a:rPr lang="en-GB" smtClean="0">
                <a:latin typeface="EYInterstate Light" panose="02000506000000020004" pitchFamily="2" charset="0"/>
              </a:rPr>
              <a:pPr/>
              <a:t>64</a:t>
            </a:fld>
            <a:endParaRPr lang="en-GB" dirty="0">
              <a:latin typeface="EYInterstate Light" panose="02000506000000020004" pitchFamily="2" charset="0"/>
            </a:endParaRPr>
          </a:p>
        </p:txBody>
      </p:sp>
    </p:spTree>
    <p:extLst>
      <p:ext uri="{BB962C8B-B14F-4D97-AF65-F5344CB8AC3E}">
        <p14:creationId xmlns:p14="http://schemas.microsoft.com/office/powerpoint/2010/main" val="76735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65</a:t>
            </a:fld>
            <a:endParaRPr lang="en-GB" dirty="0">
              <a:latin typeface="EYInterstate Light" panose="02000506000000020004" pitchFamily="2" charset="0"/>
            </a:endParaRPr>
          </a:p>
        </p:txBody>
      </p:sp>
    </p:spTree>
    <p:extLst>
      <p:ext uri="{BB962C8B-B14F-4D97-AF65-F5344CB8AC3E}">
        <p14:creationId xmlns:p14="http://schemas.microsoft.com/office/powerpoint/2010/main" val="1357676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262AB-9D12-CB9A-9F07-04988AAD0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35436-F922-41DE-1EB1-6CA062A9BF8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5C6F86F-99B2-A238-4B1D-B1E114B5FAAE}"/>
              </a:ext>
            </a:extLst>
          </p:cNvPr>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a:extLst>
              <a:ext uri="{FF2B5EF4-FFF2-40B4-BE49-F238E27FC236}">
                <a16:creationId xmlns:a16="http://schemas.microsoft.com/office/drawing/2014/main" id="{5EE94A66-D35D-86D4-8127-39792DFC9A9D}"/>
              </a:ext>
            </a:extLst>
          </p:cNvPr>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66</a:t>
            </a:fld>
            <a:endParaRPr lang="en-GB" dirty="0">
              <a:latin typeface="EYInterstate Light" panose="02000506000000020004" pitchFamily="2" charset="0"/>
            </a:endParaRPr>
          </a:p>
        </p:txBody>
      </p:sp>
    </p:spTree>
    <p:extLst>
      <p:ext uri="{BB962C8B-B14F-4D97-AF65-F5344CB8AC3E}">
        <p14:creationId xmlns:p14="http://schemas.microsoft.com/office/powerpoint/2010/main" val="1138557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14265">
              <a:defRPr/>
            </a:pPr>
            <a:fld id="{5B43D19E-BFDB-4C92-8EDD-32EDDA8F41DF}" type="slidenum">
              <a:rPr lang="en-GB">
                <a:solidFill>
                  <a:prstClr val="black"/>
                </a:solidFill>
              </a:rPr>
              <a:pPr defTabSz="914265">
                <a:defRPr/>
              </a:pPr>
              <a:t>67</a:t>
            </a:fld>
            <a:endParaRPr lang="en-GB" dirty="0">
              <a:solidFill>
                <a:prstClr val="black"/>
              </a:solidFill>
            </a:endParaRPr>
          </a:p>
        </p:txBody>
      </p:sp>
    </p:spTree>
    <p:extLst>
      <p:ext uri="{BB962C8B-B14F-4D97-AF65-F5344CB8AC3E}">
        <p14:creationId xmlns:p14="http://schemas.microsoft.com/office/powerpoint/2010/main" val="3652108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9ABA7-4AA4-C813-F541-F2A58A544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B4F34-50F6-DF4C-B90C-3258C642A07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94374DB-9321-175D-A714-DB1567328052}"/>
              </a:ext>
            </a:extLst>
          </p:cNvPr>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a:extLst>
              <a:ext uri="{FF2B5EF4-FFF2-40B4-BE49-F238E27FC236}">
                <a16:creationId xmlns:a16="http://schemas.microsoft.com/office/drawing/2014/main" id="{5E6A79E3-704B-303B-CB99-4A35B1378444}"/>
              </a:ext>
            </a:extLst>
          </p:cNvPr>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68</a:t>
            </a:fld>
            <a:endParaRPr lang="en-GB" dirty="0">
              <a:latin typeface="EYInterstate Light" panose="02000506000000020004" pitchFamily="2" charset="0"/>
            </a:endParaRPr>
          </a:p>
        </p:txBody>
      </p:sp>
    </p:spTree>
    <p:extLst>
      <p:ext uri="{BB962C8B-B14F-4D97-AF65-F5344CB8AC3E}">
        <p14:creationId xmlns:p14="http://schemas.microsoft.com/office/powerpoint/2010/main" val="2615477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69</a:t>
            </a:fld>
            <a:endParaRPr lang="en-GB" dirty="0">
              <a:latin typeface="EYInterstate Light" panose="02000506000000020004" pitchFamily="2" charset="0"/>
            </a:endParaRPr>
          </a:p>
        </p:txBody>
      </p:sp>
    </p:spTree>
    <p:extLst>
      <p:ext uri="{BB962C8B-B14F-4D97-AF65-F5344CB8AC3E}">
        <p14:creationId xmlns:p14="http://schemas.microsoft.com/office/powerpoint/2010/main" val="3539187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46259-95F8-725C-86BB-F880CC771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AA0549-E812-F92F-A185-943AAB27830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1703FE6-A819-BB2F-28DC-DF55F83A26C3}"/>
              </a:ext>
            </a:extLst>
          </p:cNvPr>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a:extLst>
              <a:ext uri="{FF2B5EF4-FFF2-40B4-BE49-F238E27FC236}">
                <a16:creationId xmlns:a16="http://schemas.microsoft.com/office/drawing/2014/main" id="{6CCE5E7D-1F3A-C8EF-3208-ABD4EE972FB3}"/>
              </a:ext>
            </a:extLst>
          </p:cNvPr>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70</a:t>
            </a:fld>
            <a:endParaRPr lang="en-GB" dirty="0">
              <a:latin typeface="EYInterstate Light" panose="02000506000000020004" pitchFamily="2" charset="0"/>
            </a:endParaRPr>
          </a:p>
        </p:txBody>
      </p:sp>
    </p:spTree>
    <p:extLst>
      <p:ext uri="{BB962C8B-B14F-4D97-AF65-F5344CB8AC3E}">
        <p14:creationId xmlns:p14="http://schemas.microsoft.com/office/powerpoint/2010/main" val="3042129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43D19E-BFDB-4C92-8EDD-32EDDA8F41DF}" type="slidenum">
              <a:rPr lang="en-GB" smtClean="0"/>
              <a:pPr/>
              <a:t>71</a:t>
            </a:fld>
            <a:endParaRPr lang="en-GB" dirty="0"/>
          </a:p>
        </p:txBody>
      </p:sp>
    </p:spTree>
    <p:extLst>
      <p:ext uri="{BB962C8B-B14F-4D97-AF65-F5344CB8AC3E}">
        <p14:creationId xmlns:p14="http://schemas.microsoft.com/office/powerpoint/2010/main" val="12005409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72</a:t>
            </a:fld>
            <a:endParaRPr lang="en-GB" dirty="0">
              <a:latin typeface="EYInterstate Light" panose="02000506000000020004" pitchFamily="2" charset="0"/>
            </a:endParaRPr>
          </a:p>
        </p:txBody>
      </p:sp>
    </p:spTree>
    <p:extLst>
      <p:ext uri="{BB962C8B-B14F-4D97-AF65-F5344CB8AC3E}">
        <p14:creationId xmlns:p14="http://schemas.microsoft.com/office/powerpoint/2010/main" val="3544813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EYInterstate Light" panose="02000506000000020004" pitchFamily="2" charset="0"/>
            </a:endParaRPr>
          </a:p>
        </p:txBody>
      </p:sp>
      <p:sp>
        <p:nvSpPr>
          <p:cNvPr id="4" name="Slide Number Placeholder 3"/>
          <p:cNvSpPr>
            <a:spLocks noGrp="1"/>
          </p:cNvSpPr>
          <p:nvPr>
            <p:ph type="sldNum" sz="quarter" idx="5"/>
          </p:nvPr>
        </p:nvSpPr>
        <p:spPr/>
        <p:txBody>
          <a:bodyPr/>
          <a:lstStyle/>
          <a:p>
            <a:fld id="{5B43D19E-BFDB-4C92-8EDD-32EDDA8F41DF}" type="slidenum">
              <a:rPr lang="en-GB" smtClean="0">
                <a:latin typeface="EYInterstate Light" panose="02000506000000020004" pitchFamily="2" charset="0"/>
              </a:rPr>
              <a:pPr/>
              <a:t>73</a:t>
            </a:fld>
            <a:endParaRPr lang="en-GB" dirty="0">
              <a:latin typeface="EYInterstate Light" panose="02000506000000020004" pitchFamily="2" charset="0"/>
            </a:endParaRPr>
          </a:p>
        </p:txBody>
      </p:sp>
    </p:spTree>
    <p:extLst>
      <p:ext uri="{BB962C8B-B14F-4D97-AF65-F5344CB8AC3E}">
        <p14:creationId xmlns:p14="http://schemas.microsoft.com/office/powerpoint/2010/main" val="4037646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jpe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29.emf"/></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7B44AD8-8A5B-B2C9-88AA-BB2F39A894D8}"/>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858000"/>
          </a:xfrm>
          <a:prstGeom prst="rect">
            <a:avLst/>
          </a:prstGeom>
        </p:spPr>
      </p:pic>
      <p:graphicFrame>
        <p:nvGraphicFramePr>
          <p:cNvPr id="7" name="think-cell data - do not delete" hidden="1">
            <a:extLst>
              <a:ext uri="{FF2B5EF4-FFF2-40B4-BE49-F238E27FC236}">
                <a16:creationId xmlns:a16="http://schemas.microsoft.com/office/drawing/2014/main" id="{5E43D7F4-CB8D-45DD-F1F6-F54424169A59}"/>
              </a:ext>
            </a:extLst>
          </p:cNvPr>
          <p:cNvGraphicFramePr>
            <a:graphicFrameLocks/>
          </p:cNvGraphicFramePr>
          <p:nvPr userDrawn="1">
            <p:custDataLst>
              <p:tags r:id="rId1"/>
            </p:custDataLst>
            <p:extLst>
              <p:ext uri="{D42A27DB-BD31-4B8C-83A1-F6EECF244321}">
                <p14:modId xmlns:p14="http://schemas.microsoft.com/office/powerpoint/2010/main" val="2955065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7" name="think-cell data - do not delete" hidden="1">
                        <a:extLst>
                          <a:ext uri="{FF2B5EF4-FFF2-40B4-BE49-F238E27FC236}">
                            <a16:creationId xmlns:a16="http://schemas.microsoft.com/office/drawing/2014/main" id="{5E43D7F4-CB8D-45DD-F1F6-F54424169A5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Rectangle 8">
            <a:extLst>
              <a:ext uri="{FF2B5EF4-FFF2-40B4-BE49-F238E27FC236}">
                <a16:creationId xmlns:a16="http://schemas.microsoft.com/office/drawing/2014/main" id="{2AFC51A5-CA0E-A803-2E94-746933D3F5F6}"/>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64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sp>
        <p:nvSpPr>
          <p:cNvPr id="10" name="Rectangle 9">
            <a:extLst>
              <a:ext uri="{FF2B5EF4-FFF2-40B4-BE49-F238E27FC236}">
                <a16:creationId xmlns:a16="http://schemas.microsoft.com/office/drawing/2014/main" id="{90D0C76A-BF9B-DAE9-DF57-47AD3F49DC62}"/>
              </a:ext>
              <a:ext uri="{C183D7F6-B498-43B3-948B-1728B52AA6E4}">
                <adec:decorative xmlns:adec="http://schemas.microsoft.com/office/drawing/2017/decorative" val="1"/>
              </a:ext>
            </a:extLst>
          </p:cNvPr>
          <p:cNvSpPr/>
          <p:nvPr userDrawn="1"/>
        </p:nvSpPr>
        <p:spPr>
          <a:xfrm>
            <a:off x="0" y="5032115"/>
            <a:ext cx="12192000" cy="1825885"/>
          </a:xfrm>
          <a:prstGeom prst="rect">
            <a:avLst/>
          </a:prstGeom>
          <a:gradFill flip="none" rotWithShape="1">
            <a:gsLst>
              <a:gs pos="0">
                <a:schemeClr val="tx1">
                  <a:lumMod val="0"/>
                  <a:alpha val="0"/>
                </a:schemeClr>
              </a:gs>
              <a:gs pos="100000">
                <a:srgbClr val="000000">
                  <a:alpha val="70000"/>
                </a:srgbClr>
              </a:gs>
            </a:gsLst>
            <a:lin ang="54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5" name="Group 4">
            <a:extLst>
              <a:ext uri="{FF2B5EF4-FFF2-40B4-BE49-F238E27FC236}">
                <a16:creationId xmlns:a16="http://schemas.microsoft.com/office/drawing/2014/main" id="{3D8D2553-DCAF-2D9D-2138-FE4E794B7FFA}"/>
              </a:ext>
            </a:extLst>
          </p:cNvPr>
          <p:cNvGrpSpPr/>
          <p:nvPr userDrawn="1"/>
        </p:nvGrpSpPr>
        <p:grpSpPr>
          <a:xfrm>
            <a:off x="485775" y="6164633"/>
            <a:ext cx="4940935" cy="318770"/>
            <a:chOff x="485775" y="6164633"/>
            <a:chExt cx="4940935" cy="318770"/>
          </a:xfrm>
        </p:grpSpPr>
        <p:sp>
          <p:nvSpPr>
            <p:cNvPr id="297" name="Freeform 296">
              <a:extLst>
                <a:ext uri="{FF2B5EF4-FFF2-40B4-BE49-F238E27FC236}">
                  <a16:creationId xmlns:a16="http://schemas.microsoft.com/office/drawing/2014/main" id="{AD4E5D8B-12B4-19F3-17D4-D12BF368FC85}"/>
                </a:ext>
              </a:extLst>
            </p:cNvPr>
            <p:cNvSpPr/>
            <p:nvPr/>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98" name="Freeform 297">
              <a:extLst>
                <a:ext uri="{FF2B5EF4-FFF2-40B4-BE49-F238E27FC236}">
                  <a16:creationId xmlns:a16="http://schemas.microsoft.com/office/drawing/2014/main" id="{219789D6-6B07-F2E6-06BE-8CA9DC83E385}"/>
                </a:ext>
              </a:extLst>
            </p:cNvPr>
            <p:cNvSpPr/>
            <p:nvPr/>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9767D4D9-A47B-4020-6B9B-87B081166C85}"/>
              </a:ext>
            </a:extLst>
          </p:cNvPr>
          <p:cNvGrpSpPr/>
          <p:nvPr userDrawn="1"/>
        </p:nvGrpSpPr>
        <p:grpSpPr>
          <a:xfrm>
            <a:off x="485774" y="1291008"/>
            <a:ext cx="5706110" cy="4360545"/>
            <a:chOff x="485774" y="1291008"/>
            <a:chExt cx="5706110" cy="4360545"/>
          </a:xfrm>
        </p:grpSpPr>
        <p:sp>
          <p:nvSpPr>
            <p:cNvPr id="299" name="Freeform 298">
              <a:extLst>
                <a:ext uri="{FF2B5EF4-FFF2-40B4-BE49-F238E27FC236}">
                  <a16:creationId xmlns:a16="http://schemas.microsoft.com/office/drawing/2014/main" id="{70589FC3-4491-BD75-2C16-660DF0B71BBC}"/>
                </a:ext>
              </a:extLst>
            </p:cNvPr>
            <p:cNvSpPr/>
            <p:nvPr/>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293" name="Freeform 292">
              <a:extLst>
                <a:ext uri="{FF2B5EF4-FFF2-40B4-BE49-F238E27FC236}">
                  <a16:creationId xmlns:a16="http://schemas.microsoft.com/office/drawing/2014/main" id="{B00DB918-F11D-F855-5478-ECB25A1AC3D1}"/>
                </a:ext>
              </a:extLst>
            </p:cNvPr>
            <p:cNvSpPr/>
            <p:nvPr/>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FF32FF"/>
                </a:gs>
                <a:gs pos="100000">
                  <a:srgbClr val="32FFFF"/>
                </a:gs>
              </a:gsLst>
              <a:lin ang="18600000" scaled="0"/>
              <a:tileRect/>
            </a:gradFill>
            <a:ln w="8181" cap="flat">
              <a:noFill/>
              <a:prstDash val="solid"/>
              <a:miter/>
            </a:ln>
          </p:spPr>
          <p:txBody>
            <a:bodyPr rtlCol="0" anchor="ctr"/>
            <a:lstStyle/>
            <a:p>
              <a:pPr lvl="0"/>
              <a:endParaRPr lang="en-US" dirty="0"/>
            </a:p>
          </p:txBody>
        </p:sp>
      </p:grpSp>
      <p:sp>
        <p:nvSpPr>
          <p:cNvPr id="274" name="Subtitle 2">
            <a:extLst>
              <a:ext uri="{FF2B5EF4-FFF2-40B4-BE49-F238E27FC236}">
                <a16:creationId xmlns:a16="http://schemas.microsoft.com/office/drawing/2014/main" id="{74103396-CF0A-A808-BF1B-463C3EF7376E}"/>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sz="1600">
                <a:latin typeface="EYInterstate" panose="0200050302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275" name="Title 4">
            <a:extLst>
              <a:ext uri="{FF2B5EF4-FFF2-40B4-BE49-F238E27FC236}">
                <a16:creationId xmlns:a16="http://schemas.microsoft.com/office/drawing/2014/main" id="{B57CD4DB-AED0-4F7E-41BA-02CA96598AEC}"/>
              </a:ext>
            </a:extLst>
          </p:cNvPr>
          <p:cNvSpPr>
            <a:spLocks noGrp="1"/>
          </p:cNvSpPr>
          <p:nvPr>
            <p:ph type="title"/>
          </p:nvPr>
        </p:nvSpPr>
        <p:spPr>
          <a:xfrm>
            <a:off x="889762" y="2698751"/>
            <a:ext cx="4906009" cy="1654043"/>
          </a:xfrm>
        </p:spPr>
        <p:txBody>
          <a:bodyPr vert="horz" rIns="0" anchor="t">
            <a:noAutofit/>
          </a:bodyPr>
          <a:lstStyle>
            <a:lvl1pPr>
              <a:defRPr sz="4200" b="1" i="0">
                <a:solidFill>
                  <a:schemeClr val="bg1"/>
                </a:solidFill>
                <a:latin typeface="EYInterstate" panose="02000503020000020004" pitchFamily="2" charset="0"/>
              </a:defRPr>
            </a:lvl1pPr>
          </a:lstStyle>
          <a:p>
            <a:r>
              <a:rPr lang="en-GB" dirty="0"/>
              <a:t>Click to edit Master title style</a:t>
            </a:r>
            <a:endParaRPr lang="en-US" dirty="0"/>
          </a:p>
        </p:txBody>
      </p:sp>
      <p:sp>
        <p:nvSpPr>
          <p:cNvPr id="289" name="Text Placeholder 288">
            <a:extLst>
              <a:ext uri="{FF2B5EF4-FFF2-40B4-BE49-F238E27FC236}">
                <a16:creationId xmlns:a16="http://schemas.microsoft.com/office/drawing/2014/main" id="{31D45A6D-135C-8C27-4F13-A3BC79AB3ED3}"/>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EYInterstate" panose="02000503020000020004" pitchFamily="2" charset="0"/>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dirty="0"/>
              <a:t>Click to edit Master text styles</a:t>
            </a:r>
          </a:p>
        </p:txBody>
      </p:sp>
      <p:grpSp>
        <p:nvGrpSpPr>
          <p:cNvPr id="310" name="Group 309">
            <a:extLst>
              <a:ext uri="{FF2B5EF4-FFF2-40B4-BE49-F238E27FC236}">
                <a16:creationId xmlns:a16="http://schemas.microsoft.com/office/drawing/2014/main" id="{CE838069-3AB1-D532-FB66-FDAEA51877B1}"/>
              </a:ext>
            </a:extLst>
          </p:cNvPr>
          <p:cNvGrpSpPr/>
          <p:nvPr userDrawn="1"/>
        </p:nvGrpSpPr>
        <p:grpSpPr bwMode="black">
          <a:xfrm>
            <a:off x="10563224" y="5167683"/>
            <a:ext cx="1219200" cy="1284606"/>
            <a:chOff x="10563224" y="5158158"/>
            <a:chExt cx="1219200" cy="1284606"/>
          </a:xfrm>
        </p:grpSpPr>
        <p:sp>
          <p:nvSpPr>
            <p:cNvPr id="311" name="Freeform 310">
              <a:extLst>
                <a:ext uri="{FF2B5EF4-FFF2-40B4-BE49-F238E27FC236}">
                  <a16:creationId xmlns:a16="http://schemas.microsoft.com/office/drawing/2014/main" id="{E6AE5B0D-79EC-EE9E-636A-1E7D4A6A240A}"/>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312" name="Freeform 311">
              <a:extLst>
                <a:ext uri="{FF2B5EF4-FFF2-40B4-BE49-F238E27FC236}">
                  <a16:creationId xmlns:a16="http://schemas.microsoft.com/office/drawing/2014/main" id="{8B00C66D-FD9B-3996-472E-1CEF16690026}"/>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031225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Frame Yellow">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5BBB5A-0446-3C14-B12C-56A5730E1CC1}"/>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3" name="Group 2">
            <a:extLst>
              <a:ext uri="{FF2B5EF4-FFF2-40B4-BE49-F238E27FC236}">
                <a16:creationId xmlns:a16="http://schemas.microsoft.com/office/drawing/2014/main" id="{34EF81A0-CB40-42B3-5E1A-AA5D72BFB4DD}"/>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EYInterstate" panose="02000503020000020004"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panose="02000503020000020004" pitchFamily="2" charset="0"/>
              </a:defRPr>
            </a:lvl1pPr>
          </a:lstStyle>
          <a:p>
            <a:r>
              <a:rPr lang="en-GB" dirty="0"/>
              <a:t>Click to edit Master title style</a:t>
            </a:r>
            <a:endParaRPr lang="en-US" dirty="0"/>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EYInterstate" panose="02000503020000020004" pitchFamily="2" charset="0"/>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dirty="0"/>
              <a:t>Click to edit Master text styles</a:t>
            </a:r>
          </a:p>
        </p:txBody>
      </p:sp>
      <p:grpSp>
        <p:nvGrpSpPr>
          <p:cNvPr id="2" name="Group 1">
            <a:extLst>
              <a:ext uri="{FF2B5EF4-FFF2-40B4-BE49-F238E27FC236}">
                <a16:creationId xmlns:a16="http://schemas.microsoft.com/office/drawing/2014/main" id="{F7C1D2CA-2DB1-76BC-DAFE-210631AEC288}"/>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3643671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5">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B3AFE61C-00B7-0DEE-155B-B825C1D4284D}"/>
              </a:ext>
            </a:extLst>
          </p:cNvPr>
          <p:cNvPicPr>
            <a:picLocks/>
          </p:cNvPicPr>
          <p:nvPr userDrawn="1"/>
        </p:nvPicPr>
        <p:blipFill rotWithShape="1">
          <a:blip r:embed="rId5" cstate="hqprint">
            <a:extLst>
              <a:ext uri="{28A0092B-C50C-407E-A947-70E740481C1C}">
                <a14:useLocalDpi xmlns:a14="http://schemas.microsoft.com/office/drawing/2010/main"/>
              </a:ext>
            </a:extLst>
          </a:blip>
          <a:srcRect/>
          <a:stretch>
            <a:fillRect/>
          </a:stretch>
        </p:blipFill>
        <p:spPr>
          <a:xfrm>
            <a:off x="0" y="0"/>
            <a:ext cx="12192000" cy="6092825"/>
          </a:xfrm>
          <a:prstGeom prst="rect">
            <a:avLst/>
          </a:prstGeom>
        </p:spPr>
      </p:pic>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98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E670CC-90E6-7278-C19B-CFF393E43A15}"/>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587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5">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2337F10-58A5-F4F3-25FA-E42F1AEFA63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896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128632-2B9E-5B43-D591-E0910044983A}"/>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20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3AE033-3EA6-08AB-018F-3FFCCA287ADA}"/>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083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4ED6E95-D1BE-38B4-0078-1D4E7F05322C}"/>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101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Section Header 5">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95E7590-D67B-BCE0-76C3-4466F7CAF87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a:fillRect/>
          </a:stretch>
        </p:blipFill>
        <p:spPr>
          <a:xfrm>
            <a:off x="0" y="0"/>
            <a:ext cx="12198096" cy="6089904"/>
          </a:xfrm>
          <a:prstGeom prst="rect">
            <a:avLst/>
          </a:prstGeom>
        </p:spPr>
      </p:pic>
      <p:graphicFrame>
        <p:nvGraphicFramePr>
          <p:cNvPr id="11" name="think-cell data - do not delete" hidden="1">
            <a:extLst>
              <a:ext uri="{FF2B5EF4-FFF2-40B4-BE49-F238E27FC236}">
                <a16:creationId xmlns:a16="http://schemas.microsoft.com/office/drawing/2014/main" id="{ADC340AD-EDF8-13FC-FDC7-FD7AA9494B5D}"/>
              </a:ext>
            </a:extLst>
          </p:cNvPr>
          <p:cNvGraphicFramePr>
            <a:graphicFrameLocks/>
          </p:cNvGraphicFramePr>
          <p:nvPr userDrawn="1">
            <p:custDataLst>
              <p:tags r:id="rId1"/>
            </p:custDataLst>
            <p:extLst>
              <p:ext uri="{D42A27DB-BD31-4B8C-83A1-F6EECF244321}">
                <p14:modId xmlns:p14="http://schemas.microsoft.com/office/powerpoint/2010/main" val="19551876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11" name="think-cell data - do not delete" hidden="1">
                        <a:extLst>
                          <a:ext uri="{FF2B5EF4-FFF2-40B4-BE49-F238E27FC236}">
                            <a16:creationId xmlns:a16="http://schemas.microsoft.com/office/drawing/2014/main" id="{ADC340AD-EDF8-13FC-FDC7-FD7AA9494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1A1F7911-4751-9614-2FB4-018A3AE60B41}"/>
              </a:ext>
            </a:extLst>
          </p:cNvPr>
          <p:cNvSpPr>
            <a:spLocks/>
          </p:cNvSpPr>
          <p:nvPr userDrawn="1"/>
        </p:nvSpPr>
        <p:spPr>
          <a:xfrm>
            <a:off x="0" y="0"/>
            <a:ext cx="12192000" cy="6092825"/>
          </a:xfrm>
          <a:prstGeom prst="rect">
            <a:avLst/>
          </a:prstGeom>
          <a:solidFill>
            <a:schemeClr val="tx1">
              <a:alpha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611471"/>
            <a:ext cx="8875939" cy="2869882"/>
          </a:xfrm>
        </p:spPr>
        <p:txBody>
          <a:bodyPr vert="horz" rIns="0" anchor="ctr"/>
          <a:lstStyle>
            <a:lvl1pPr>
              <a:lnSpc>
                <a:spcPct val="100000"/>
              </a:lnSpc>
              <a:defRPr sz="5400">
                <a:solidFill>
                  <a:schemeClr val="bg1"/>
                </a:solidFill>
              </a:defRPr>
            </a:lvl1pPr>
          </a:lstStyle>
          <a:p>
            <a:r>
              <a:rPr lang="en-GB" dirty="0"/>
              <a:t>Click to edit Master title style</a:t>
            </a:r>
            <a:endParaRPr lang="en-US" dirty="0"/>
          </a:p>
        </p:txBody>
      </p:sp>
      <p:grpSp>
        <p:nvGrpSpPr>
          <p:cNvPr id="3" name="Group 4">
            <a:extLst>
              <a:ext uri="{FF2B5EF4-FFF2-40B4-BE49-F238E27FC236}">
                <a16:creationId xmlns:a16="http://schemas.microsoft.com/office/drawing/2014/main" id="{F288159A-7C48-1C07-50FC-8F7D8559BF61}"/>
              </a:ext>
            </a:extLst>
          </p:cNvPr>
          <p:cNvGrpSpPr>
            <a:grpSpLocks noChangeAspect="1"/>
          </p:cNvGrpSpPr>
          <p:nvPr userDrawn="1"/>
        </p:nvGrpSpPr>
        <p:grpSpPr bwMode="black">
          <a:xfrm>
            <a:off x="11369256" y="6276977"/>
            <a:ext cx="346158" cy="355219"/>
            <a:chOff x="7110" y="4004"/>
            <a:chExt cx="191" cy="196"/>
          </a:xfrm>
        </p:grpSpPr>
        <p:sp>
          <p:nvSpPr>
            <p:cNvPr id="4" name="Freeform 5">
              <a:extLst>
                <a:ext uri="{FF2B5EF4-FFF2-40B4-BE49-F238E27FC236}">
                  <a16:creationId xmlns:a16="http://schemas.microsoft.com/office/drawing/2014/main" id="{F2C5552B-2F76-F2C7-FA60-7AED59B7655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E3C4F5CE-6F0C-45EA-8C1B-EA936294D824}"/>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E116A81-3AFB-B9FA-0679-241EC8863055}"/>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cxnSp>
        <p:nvCxnSpPr>
          <p:cNvPr id="13" name="Straight Connector 12">
            <a:extLst>
              <a:ext uri="{FF2B5EF4-FFF2-40B4-BE49-F238E27FC236}">
                <a16:creationId xmlns:a16="http://schemas.microsoft.com/office/drawing/2014/main" id="{4BFF3EAD-6B98-4157-6D4E-8E6ADAA5BFB2}"/>
              </a:ext>
            </a:extLst>
          </p:cNvPr>
          <p:cNvCxnSpPr>
            <a:cxnSpLocks/>
          </p:cNvCxnSpPr>
          <p:nvPr userDrawn="1"/>
        </p:nvCxnSpPr>
        <p:spPr>
          <a:xfrm>
            <a:off x="0" y="6092825"/>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81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419BADC-2A71-6C47-44D2-747DC10A94B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dirty="0"/>
              <a:t>Click to edit Master title style</a:t>
            </a:r>
            <a:endParaRPr lang="en-US" dirty="0"/>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EYInterstate" panose="02000503020000020004" pitchFamily="2" charset="0"/>
                <a:ea typeface="+mj-ea"/>
                <a:cs typeface="Arial" pitchFamily="34" charset="0"/>
              </a:defRPr>
            </a:lvl1pPr>
          </a:lstStyle>
          <a:p>
            <a:pPr lvl="0"/>
            <a:r>
              <a:rPr lang="en-GB" dirty="0"/>
              <a:t>Chapter 00</a:t>
            </a:r>
            <a:endParaRPr lang="en-US" dirty="0"/>
          </a:p>
        </p:txBody>
      </p:sp>
      <p:grpSp>
        <p:nvGrpSpPr>
          <p:cNvPr id="4" name="Group 4">
            <a:extLst>
              <a:ext uri="{FF2B5EF4-FFF2-40B4-BE49-F238E27FC236}">
                <a16:creationId xmlns:a16="http://schemas.microsoft.com/office/drawing/2014/main" id="{57078BE8-1131-644C-7B7D-AF8352589CED}"/>
              </a:ext>
            </a:extLst>
          </p:cNvPr>
          <p:cNvGrpSpPr>
            <a:grpSpLocks noChangeAspect="1"/>
          </p:cNvGrpSpPr>
          <p:nvPr userDrawn="1"/>
        </p:nvGrpSpPr>
        <p:grpSpPr bwMode="black">
          <a:xfrm>
            <a:off x="11369256" y="6276977"/>
            <a:ext cx="346158" cy="355219"/>
            <a:chOff x="7110" y="4004"/>
            <a:chExt cx="191" cy="196"/>
          </a:xfrm>
        </p:grpSpPr>
        <p:sp>
          <p:nvSpPr>
            <p:cNvPr id="5" name="Freeform 5">
              <a:extLst>
                <a:ext uri="{FF2B5EF4-FFF2-40B4-BE49-F238E27FC236}">
                  <a16:creationId xmlns:a16="http://schemas.microsoft.com/office/drawing/2014/main" id="{220216D6-2295-E44E-85E9-09102951CDED}"/>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6">
              <a:extLst>
                <a:ext uri="{FF2B5EF4-FFF2-40B4-BE49-F238E27FC236}">
                  <a16:creationId xmlns:a16="http://schemas.microsoft.com/office/drawing/2014/main" id="{2D9ECA41-0746-A347-EE2E-AB979CE22546}"/>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7" name="Freeform 7">
              <a:extLst>
                <a:ext uri="{FF2B5EF4-FFF2-40B4-BE49-F238E27FC236}">
                  <a16:creationId xmlns:a16="http://schemas.microsoft.com/office/drawing/2014/main" id="{E09BE7A3-2BBF-30ED-653F-2309F4F46EA2}"/>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036377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641F8F-F1A3-C02A-9509-767375311DF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dirty="0"/>
              <a:t>Click to edit Master title style</a:t>
            </a:r>
            <a:endParaRPr lang="en-US" dirty="0"/>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EYInterstate" panose="02000503020000020004" pitchFamily="2" charset="0"/>
                <a:ea typeface="+mj-ea"/>
                <a:cs typeface="Arial" pitchFamily="34" charset="0"/>
              </a:defRPr>
            </a:lvl1pPr>
          </a:lstStyle>
          <a:p>
            <a:pPr lvl="0"/>
            <a:r>
              <a:rPr lang="en-GB" dirty="0"/>
              <a:t>Chapter 00</a:t>
            </a:r>
            <a:endParaRPr lang="en-US" dirty="0"/>
          </a:p>
        </p:txBody>
      </p:sp>
      <p:grpSp>
        <p:nvGrpSpPr>
          <p:cNvPr id="7" name="Group 4">
            <a:extLst>
              <a:ext uri="{FF2B5EF4-FFF2-40B4-BE49-F238E27FC236}">
                <a16:creationId xmlns:a16="http://schemas.microsoft.com/office/drawing/2014/main" id="{2C6AFE4F-F119-873B-BC32-65AEE32FEFD8}"/>
              </a:ext>
            </a:extLst>
          </p:cNvPr>
          <p:cNvGrpSpPr>
            <a:grpSpLocks noChangeAspect="1"/>
          </p:cNvGrpSpPr>
          <p:nvPr userDrawn="1"/>
        </p:nvGrpSpPr>
        <p:grpSpPr bwMode="black">
          <a:xfrm>
            <a:off x="11369256" y="6276977"/>
            <a:ext cx="346158" cy="355219"/>
            <a:chOff x="7110" y="4004"/>
            <a:chExt cx="191" cy="196"/>
          </a:xfrm>
        </p:grpSpPr>
        <p:sp>
          <p:nvSpPr>
            <p:cNvPr id="9" name="Freeform 5">
              <a:extLst>
                <a:ext uri="{FF2B5EF4-FFF2-40B4-BE49-F238E27FC236}">
                  <a16:creationId xmlns:a16="http://schemas.microsoft.com/office/drawing/2014/main" id="{86899C81-0230-7DF5-AB36-74267A5BCA0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307EDCAF-C8F9-A48B-E23D-CCB6242C740D}"/>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7">
              <a:extLst>
                <a:ext uri="{FF2B5EF4-FFF2-40B4-BE49-F238E27FC236}">
                  <a16:creationId xmlns:a16="http://schemas.microsoft.com/office/drawing/2014/main" id="{3B13B5A6-630E-F8A8-984B-A65DFBE7468F}"/>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9083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49EC5F5-14E0-4B05-29E6-E9A059AA1002}"/>
              </a:ext>
            </a:extLst>
          </p:cNvPr>
          <p:cNvSpPr>
            <a:spLocks noGrp="1"/>
          </p:cNvSpPr>
          <p:nvPr>
            <p:ph type="title"/>
          </p:nvPr>
        </p:nvSpPr>
        <p:spPr/>
        <p:txBody>
          <a:bodyPr/>
          <a:lstStyle/>
          <a:p>
            <a:r>
              <a:rPr lang="en-GB" dirty="0"/>
              <a:t>Click to edit Master title style</a:t>
            </a:r>
            <a:endParaRPr lang="en-US" dirty="0"/>
          </a:p>
        </p:txBody>
      </p:sp>
      <p:sp>
        <p:nvSpPr>
          <p:cNvPr id="14" name="Content Placeholder">
            <a:extLst>
              <a:ext uri="{FF2B5EF4-FFF2-40B4-BE49-F238E27FC236}">
                <a16:creationId xmlns:a16="http://schemas.microsoft.com/office/drawing/2014/main" id="{A5EED3AD-188C-E954-617B-9CB9E1BA8A14}"/>
              </a:ext>
            </a:extLst>
          </p:cNvPr>
          <p:cNvSpPr>
            <a:spLocks noGrp="1"/>
          </p:cNvSpPr>
          <p:nvPr>
            <p:ph sz="quarter" idx="16"/>
          </p:nvPr>
        </p:nvSpPr>
        <p:spPr>
          <a:xfrm>
            <a:off x="485521" y="1411287"/>
            <a:ext cx="11224800" cy="4638675"/>
          </a:xfrm>
        </p:spPr>
        <p:txBody>
          <a:bodyPr>
            <a:noAutofit/>
          </a:bodyPr>
          <a:lstStyle>
            <a:lvl1pPr marL="274320" indent="-274320">
              <a:defRPr sz="1600"/>
            </a:lvl1pPr>
            <a:lvl2pPr marL="548640" indent="-274320">
              <a:defRPr sz="1600"/>
            </a:lvl2pPr>
            <a:lvl3pPr marL="822960" indent="-274320">
              <a:defRPr sz="1400"/>
            </a:lvl3pPr>
            <a:lvl4pPr marL="1097280" indent="-274320">
              <a:defRPr sz="1200"/>
            </a:lvl4pPr>
            <a:lvl5pPr>
              <a:defRPr sz="12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cxnSp>
        <p:nvCxnSpPr>
          <p:cNvPr id="3" name="Straight Connector 2">
            <a:extLst>
              <a:ext uri="{FF2B5EF4-FFF2-40B4-BE49-F238E27FC236}">
                <a16:creationId xmlns:a16="http://schemas.microsoft.com/office/drawing/2014/main" id="{02449C0B-6817-4C56-22B0-0E44251E3737}"/>
              </a:ext>
            </a:extLst>
          </p:cNvPr>
          <p:cNvCxnSpPr>
            <a:cxnSpLocks/>
          </p:cNvCxnSpPr>
          <p:nvPr userDrawn="1"/>
        </p:nvCxnSpPr>
        <p:spPr>
          <a:xfrm>
            <a:off x="0" y="1053726"/>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263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AE523-7B3C-8783-DFC0-18E1AA2D887A}"/>
              </a:ext>
            </a:extLst>
          </p:cNvPr>
          <p:cNvSpPr>
            <a:spLocks noGrp="1"/>
          </p:cNvSpPr>
          <p:nvPr>
            <p:ph type="title"/>
          </p:nvPr>
        </p:nvSpPr>
        <p:spPr/>
        <p:txBody>
          <a:bodyPr/>
          <a:lstStyle/>
          <a:p>
            <a:r>
              <a:rPr lang="en-GB"/>
              <a:t>Click to edit Master title style</a:t>
            </a:r>
            <a:endParaRPr lang="en-US"/>
          </a:p>
        </p:txBody>
      </p:sp>
      <p:cxnSp>
        <p:nvCxnSpPr>
          <p:cNvPr id="3" name="Straight Connector 2">
            <a:extLst>
              <a:ext uri="{FF2B5EF4-FFF2-40B4-BE49-F238E27FC236}">
                <a16:creationId xmlns:a16="http://schemas.microsoft.com/office/drawing/2014/main" id="{1B536207-2DD7-CDDB-DBD0-6E2C222C0BA3}"/>
              </a:ext>
            </a:extLst>
          </p:cNvPr>
          <p:cNvCxnSpPr>
            <a:cxnSpLocks/>
          </p:cNvCxnSpPr>
          <p:nvPr userDrawn="1"/>
        </p:nvCxnSpPr>
        <p:spPr>
          <a:xfrm>
            <a:off x="0" y="1053726"/>
            <a:ext cx="12192000" cy="0"/>
          </a:xfrm>
          <a:prstGeom prst="line">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324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309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and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718E1D-4E23-D4F8-6BB9-A5912C48B06E}"/>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a:fillRect/>
          </a:stretch>
        </p:blipFill>
        <p:spPr>
          <a:xfrm>
            <a:off x="0" y="0"/>
            <a:ext cx="4813300" cy="6858000"/>
          </a:xfrm>
          <a:prstGeom prst="rect">
            <a:avLst/>
          </a:prstGeom>
          <a:ln>
            <a:noFill/>
          </a:ln>
        </p:spPr>
      </p:pic>
      <p:sp>
        <p:nvSpPr>
          <p:cNvPr id="6" name="Rectangle 5">
            <a:extLst>
              <a:ext uri="{FF2B5EF4-FFF2-40B4-BE49-F238E27FC236}">
                <a16:creationId xmlns:a16="http://schemas.microsoft.com/office/drawing/2014/main" id="{A2C07CFF-71D7-B7D1-6508-6A6E03C534A4}"/>
              </a:ext>
            </a:extLst>
          </p:cNvPr>
          <p:cNvSpPr/>
          <p:nvPr userDrawn="1"/>
        </p:nvSpPr>
        <p:spPr>
          <a:xfrm>
            <a:off x="0" y="0"/>
            <a:ext cx="4813300" cy="6858000"/>
          </a:xfrm>
          <a:prstGeom prst="rect">
            <a:avLst/>
          </a:prstGeom>
          <a:solidFill>
            <a:srgbClr val="1A1A24">
              <a:alpha val="6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endParaRPr>
          </a:p>
        </p:txBody>
      </p:sp>
      <p:sp>
        <p:nvSpPr>
          <p:cNvPr id="7" name="Title 4">
            <a:extLst>
              <a:ext uri="{FF2B5EF4-FFF2-40B4-BE49-F238E27FC236}">
                <a16:creationId xmlns:a16="http://schemas.microsoft.com/office/drawing/2014/main" id="{76B09622-733A-96C0-AA52-47EA67351B12}"/>
              </a:ext>
            </a:extLst>
          </p:cNvPr>
          <p:cNvSpPr>
            <a:spLocks noGrp="1"/>
          </p:cNvSpPr>
          <p:nvPr>
            <p:ph type="title"/>
          </p:nvPr>
        </p:nvSpPr>
        <p:spPr>
          <a:xfrm>
            <a:off x="479426" y="2698751"/>
            <a:ext cx="4143374" cy="1654043"/>
          </a:xfrm>
        </p:spPr>
        <p:txBody>
          <a:bodyPr vert="horz" rIns="0" anchor="t">
            <a:noAutofit/>
          </a:bodyPr>
          <a:lstStyle>
            <a:lvl1pPr>
              <a:defRPr sz="4200" b="1" i="0">
                <a:solidFill>
                  <a:schemeClr val="bg1"/>
                </a:solidFill>
                <a:latin typeface="EYInterstate" panose="02000503020000020004" pitchFamily="2" charset="0"/>
              </a:defRPr>
            </a:lvl1p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42ECB765-7E09-111B-1073-E7D40BA35AF1}"/>
              </a:ext>
            </a:extLst>
          </p:cNvPr>
          <p:cNvSpPr/>
          <p:nvPr userDrawn="1"/>
        </p:nvSpPr>
        <p:spPr>
          <a:xfrm>
            <a:off x="4889500" y="0"/>
            <a:ext cx="76200" cy="6858000"/>
          </a:xfrm>
          <a:prstGeom prst="rect">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endParaRPr>
          </a:p>
        </p:txBody>
      </p:sp>
      <p:sp>
        <p:nvSpPr>
          <p:cNvPr id="11" name="Footer Placeholder 2">
            <a:extLst>
              <a:ext uri="{FF2B5EF4-FFF2-40B4-BE49-F238E27FC236}">
                <a16:creationId xmlns:a16="http://schemas.microsoft.com/office/drawing/2014/main" id="{92741462-8A97-548E-6307-2E1BA7BC2E43}"/>
              </a:ext>
            </a:extLst>
          </p:cNvPr>
          <p:cNvSpPr txBox="1">
            <a:spLocks/>
          </p:cNvSpPr>
          <p:nvPr userDrawn="1"/>
        </p:nvSpPr>
        <p:spPr>
          <a:xfrm>
            <a:off x="887697" y="6431515"/>
            <a:ext cx="3272737" cy="123111"/>
          </a:xfrm>
          <a:prstGeom prst="rect">
            <a:avLst/>
          </a:prstGeom>
        </p:spPr>
        <p:txBody>
          <a:bodyPr wrap="square"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IN" dirty="0">
                <a:latin typeface="+mn-lt"/>
              </a:rPr>
              <a:t>Controllership &amp; Specialist Finance Playbook</a:t>
            </a:r>
            <a:endParaRPr lang="en-US" dirty="0">
              <a:latin typeface="+mn-lt"/>
            </a:endParaRPr>
          </a:p>
        </p:txBody>
      </p:sp>
      <p:sp>
        <p:nvSpPr>
          <p:cNvPr id="12" name="Teardrop 11">
            <a:extLst>
              <a:ext uri="{FF2B5EF4-FFF2-40B4-BE49-F238E27FC236}">
                <a16:creationId xmlns:a16="http://schemas.microsoft.com/office/drawing/2014/main" id="{36899EB8-7A6C-C63F-62E0-0ED621440F1D}"/>
              </a:ext>
            </a:extLst>
          </p:cNvPr>
          <p:cNvSpPr/>
          <p:nvPr userDrawn="1"/>
        </p:nvSpPr>
        <p:spPr>
          <a:xfrm rot="2720723">
            <a:off x="485785" y="6385120"/>
            <a:ext cx="215900" cy="215900"/>
          </a:xfrm>
          <a:prstGeom prst="teardrop">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sp>
        <p:nvSpPr>
          <p:cNvPr id="13" name="Slide Number Placeholder 4">
            <a:extLst>
              <a:ext uri="{FF2B5EF4-FFF2-40B4-BE49-F238E27FC236}">
                <a16:creationId xmlns:a16="http://schemas.microsoft.com/office/drawing/2014/main" id="{81197E41-102B-4E2A-B4EA-7F1E6370EEB3}"/>
              </a:ext>
            </a:extLst>
          </p:cNvPr>
          <p:cNvSpPr txBox="1">
            <a:spLocks/>
          </p:cNvSpPr>
          <p:nvPr userDrawn="1"/>
        </p:nvSpPr>
        <p:spPr>
          <a:xfrm>
            <a:off x="493664" y="6437115"/>
            <a:ext cx="200143" cy="123111"/>
          </a:xfrm>
          <a:prstGeom prst="rect">
            <a:avLst/>
          </a:prstGeom>
        </p:spPr>
        <p:txBody>
          <a:bodyPr wrap="square"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fld id="{D5B76411-544C-4F9A-8EDE-9EEB2BD21F95}" type="slidenum">
              <a:rPr lang="en-IN" smtClean="0">
                <a:solidFill>
                  <a:schemeClr val="tx1"/>
                </a:solidFill>
                <a:latin typeface="+mn-lt"/>
              </a:rPr>
              <a:pPr lvl="0" algn="ctr"/>
              <a:t>‹#›</a:t>
            </a:fld>
            <a:endParaRPr dirty="0">
              <a:solidFill>
                <a:schemeClr val="tx1"/>
              </a:solidFill>
              <a:latin typeface="+mn-lt"/>
            </a:endParaRPr>
          </a:p>
        </p:txBody>
      </p:sp>
      <p:cxnSp>
        <p:nvCxnSpPr>
          <p:cNvPr id="14" name="Straight Connector 13">
            <a:extLst>
              <a:ext uri="{FF2B5EF4-FFF2-40B4-BE49-F238E27FC236}">
                <a16:creationId xmlns:a16="http://schemas.microsoft.com/office/drawing/2014/main" id="{A71489D5-5442-2793-DF24-1182A294A7E5}"/>
              </a:ext>
            </a:extLst>
          </p:cNvPr>
          <p:cNvCxnSpPr>
            <a:cxnSpLocks/>
            <a:stCxn id="12" idx="7"/>
            <a:endCxn id="11" idx="1"/>
          </p:cNvCxnSpPr>
          <p:nvPr userDrawn="1"/>
        </p:nvCxnSpPr>
        <p:spPr>
          <a:xfrm flipV="1">
            <a:off x="746397" y="6493071"/>
            <a:ext cx="141300" cy="919"/>
          </a:xfrm>
          <a:prstGeom prst="line">
            <a:avLst/>
          </a:prstGeom>
          <a:ln w="6350">
            <a:solidFill>
              <a:srgbClr val="FFE600"/>
            </a:solidFill>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5B688B-7EE6-3C39-1DB5-FEE12E685AB6}"/>
              </a:ext>
            </a:extLst>
          </p:cNvPr>
          <p:cNvCxnSpPr>
            <a:cxnSpLocks/>
            <a:stCxn id="11" idx="3"/>
          </p:cNvCxnSpPr>
          <p:nvPr userDrawn="1"/>
        </p:nvCxnSpPr>
        <p:spPr>
          <a:xfrm>
            <a:off x="4160434" y="6493071"/>
            <a:ext cx="143529" cy="0"/>
          </a:xfrm>
          <a:prstGeom prst="line">
            <a:avLst/>
          </a:prstGeom>
          <a:ln w="6350">
            <a:solidFill>
              <a:srgbClr val="FFE600"/>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686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ntent and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87677E-1397-5723-8B2B-2DE02207A62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91731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Background" descr="A bright light in the dark&#10;&#10;Description automatically generated">
            <a:extLst>
              <a:ext uri="{FF2B5EF4-FFF2-40B4-BE49-F238E27FC236}">
                <a16:creationId xmlns:a16="http://schemas.microsoft.com/office/drawing/2014/main" id="{D9E433B3-F2D7-EE0E-B292-997EB25B05B0}"/>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a:extLst>
              <a:ext uri="{FF2B5EF4-FFF2-40B4-BE49-F238E27FC236}">
                <a16:creationId xmlns:a16="http://schemas.microsoft.com/office/drawing/2014/main" id="{E49EC5F5-14E0-4B05-29E6-E9A059AA1002}"/>
              </a:ext>
            </a:extLst>
          </p:cNvPr>
          <p:cNvSpPr>
            <a:spLocks noGrp="1"/>
          </p:cNvSpPr>
          <p:nvPr>
            <p:ph type="title"/>
          </p:nvPr>
        </p:nvSpPr>
        <p:spPr/>
        <p:txBody>
          <a:bodyPr/>
          <a:lstStyle/>
          <a:p>
            <a:r>
              <a:rPr lang="en-US"/>
              <a:t>Click to edit Master title style</a:t>
            </a:r>
          </a:p>
        </p:txBody>
      </p:sp>
      <p:sp>
        <p:nvSpPr>
          <p:cNvPr id="14" name="Content Placeholder">
            <a:extLst>
              <a:ext uri="{FF2B5EF4-FFF2-40B4-BE49-F238E27FC236}">
                <a16:creationId xmlns:a16="http://schemas.microsoft.com/office/drawing/2014/main" id="{A5EED3AD-188C-E954-617B-9CB9E1BA8A14}"/>
              </a:ext>
            </a:extLst>
          </p:cNvPr>
          <p:cNvSpPr>
            <a:spLocks noGrp="1"/>
          </p:cNvSpPr>
          <p:nvPr>
            <p:ph sz="quarter" idx="16"/>
          </p:nvPr>
        </p:nvSpPr>
        <p:spPr>
          <a:xfrm>
            <a:off x="485521" y="1411287"/>
            <a:ext cx="112248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BEF5EE-C1B0-CB56-30BC-F2EA02D0DD7E}"/>
              </a:ext>
            </a:extLst>
          </p:cNvPr>
          <p:cNvSpPr>
            <a:spLocks noGrp="1"/>
          </p:cNvSpPr>
          <p:nvPr>
            <p:ph type="dt" sz="half" idx="17"/>
          </p:nvPr>
        </p:nvSpPr>
        <p:spPr/>
        <p:txBody>
          <a:bodyPr/>
          <a:lstStyle/>
          <a:p>
            <a:r>
              <a:rPr lang="en-US" dirty="0"/>
              <a:t>9/24/2026</a:t>
            </a:r>
          </a:p>
        </p:txBody>
      </p:sp>
      <p:sp>
        <p:nvSpPr>
          <p:cNvPr id="8" name="Footer Placeholder 7">
            <a:extLst>
              <a:ext uri="{FF2B5EF4-FFF2-40B4-BE49-F238E27FC236}">
                <a16:creationId xmlns:a16="http://schemas.microsoft.com/office/drawing/2014/main" id="{E539B410-713F-D002-C7AD-50375ABC034D}"/>
              </a:ext>
            </a:extLst>
          </p:cNvPr>
          <p:cNvSpPr>
            <a:spLocks noGrp="1"/>
          </p:cNvSpPr>
          <p:nvPr>
            <p:ph type="ftr" sz="quarter" idx="18"/>
          </p:nvPr>
        </p:nvSpPr>
        <p:spPr/>
        <p:txBody>
          <a:bodyPr/>
          <a:lstStyle/>
          <a:p>
            <a:r>
              <a:rPr lang="en-US" dirty="0"/>
              <a:t>2026 Future Tax Leaders — indirect tax and incentives update</a:t>
            </a:r>
          </a:p>
        </p:txBody>
      </p:sp>
      <p:sp>
        <p:nvSpPr>
          <p:cNvPr id="9" name="Slide Number Placeholder 8">
            <a:extLst>
              <a:ext uri="{FF2B5EF4-FFF2-40B4-BE49-F238E27FC236}">
                <a16:creationId xmlns:a16="http://schemas.microsoft.com/office/drawing/2014/main" id="{24877F87-1E81-7C70-C23C-765CF083A38E}"/>
              </a:ext>
            </a:extLst>
          </p:cNvPr>
          <p:cNvSpPr>
            <a:spLocks noGrp="1"/>
          </p:cNvSpPr>
          <p:nvPr>
            <p:ph type="sldNum" sz="quarter" idx="19"/>
          </p:nvPr>
        </p:nvSpPr>
        <p:spPr/>
        <p:txBody>
          <a:bodyPr/>
          <a:lstStyle/>
          <a:p>
            <a:fld id="{F1BC30E3-FFE5-4B91-AA19-87A149EBB9EE}" type="slidenum">
              <a:rPr lang="en-GB" smtClean="0"/>
              <a:pPr/>
              <a:t>‹#›</a:t>
            </a:fld>
            <a:endParaRPr lang="en-GB" dirty="0"/>
          </a:p>
        </p:txBody>
      </p:sp>
      <p:grpSp>
        <p:nvGrpSpPr>
          <p:cNvPr id="10" name="Logo">
            <a:extLst>
              <a:ext uri="{FF2B5EF4-FFF2-40B4-BE49-F238E27FC236}">
                <a16:creationId xmlns:a16="http://schemas.microsoft.com/office/drawing/2014/main" id="{EECBC22F-ABFB-48B6-CDC6-4309042A5544}"/>
              </a:ext>
            </a:extLst>
          </p:cNvPr>
          <p:cNvGrpSpPr/>
          <p:nvPr userDrawn="1"/>
        </p:nvGrpSpPr>
        <p:grpSpPr bwMode="black">
          <a:xfrm>
            <a:off x="11623900" y="6276977"/>
            <a:ext cx="346158" cy="355219"/>
            <a:chOff x="7110" y="4004"/>
            <a:chExt cx="191" cy="196"/>
          </a:xfrm>
        </p:grpSpPr>
        <p:sp>
          <p:nvSpPr>
            <p:cNvPr id="11" name="Freeform 5">
              <a:extLst>
                <a:ext uri="{FF2B5EF4-FFF2-40B4-BE49-F238E27FC236}">
                  <a16:creationId xmlns:a16="http://schemas.microsoft.com/office/drawing/2014/main" id="{3BB4C61E-397F-F826-D32A-B638714F9D51}"/>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2" name="Freeform 6">
              <a:extLst>
                <a:ext uri="{FF2B5EF4-FFF2-40B4-BE49-F238E27FC236}">
                  <a16:creationId xmlns:a16="http://schemas.microsoft.com/office/drawing/2014/main" id="{4E97927A-B711-1BD1-7DB6-31EEB9331E23}"/>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D5D626F4-6013-3429-50AE-E567EFCF0F27}"/>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2050384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3" name="Background" descr="A blurry image of a person&#10;&#10;Description automatically generated">
            <a:extLst>
              <a:ext uri="{FF2B5EF4-FFF2-40B4-BE49-F238E27FC236}">
                <a16:creationId xmlns:a16="http://schemas.microsoft.com/office/drawing/2014/main" id="{E1799826-E423-46F7-36D9-A960EFB822B8}"/>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a:extLst>
              <a:ext uri="{FF2B5EF4-FFF2-40B4-BE49-F238E27FC236}">
                <a16:creationId xmlns:a16="http://schemas.microsoft.com/office/drawing/2014/main" id="{E49EC5F5-14E0-4B05-29E6-E9A059AA1002}"/>
              </a:ext>
            </a:extLst>
          </p:cNvPr>
          <p:cNvSpPr>
            <a:spLocks noGrp="1"/>
          </p:cNvSpPr>
          <p:nvPr>
            <p:ph type="title"/>
          </p:nvPr>
        </p:nvSpPr>
        <p:spPr>
          <a:xfrm>
            <a:off x="485523" y="369888"/>
            <a:ext cx="11224347" cy="470898"/>
          </a:xfrm>
        </p:spPr>
        <p:txBody>
          <a:bodyPr/>
          <a:lstStyle/>
          <a:p>
            <a:r>
              <a:rPr lang="en-US"/>
              <a:t>Click to edit Master title style</a:t>
            </a:r>
          </a:p>
        </p:txBody>
      </p:sp>
      <p:sp>
        <p:nvSpPr>
          <p:cNvPr id="14" name="Content Placeholder 1">
            <a:extLst>
              <a:ext uri="{FF2B5EF4-FFF2-40B4-BE49-F238E27FC236}">
                <a16:creationId xmlns:a16="http://schemas.microsoft.com/office/drawing/2014/main" id="{A5EED3AD-188C-E954-617B-9CB9E1BA8A14}"/>
              </a:ext>
            </a:extLst>
          </p:cNvPr>
          <p:cNvSpPr>
            <a:spLocks noGrp="1"/>
          </p:cNvSpPr>
          <p:nvPr>
            <p:ph sz="quarter" idx="16"/>
          </p:nvPr>
        </p:nvSpPr>
        <p:spPr>
          <a:xfrm>
            <a:off x="485520" y="1411287"/>
            <a:ext cx="53568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C87884BD-C538-2E4C-E4FE-1C5F73563883}"/>
              </a:ext>
            </a:extLst>
          </p:cNvPr>
          <p:cNvSpPr>
            <a:spLocks noGrp="1"/>
          </p:cNvSpPr>
          <p:nvPr>
            <p:ph sz="quarter" idx="15"/>
          </p:nvPr>
        </p:nvSpPr>
        <p:spPr>
          <a:xfrm>
            <a:off x="6353069" y="1411287"/>
            <a:ext cx="5356800" cy="4638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a:extLst>
              <a:ext uri="{FF2B5EF4-FFF2-40B4-BE49-F238E27FC236}">
                <a16:creationId xmlns:a16="http://schemas.microsoft.com/office/drawing/2014/main" id="{E26F7576-DAEE-2232-6A83-201B728CCEEC}"/>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4" name="Date Placeholder">
            <a:extLst>
              <a:ext uri="{FF2B5EF4-FFF2-40B4-BE49-F238E27FC236}">
                <a16:creationId xmlns:a16="http://schemas.microsoft.com/office/drawing/2014/main" id="{6DECAE16-1D46-ECE2-67B1-B4055F385487}"/>
              </a:ext>
            </a:extLst>
          </p:cNvPr>
          <p:cNvSpPr>
            <a:spLocks noGrp="1"/>
          </p:cNvSpPr>
          <p:nvPr>
            <p:ph type="dt" sz="half" idx="10"/>
          </p:nvPr>
        </p:nvSpPr>
        <p:spPr/>
        <p:txBody>
          <a:bodyPr/>
          <a:lstStyle/>
          <a:p>
            <a:r>
              <a:rPr lang="en-US" dirty="0"/>
              <a:t>9/24/2026</a:t>
            </a:r>
          </a:p>
        </p:txBody>
      </p:sp>
      <p:sp>
        <p:nvSpPr>
          <p:cNvPr id="5" name="Footer Placeholder">
            <a:extLst>
              <a:ext uri="{FF2B5EF4-FFF2-40B4-BE49-F238E27FC236}">
                <a16:creationId xmlns:a16="http://schemas.microsoft.com/office/drawing/2014/main" id="{98E63702-02E0-6C43-ACB9-CF47EDD90CA6}"/>
              </a:ext>
            </a:extLst>
          </p:cNvPr>
          <p:cNvSpPr>
            <a:spLocks noGrp="1"/>
          </p:cNvSpPr>
          <p:nvPr>
            <p:ph type="ftr" sz="quarter" idx="11"/>
          </p:nvPr>
        </p:nvSpPr>
        <p:spPr/>
        <p:txBody>
          <a:bodyPr/>
          <a:lstStyle/>
          <a:p>
            <a:r>
              <a:rPr lang="en-US" dirty="0"/>
              <a:t>2026 Future Tax Leaders — indirect tax and incentives update</a:t>
            </a:r>
          </a:p>
        </p:txBody>
      </p:sp>
      <p:grpSp>
        <p:nvGrpSpPr>
          <p:cNvPr id="8" name="Logo">
            <a:extLst>
              <a:ext uri="{FF2B5EF4-FFF2-40B4-BE49-F238E27FC236}">
                <a16:creationId xmlns:a16="http://schemas.microsoft.com/office/drawing/2014/main" id="{4CFBABDE-43B8-B4AD-62B7-9BAD9B05193A}"/>
              </a:ext>
            </a:extLst>
          </p:cNvPr>
          <p:cNvGrpSpPr/>
          <p:nvPr userDrawn="1"/>
        </p:nvGrpSpPr>
        <p:grpSpPr bwMode="black">
          <a:xfrm>
            <a:off x="11623900" y="6276977"/>
            <a:ext cx="346158" cy="355219"/>
            <a:chOff x="7110" y="4004"/>
            <a:chExt cx="191" cy="196"/>
          </a:xfrm>
        </p:grpSpPr>
        <p:sp>
          <p:nvSpPr>
            <p:cNvPr id="9" name="Freeform 5">
              <a:extLst>
                <a:ext uri="{FF2B5EF4-FFF2-40B4-BE49-F238E27FC236}">
                  <a16:creationId xmlns:a16="http://schemas.microsoft.com/office/drawing/2014/main" id="{9FB277BB-02D7-CF64-703C-61BA44354D43}"/>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6DA16F5A-1F04-237B-E750-9909A6478A86}"/>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7">
              <a:extLst>
                <a:ext uri="{FF2B5EF4-FFF2-40B4-BE49-F238E27FC236}">
                  <a16:creationId xmlns:a16="http://schemas.microsoft.com/office/drawing/2014/main" id="{55E6116E-1248-BA3A-5F9C-827C2BE26CEC}"/>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4619611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pic>
        <p:nvPicPr>
          <p:cNvPr id="8" name="Background" descr="A blurry image of a rainbow&#10;&#10;Description automatically generated">
            <a:extLst>
              <a:ext uri="{FF2B5EF4-FFF2-40B4-BE49-F238E27FC236}">
                <a16:creationId xmlns:a16="http://schemas.microsoft.com/office/drawing/2014/main" id="{A2A28331-3A24-BC3F-1B9B-BAB01D3DA0C7}"/>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1"/>
            <a:ext cx="12193200" cy="6861600"/>
          </a:xfrm>
          <a:prstGeom prst="rect">
            <a:avLst/>
          </a:prstGeom>
        </p:spPr>
      </p:pic>
      <p:sp>
        <p:nvSpPr>
          <p:cNvPr id="2" name="Title">
            <a:extLst>
              <a:ext uri="{FF2B5EF4-FFF2-40B4-BE49-F238E27FC236}">
                <a16:creationId xmlns:a16="http://schemas.microsoft.com/office/drawing/2014/main" id="{E49EC5F5-14E0-4B05-29E6-E9A059AA1002}"/>
              </a:ext>
            </a:extLst>
          </p:cNvPr>
          <p:cNvSpPr>
            <a:spLocks noGrp="1"/>
          </p:cNvSpPr>
          <p:nvPr>
            <p:ph type="title"/>
          </p:nvPr>
        </p:nvSpPr>
        <p:spPr>
          <a:xfrm>
            <a:off x="485523" y="369888"/>
            <a:ext cx="11224347" cy="470898"/>
          </a:xfrm>
        </p:spPr>
        <p:txBody>
          <a:bodyPr/>
          <a:lstStyle/>
          <a:p>
            <a:r>
              <a:rPr lang="en-US"/>
              <a:t>Click to edit Master title style</a:t>
            </a:r>
          </a:p>
        </p:txBody>
      </p:sp>
      <p:sp>
        <p:nvSpPr>
          <p:cNvPr id="7" name="Content Placeholder 1">
            <a:extLst>
              <a:ext uri="{FF2B5EF4-FFF2-40B4-BE49-F238E27FC236}">
                <a16:creationId xmlns:a16="http://schemas.microsoft.com/office/drawing/2014/main" id="{99DD3D67-FDA7-A413-313B-AF74B5AA9F16}"/>
              </a:ext>
            </a:extLst>
          </p:cNvPr>
          <p:cNvSpPr>
            <a:spLocks noGrp="1"/>
          </p:cNvSpPr>
          <p:nvPr>
            <p:ph idx="1"/>
          </p:nvPr>
        </p:nvSpPr>
        <p:spPr>
          <a:xfrm>
            <a:off x="485523" y="1411287"/>
            <a:ext cx="3570017" cy="4638675"/>
          </a:xfrm>
        </p:spPr>
        <p:txBody>
          <a:bodyPr/>
          <a:lstStyle>
            <a:lvl1pPr>
              <a:defRPr lang="en-GB" dirty="0"/>
            </a:lvl1pPr>
            <a:lvl2pPr>
              <a:defRPr lang="en-GB" dirty="0"/>
            </a:lvl2pPr>
            <a:lvl3pPr>
              <a:defRPr lang="en-GB" dirty="0"/>
            </a:lvl3pPr>
            <a:lvl4pPr>
              <a:defRPr lang="en-GB"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8FDAD40B-6BF1-FD89-F7E7-683D2B6F74A7}"/>
              </a:ext>
            </a:extLst>
          </p:cNvPr>
          <p:cNvSpPr>
            <a:spLocks noGrp="1"/>
          </p:cNvSpPr>
          <p:nvPr>
            <p:ph idx="13"/>
          </p:nvPr>
        </p:nvSpPr>
        <p:spPr>
          <a:xfrm>
            <a:off x="4312688" y="1411287"/>
            <a:ext cx="3570017" cy="4638675"/>
          </a:xfrm>
        </p:spPr>
        <p:txBody>
          <a:bodyPr/>
          <a:lstStyle>
            <a:lvl1pPr>
              <a:defRPr lang="en-GB" dirty="0"/>
            </a:lvl1pPr>
            <a:lvl2pPr>
              <a:defRPr lang="en-GB" dirty="0"/>
            </a:lvl2pPr>
            <a:lvl3pPr>
              <a:defRPr lang="en-GB" dirty="0"/>
            </a:lvl3pPr>
            <a:lvl4pPr>
              <a:defRPr lang="en-GB"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6A69E41B-F39E-4366-2ADE-0A30A6B7B882}"/>
              </a:ext>
            </a:extLst>
          </p:cNvPr>
          <p:cNvSpPr>
            <a:spLocks noGrp="1"/>
          </p:cNvSpPr>
          <p:nvPr>
            <p:ph idx="14"/>
          </p:nvPr>
        </p:nvSpPr>
        <p:spPr>
          <a:xfrm>
            <a:off x="8139853" y="1411287"/>
            <a:ext cx="3570017" cy="4638675"/>
          </a:xfrm>
        </p:spPr>
        <p:txBody>
          <a:bodyPr/>
          <a:lstStyle>
            <a:lvl1pPr>
              <a:defRPr lang="en-GB" dirty="0"/>
            </a:lvl1pPr>
            <a:lvl2pPr>
              <a:defRPr lang="en-GB" dirty="0"/>
            </a:lvl2pPr>
            <a:lvl3pPr>
              <a:defRPr lang="en-GB" dirty="0"/>
            </a:lvl3pPr>
            <a:lvl4pPr>
              <a:defRPr lang="en-GB"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a:extLst>
              <a:ext uri="{FF2B5EF4-FFF2-40B4-BE49-F238E27FC236}">
                <a16:creationId xmlns:a16="http://schemas.microsoft.com/office/drawing/2014/main" id="{E26F7576-DAEE-2232-6A83-201B728CCEEC}"/>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4" name="Date Placeholder">
            <a:extLst>
              <a:ext uri="{FF2B5EF4-FFF2-40B4-BE49-F238E27FC236}">
                <a16:creationId xmlns:a16="http://schemas.microsoft.com/office/drawing/2014/main" id="{6DECAE16-1D46-ECE2-67B1-B4055F385487}"/>
              </a:ext>
            </a:extLst>
          </p:cNvPr>
          <p:cNvSpPr>
            <a:spLocks noGrp="1"/>
          </p:cNvSpPr>
          <p:nvPr>
            <p:ph type="dt" sz="half" idx="10"/>
          </p:nvPr>
        </p:nvSpPr>
        <p:spPr/>
        <p:txBody>
          <a:bodyPr/>
          <a:lstStyle/>
          <a:p>
            <a:r>
              <a:rPr lang="en-US" dirty="0"/>
              <a:t>9/24/2026</a:t>
            </a:r>
          </a:p>
        </p:txBody>
      </p:sp>
      <p:sp>
        <p:nvSpPr>
          <p:cNvPr id="5" name="Footer Placeholder">
            <a:extLst>
              <a:ext uri="{FF2B5EF4-FFF2-40B4-BE49-F238E27FC236}">
                <a16:creationId xmlns:a16="http://schemas.microsoft.com/office/drawing/2014/main" id="{98E63702-02E0-6C43-ACB9-CF47EDD90CA6}"/>
              </a:ext>
            </a:extLst>
          </p:cNvPr>
          <p:cNvSpPr>
            <a:spLocks noGrp="1"/>
          </p:cNvSpPr>
          <p:nvPr>
            <p:ph type="ftr" sz="quarter" idx="11"/>
          </p:nvPr>
        </p:nvSpPr>
        <p:spPr/>
        <p:txBody>
          <a:bodyPr/>
          <a:lstStyle/>
          <a:p>
            <a:r>
              <a:rPr lang="en-US" dirty="0"/>
              <a:t>2026 Future Tax Leaders — indirect tax and incentives update</a:t>
            </a:r>
          </a:p>
        </p:txBody>
      </p:sp>
      <p:grpSp>
        <p:nvGrpSpPr>
          <p:cNvPr id="9" name="Logo">
            <a:extLst>
              <a:ext uri="{FF2B5EF4-FFF2-40B4-BE49-F238E27FC236}">
                <a16:creationId xmlns:a16="http://schemas.microsoft.com/office/drawing/2014/main" id="{36D36C33-0B8C-8DBD-3F6B-18CF865961F1}"/>
              </a:ext>
            </a:extLst>
          </p:cNvPr>
          <p:cNvGrpSpPr/>
          <p:nvPr userDrawn="1"/>
        </p:nvGrpSpPr>
        <p:grpSpPr bwMode="black">
          <a:xfrm>
            <a:off x="11623900" y="6276977"/>
            <a:ext cx="346158" cy="355219"/>
            <a:chOff x="7110" y="4004"/>
            <a:chExt cx="191" cy="196"/>
          </a:xfrm>
        </p:grpSpPr>
        <p:sp>
          <p:nvSpPr>
            <p:cNvPr id="10" name="Freeform 5">
              <a:extLst>
                <a:ext uri="{FF2B5EF4-FFF2-40B4-BE49-F238E27FC236}">
                  <a16:creationId xmlns:a16="http://schemas.microsoft.com/office/drawing/2014/main" id="{DA3CB2D9-CE5B-5012-157D-3AE3DF5D1F33}"/>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6">
              <a:extLst>
                <a:ext uri="{FF2B5EF4-FFF2-40B4-BE49-F238E27FC236}">
                  <a16:creationId xmlns:a16="http://schemas.microsoft.com/office/drawing/2014/main" id="{EB023BFD-E84E-29EF-B3C7-7EA579CF4E95}"/>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4" name="Freeform 7">
              <a:extLst>
                <a:ext uri="{FF2B5EF4-FFF2-40B4-BE49-F238E27FC236}">
                  <a16:creationId xmlns:a16="http://schemas.microsoft.com/office/drawing/2014/main" id="{A98FFF98-BC19-88BE-80DE-100A03E1A068}"/>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159891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ntent with Highlight">
    <p:spTree>
      <p:nvGrpSpPr>
        <p:cNvPr id="1" name=""/>
        <p:cNvGrpSpPr/>
        <p:nvPr/>
      </p:nvGrpSpPr>
      <p:grpSpPr>
        <a:xfrm>
          <a:off x="0" y="0"/>
          <a:ext cx="0" cy="0"/>
          <a:chOff x="0" y="0"/>
          <a:chExt cx="0" cy="0"/>
        </a:xfrm>
      </p:grpSpPr>
      <p:pic>
        <p:nvPicPr>
          <p:cNvPr id="11" name="Background" descr="A colorful light in the dark&#10;&#10;Description automatically generated">
            <a:extLst>
              <a:ext uri="{FF2B5EF4-FFF2-40B4-BE49-F238E27FC236}">
                <a16:creationId xmlns:a16="http://schemas.microsoft.com/office/drawing/2014/main" id="{B01642D7-4E4F-867F-08FE-F5B7458A38C3}"/>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a:extLst>
              <a:ext uri="{FF2B5EF4-FFF2-40B4-BE49-F238E27FC236}">
                <a16:creationId xmlns:a16="http://schemas.microsoft.com/office/drawing/2014/main" id="{E49EC5F5-14E0-4B05-29E6-E9A059AA1002}"/>
              </a:ext>
            </a:extLst>
          </p:cNvPr>
          <p:cNvSpPr>
            <a:spLocks noGrp="1"/>
          </p:cNvSpPr>
          <p:nvPr>
            <p:ph type="title"/>
          </p:nvPr>
        </p:nvSpPr>
        <p:spPr>
          <a:xfrm>
            <a:off x="485523" y="369888"/>
            <a:ext cx="11224347" cy="470898"/>
          </a:xfrm>
        </p:spPr>
        <p:txBody>
          <a:bodyPr/>
          <a:lstStyle/>
          <a:p>
            <a:r>
              <a:rPr lang="en-US"/>
              <a:t>Click to edit Master title style</a:t>
            </a:r>
          </a:p>
        </p:txBody>
      </p:sp>
      <p:sp>
        <p:nvSpPr>
          <p:cNvPr id="7" name="Content Placeholder 1">
            <a:extLst>
              <a:ext uri="{FF2B5EF4-FFF2-40B4-BE49-F238E27FC236}">
                <a16:creationId xmlns:a16="http://schemas.microsoft.com/office/drawing/2014/main" id="{99DD3D67-FDA7-A413-313B-AF74B5AA9F16}"/>
              </a:ext>
            </a:extLst>
          </p:cNvPr>
          <p:cNvSpPr>
            <a:spLocks noGrp="1"/>
          </p:cNvSpPr>
          <p:nvPr>
            <p:ph idx="1" hasCustomPrompt="1"/>
          </p:nvPr>
        </p:nvSpPr>
        <p:spPr bwMode="auto">
          <a:xfrm>
            <a:off x="485523" y="1411287"/>
            <a:ext cx="3571200" cy="4638675"/>
          </a:xfrm>
          <a:solidFill>
            <a:srgbClr val="2E2E38">
              <a:alpha val="60000"/>
            </a:srgbClr>
          </a:solidFill>
        </p:spPr>
        <p:txBody>
          <a:bodyPr lIns="251999" tIns="180000" rIns="251999" bIns="180000"/>
          <a:lstStyle>
            <a:lvl1pPr>
              <a:defRPr lang="en-GB" dirty="0"/>
            </a:lvl1pPr>
            <a:lvl2pPr>
              <a:defRPr lang="en-GB" dirty="0"/>
            </a:lvl2pPr>
            <a:lvl3pPr>
              <a:defRPr lang="en-GB" dirty="0"/>
            </a:lvl3pPr>
            <a:lvl4pPr>
              <a:defRPr lang="en-GB" dirty="0"/>
            </a:lvl4pPr>
            <a:lvl5pPr>
              <a:defRPr lang="en-US" dirty="0"/>
            </a:lvl5pPr>
          </a:lstStyle>
          <a:p>
            <a:pPr marL="252000" marR="0" lvl="0" indent="-252000" algn="l" defTabSz="914400" rtl="0" eaLnBrk="1" fontAlgn="auto" latinLnBrk="0" hangingPunct="1">
              <a:lnSpc>
                <a:spcPct val="100000"/>
              </a:lnSpc>
              <a:spcBef>
                <a:spcPts val="400"/>
              </a:spcBef>
              <a:spcAft>
                <a:spcPts val="400"/>
              </a:spcAft>
              <a:buClr>
                <a:schemeClr val="tx2"/>
              </a:buClr>
              <a:buSzPct val="100000"/>
              <a:buFont typeface="Wingdings" pitchFamily="2" charset="2"/>
              <a:buChar char="§"/>
              <a:tabLst/>
              <a:defRPr/>
            </a:pPr>
            <a:r>
              <a:rPr lang="en-GB"/>
              <a:t>Only one highlight line should appear. Delete the other two lines.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2">
            <a:extLst>
              <a:ext uri="{FF2B5EF4-FFF2-40B4-BE49-F238E27FC236}">
                <a16:creationId xmlns:a16="http://schemas.microsoft.com/office/drawing/2014/main" id="{8FDAD40B-6BF1-FD89-F7E7-683D2B6F74A7}"/>
              </a:ext>
            </a:extLst>
          </p:cNvPr>
          <p:cNvSpPr>
            <a:spLocks noGrp="1"/>
          </p:cNvSpPr>
          <p:nvPr>
            <p:ph idx="13" hasCustomPrompt="1"/>
          </p:nvPr>
        </p:nvSpPr>
        <p:spPr bwMode="auto">
          <a:xfrm>
            <a:off x="4312096" y="1411287"/>
            <a:ext cx="3571200" cy="4638675"/>
          </a:xfrm>
          <a:solidFill>
            <a:srgbClr val="2E2E38">
              <a:alpha val="60000"/>
            </a:srgbClr>
          </a:solidFill>
        </p:spPr>
        <p:txBody>
          <a:bodyPr lIns="251999" tIns="180000" rIns="251999" bIns="180000"/>
          <a:lstStyle>
            <a:lvl1pPr>
              <a:defRPr lang="en-GB" dirty="0"/>
            </a:lvl1pPr>
            <a:lvl2pPr>
              <a:defRPr lang="en-GB" dirty="0"/>
            </a:lvl2pPr>
            <a:lvl3pPr>
              <a:defRPr lang="en-GB" dirty="0"/>
            </a:lvl3pPr>
            <a:lvl4pPr>
              <a:defRPr lang="en-GB" dirty="0"/>
            </a:lvl4pPr>
            <a:lvl5pPr>
              <a:defRPr lang="en-US" dirty="0"/>
            </a:lvl5pPr>
          </a:lstStyle>
          <a:p>
            <a:pPr marL="252000" marR="0" lvl="0" indent="-252000" algn="l" defTabSz="914400" rtl="0" eaLnBrk="1" fontAlgn="auto" latinLnBrk="0" hangingPunct="1">
              <a:lnSpc>
                <a:spcPct val="100000"/>
              </a:lnSpc>
              <a:spcBef>
                <a:spcPts val="400"/>
              </a:spcBef>
              <a:spcAft>
                <a:spcPts val="400"/>
              </a:spcAft>
              <a:buClr>
                <a:schemeClr val="tx2"/>
              </a:buClr>
              <a:buSzPct val="100000"/>
              <a:buFont typeface="Wingdings" pitchFamily="2" charset="2"/>
              <a:buChar char="§"/>
              <a:tabLst/>
              <a:defRPr/>
            </a:pPr>
            <a:r>
              <a:rPr lang="en-GB"/>
              <a:t>Only one highlight line should appear. Delete the other two lines.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Content Placeholder 3">
            <a:extLst>
              <a:ext uri="{FF2B5EF4-FFF2-40B4-BE49-F238E27FC236}">
                <a16:creationId xmlns:a16="http://schemas.microsoft.com/office/drawing/2014/main" id="{6A69E41B-F39E-4366-2ADE-0A30A6B7B882}"/>
              </a:ext>
            </a:extLst>
          </p:cNvPr>
          <p:cNvSpPr>
            <a:spLocks noGrp="1"/>
          </p:cNvSpPr>
          <p:nvPr>
            <p:ph idx="14" hasCustomPrompt="1"/>
          </p:nvPr>
        </p:nvSpPr>
        <p:spPr bwMode="auto">
          <a:xfrm>
            <a:off x="8138670" y="1411287"/>
            <a:ext cx="3571200" cy="4638675"/>
          </a:xfrm>
          <a:solidFill>
            <a:srgbClr val="2E2E38">
              <a:alpha val="60000"/>
            </a:srgbClr>
          </a:solidFill>
        </p:spPr>
        <p:txBody>
          <a:bodyPr lIns="251999" tIns="180000" rIns="251999" bIns="180000"/>
          <a:lstStyle>
            <a:lvl1pPr>
              <a:defRPr lang="en-GB" dirty="0"/>
            </a:lvl1pPr>
            <a:lvl2pPr>
              <a:defRPr lang="en-GB" dirty="0"/>
            </a:lvl2pPr>
            <a:lvl3pPr>
              <a:defRPr lang="en-GB" dirty="0"/>
            </a:lvl3pPr>
            <a:lvl4pPr>
              <a:defRPr lang="en-GB" dirty="0"/>
            </a:lvl4pPr>
            <a:lvl5pPr>
              <a:defRPr lang="en-US" dirty="0"/>
            </a:lvl5pPr>
          </a:lstStyle>
          <a:p>
            <a:pPr marL="252000" marR="0" lvl="0" indent="-252000" algn="l" defTabSz="914400" rtl="0" eaLnBrk="1" fontAlgn="auto" latinLnBrk="0" hangingPunct="1">
              <a:lnSpc>
                <a:spcPct val="100000"/>
              </a:lnSpc>
              <a:spcBef>
                <a:spcPts val="400"/>
              </a:spcBef>
              <a:spcAft>
                <a:spcPts val="400"/>
              </a:spcAft>
              <a:buClr>
                <a:schemeClr val="tx2"/>
              </a:buClr>
              <a:buSzPct val="100000"/>
              <a:buFont typeface="Wingdings" pitchFamily="2" charset="2"/>
              <a:buChar char="§"/>
              <a:tabLst/>
              <a:defRPr/>
            </a:pPr>
            <a:r>
              <a:rPr lang="en-GB"/>
              <a:t>Only one highlight line should appear. Delete the other two lines.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
            <a:extLst>
              <a:ext uri="{FF2B5EF4-FFF2-40B4-BE49-F238E27FC236}">
                <a16:creationId xmlns:a16="http://schemas.microsoft.com/office/drawing/2014/main" id="{E26F7576-DAEE-2232-6A83-201B728CCEEC}"/>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4" name="Date Placeholder ">
            <a:extLst>
              <a:ext uri="{FF2B5EF4-FFF2-40B4-BE49-F238E27FC236}">
                <a16:creationId xmlns:a16="http://schemas.microsoft.com/office/drawing/2014/main" id="{6DECAE16-1D46-ECE2-67B1-B4055F385487}"/>
              </a:ext>
            </a:extLst>
          </p:cNvPr>
          <p:cNvSpPr>
            <a:spLocks noGrp="1"/>
          </p:cNvSpPr>
          <p:nvPr>
            <p:ph type="dt" sz="half" idx="10"/>
          </p:nvPr>
        </p:nvSpPr>
        <p:spPr/>
        <p:txBody>
          <a:bodyPr/>
          <a:lstStyle/>
          <a:p>
            <a:r>
              <a:rPr lang="en-US" dirty="0"/>
              <a:t>9/24/2026</a:t>
            </a:r>
          </a:p>
        </p:txBody>
      </p:sp>
      <p:sp>
        <p:nvSpPr>
          <p:cNvPr id="5" name="Footer Placeholder ">
            <a:extLst>
              <a:ext uri="{FF2B5EF4-FFF2-40B4-BE49-F238E27FC236}">
                <a16:creationId xmlns:a16="http://schemas.microsoft.com/office/drawing/2014/main" id="{98E63702-02E0-6C43-ACB9-CF47EDD90CA6}"/>
              </a:ext>
            </a:extLst>
          </p:cNvPr>
          <p:cNvSpPr>
            <a:spLocks noGrp="1"/>
          </p:cNvSpPr>
          <p:nvPr>
            <p:ph type="ftr" sz="quarter" idx="11"/>
          </p:nvPr>
        </p:nvSpPr>
        <p:spPr/>
        <p:txBody>
          <a:bodyPr/>
          <a:lstStyle/>
          <a:p>
            <a:r>
              <a:rPr lang="en-US" dirty="0"/>
              <a:t>2026 Future Tax Leaders — indirect tax and incentives update</a:t>
            </a:r>
          </a:p>
        </p:txBody>
      </p:sp>
      <p:sp>
        <p:nvSpPr>
          <p:cNvPr id="8" name="Highlight line 1">
            <a:extLst>
              <a:ext uri="{FF2B5EF4-FFF2-40B4-BE49-F238E27FC236}">
                <a16:creationId xmlns:a16="http://schemas.microsoft.com/office/drawing/2014/main" id="{E1FBA9F5-4E1E-7157-650F-920396E6BD16}"/>
              </a:ext>
            </a:extLst>
          </p:cNvPr>
          <p:cNvSpPr>
            <a:spLocks noGrp="1"/>
          </p:cNvSpPr>
          <p:nvPr>
            <p:ph type="dgm" sz="quarter" idx="15" hasCustomPrompt="1"/>
          </p:nvPr>
        </p:nvSpPr>
        <p:spPr>
          <a:xfrm>
            <a:off x="485775" y="1411287"/>
            <a:ext cx="3571200" cy="36000"/>
          </a:xfrm>
          <a:solidFill>
            <a:schemeClr val="tx2"/>
          </a:solidFill>
        </p:spPr>
        <p:txBody>
          <a:bodyPr/>
          <a:lstStyle>
            <a:lvl1pPr marL="0" indent="0">
              <a:buNone/>
              <a:defRPr sz="800"/>
            </a:lvl1pPr>
          </a:lstStyle>
          <a:p>
            <a:r>
              <a:rPr lang="en-US" dirty="0"/>
              <a:t> </a:t>
            </a:r>
          </a:p>
        </p:txBody>
      </p:sp>
      <p:sp>
        <p:nvSpPr>
          <p:cNvPr id="9" name="Highlight line 2">
            <a:extLst>
              <a:ext uri="{FF2B5EF4-FFF2-40B4-BE49-F238E27FC236}">
                <a16:creationId xmlns:a16="http://schemas.microsoft.com/office/drawing/2014/main" id="{F0D5216F-CE4B-8B47-FCA1-EA9B01BBAD6B}"/>
              </a:ext>
            </a:extLst>
          </p:cNvPr>
          <p:cNvSpPr>
            <a:spLocks noGrp="1"/>
          </p:cNvSpPr>
          <p:nvPr>
            <p:ph type="dgm" sz="quarter" idx="16" hasCustomPrompt="1"/>
          </p:nvPr>
        </p:nvSpPr>
        <p:spPr>
          <a:xfrm>
            <a:off x="4312096" y="1411287"/>
            <a:ext cx="3571200" cy="36000"/>
          </a:xfrm>
          <a:solidFill>
            <a:schemeClr val="tx2"/>
          </a:solidFill>
        </p:spPr>
        <p:txBody>
          <a:bodyPr/>
          <a:lstStyle>
            <a:lvl1pPr marL="0" indent="0">
              <a:buNone/>
              <a:defRPr sz="800"/>
            </a:lvl1pPr>
          </a:lstStyle>
          <a:p>
            <a:r>
              <a:rPr lang="en-US" dirty="0"/>
              <a:t> </a:t>
            </a:r>
          </a:p>
        </p:txBody>
      </p:sp>
      <p:sp>
        <p:nvSpPr>
          <p:cNvPr id="10" name="Highlight line 3">
            <a:extLst>
              <a:ext uri="{FF2B5EF4-FFF2-40B4-BE49-F238E27FC236}">
                <a16:creationId xmlns:a16="http://schemas.microsoft.com/office/drawing/2014/main" id="{945CF969-2B44-5C5F-B1A2-132B74FE4B46}"/>
              </a:ext>
            </a:extLst>
          </p:cNvPr>
          <p:cNvSpPr>
            <a:spLocks noGrp="1"/>
          </p:cNvSpPr>
          <p:nvPr>
            <p:ph type="dgm" sz="quarter" idx="17" hasCustomPrompt="1"/>
          </p:nvPr>
        </p:nvSpPr>
        <p:spPr>
          <a:xfrm>
            <a:off x="8139851" y="1411287"/>
            <a:ext cx="3571200" cy="36000"/>
          </a:xfrm>
          <a:solidFill>
            <a:schemeClr val="tx2"/>
          </a:solidFill>
        </p:spPr>
        <p:txBody>
          <a:bodyPr/>
          <a:lstStyle>
            <a:lvl1pPr marL="0" indent="0">
              <a:buNone/>
              <a:defRPr sz="800"/>
            </a:lvl1pPr>
          </a:lstStyle>
          <a:p>
            <a:r>
              <a:rPr lang="en-US" dirty="0"/>
              <a:t> </a:t>
            </a:r>
          </a:p>
        </p:txBody>
      </p:sp>
      <p:grpSp>
        <p:nvGrpSpPr>
          <p:cNvPr id="17" name="Logo">
            <a:extLst>
              <a:ext uri="{FF2B5EF4-FFF2-40B4-BE49-F238E27FC236}">
                <a16:creationId xmlns:a16="http://schemas.microsoft.com/office/drawing/2014/main" id="{EC0BFB89-FAB5-160D-D6E7-673C72C630D5}"/>
              </a:ext>
            </a:extLst>
          </p:cNvPr>
          <p:cNvGrpSpPr/>
          <p:nvPr userDrawn="1"/>
        </p:nvGrpSpPr>
        <p:grpSpPr bwMode="black">
          <a:xfrm>
            <a:off x="11623900" y="6276977"/>
            <a:ext cx="346158" cy="355219"/>
            <a:chOff x="7110" y="4004"/>
            <a:chExt cx="191" cy="196"/>
          </a:xfrm>
        </p:grpSpPr>
        <p:sp>
          <p:nvSpPr>
            <p:cNvPr id="18" name="Freeform 5">
              <a:extLst>
                <a:ext uri="{FF2B5EF4-FFF2-40B4-BE49-F238E27FC236}">
                  <a16:creationId xmlns:a16="http://schemas.microsoft.com/office/drawing/2014/main" id="{49E0C4E9-31F6-3AD8-056E-81A5BE6A3E4C}"/>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9" name="Freeform 6">
              <a:extLst>
                <a:ext uri="{FF2B5EF4-FFF2-40B4-BE49-F238E27FC236}">
                  <a16:creationId xmlns:a16="http://schemas.microsoft.com/office/drawing/2014/main" id="{290A4FFE-C215-2C91-4D46-32D31805E46C}"/>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20" name="Freeform 7">
              <a:extLst>
                <a:ext uri="{FF2B5EF4-FFF2-40B4-BE49-F238E27FC236}">
                  <a16:creationId xmlns:a16="http://schemas.microsoft.com/office/drawing/2014/main" id="{7E3BFB0A-D692-C730-136A-21B4EBAA94EC}"/>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500266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pic>
        <p:nvPicPr>
          <p:cNvPr id="6" name="Picture 5" descr="A bright yellow circle&#10;&#10;Description automatically generated with medium confidence">
            <a:extLst>
              <a:ext uri="{FF2B5EF4-FFF2-40B4-BE49-F238E27FC236}">
                <a16:creationId xmlns:a16="http://schemas.microsoft.com/office/drawing/2014/main" id="{0CE0EE1C-69FD-A2A1-0E47-EEBF86AA511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3" name="Date Placeholder 2">
            <a:extLst>
              <a:ext uri="{FF2B5EF4-FFF2-40B4-BE49-F238E27FC236}">
                <a16:creationId xmlns:a16="http://schemas.microsoft.com/office/drawing/2014/main" id="{4922DF48-3559-E7A7-D505-A6D3643BCD33}"/>
              </a:ext>
            </a:extLst>
          </p:cNvPr>
          <p:cNvSpPr>
            <a:spLocks noGrp="1"/>
          </p:cNvSpPr>
          <p:nvPr>
            <p:ph type="dt" sz="half" idx="10"/>
          </p:nvPr>
        </p:nvSpPr>
        <p:spPr/>
        <p:txBody>
          <a:bodyPr/>
          <a:lstStyle/>
          <a:p>
            <a:r>
              <a:rPr lang="en-US" dirty="0"/>
              <a:t>9/24/2026</a:t>
            </a:r>
          </a:p>
        </p:txBody>
      </p:sp>
      <p:sp>
        <p:nvSpPr>
          <p:cNvPr id="4" name="Footer Placeholder 3">
            <a:extLst>
              <a:ext uri="{FF2B5EF4-FFF2-40B4-BE49-F238E27FC236}">
                <a16:creationId xmlns:a16="http://schemas.microsoft.com/office/drawing/2014/main" id="{84089C7F-B322-1F93-A5AB-0E322FB93D58}"/>
              </a:ext>
            </a:extLst>
          </p:cNvPr>
          <p:cNvSpPr>
            <a:spLocks noGrp="1"/>
          </p:cNvSpPr>
          <p:nvPr>
            <p:ph type="ftr" sz="quarter" idx="11"/>
          </p:nvPr>
        </p:nvSpPr>
        <p:spPr/>
        <p:txBody>
          <a:bodyPr/>
          <a:lstStyle/>
          <a:p>
            <a:r>
              <a:rPr lang="en-US" dirty="0"/>
              <a:t>2026 Future Tax Leaders — indirect tax and incentives update</a:t>
            </a:r>
          </a:p>
        </p:txBody>
      </p:sp>
      <p:sp>
        <p:nvSpPr>
          <p:cNvPr id="5" name="Slide Number Placeholder 4">
            <a:extLst>
              <a:ext uri="{FF2B5EF4-FFF2-40B4-BE49-F238E27FC236}">
                <a16:creationId xmlns:a16="http://schemas.microsoft.com/office/drawing/2014/main" id="{0226D098-604F-1C6E-4D3F-56B3EFAD11F7}"/>
              </a:ext>
            </a:extLst>
          </p:cNvPr>
          <p:cNvSpPr>
            <a:spLocks noGrp="1"/>
          </p:cNvSpPr>
          <p:nvPr>
            <p:ph type="sldNum" sz="quarter" idx="12"/>
          </p:nvPr>
        </p:nvSpPr>
        <p:spPr/>
        <p:txBody>
          <a:bodyPr/>
          <a:lstStyle/>
          <a:p>
            <a:fld id="{F1BC30E3-FFE5-4B91-AA19-87A149EBB9EE}" type="slidenum">
              <a:rPr lang="en-GB" smtClean="0"/>
              <a:pPr/>
              <a:t>‹#›</a:t>
            </a:fld>
            <a:endParaRPr lang="en-GB" dirty="0"/>
          </a:p>
        </p:txBody>
      </p:sp>
      <p:sp>
        <p:nvSpPr>
          <p:cNvPr id="7" name="Content Placeholder 2">
            <a:extLst>
              <a:ext uri="{FF2B5EF4-FFF2-40B4-BE49-F238E27FC236}">
                <a16:creationId xmlns:a16="http://schemas.microsoft.com/office/drawing/2014/main" id="{34560AA6-636D-C99A-75CC-1AC2E4A0E42F}"/>
              </a:ext>
            </a:extLst>
          </p:cNvPr>
          <p:cNvSpPr>
            <a:spLocks noGrp="1"/>
          </p:cNvSpPr>
          <p:nvPr>
            <p:ph idx="1"/>
          </p:nvPr>
        </p:nvSpPr>
        <p:spPr>
          <a:xfrm>
            <a:off x="485522" y="2016125"/>
            <a:ext cx="5610479" cy="4033837"/>
          </a:xfrm>
        </p:spPr>
        <p:txBody>
          <a:bodyPr/>
          <a:lstStyle>
            <a:lvl1pPr>
              <a:defRPr lang="en-GB" dirty="0"/>
            </a:lvl1pPr>
            <a:lvl2pPr>
              <a:defRPr lang="en-GB" dirty="0"/>
            </a:lvl2pPr>
            <a:lvl3pPr>
              <a:defRPr lang="en-GB" dirty="0"/>
            </a:lvl3pPr>
            <a:lvl4pPr>
              <a:defRPr lang="en-GB"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CD83AEB6-812D-A880-EAD7-47C376F054B5}"/>
              </a:ext>
            </a:extLst>
          </p:cNvPr>
          <p:cNvSpPr>
            <a:spLocks noGrp="1"/>
          </p:cNvSpPr>
          <p:nvPr>
            <p:ph type="pic" sz="quarter" idx="13"/>
          </p:nvPr>
        </p:nvSpPr>
        <p:spPr>
          <a:xfrm>
            <a:off x="6349868" y="0"/>
            <a:ext cx="5842132" cy="6858000"/>
          </a:xfrm>
        </p:spPr>
        <p:txBody>
          <a:bodyPr/>
          <a:lstStyle/>
          <a:p>
            <a:r>
              <a:rPr lang="en-US" dirty="0"/>
              <a:t>Click icon to add picture</a:t>
            </a:r>
          </a:p>
        </p:txBody>
      </p:sp>
      <p:sp>
        <p:nvSpPr>
          <p:cNvPr id="13" name="Title 12">
            <a:extLst>
              <a:ext uri="{FF2B5EF4-FFF2-40B4-BE49-F238E27FC236}">
                <a16:creationId xmlns:a16="http://schemas.microsoft.com/office/drawing/2014/main" id="{097C4A53-D484-0A91-32DE-DC7DFBC6D51F}"/>
              </a:ext>
            </a:extLst>
          </p:cNvPr>
          <p:cNvSpPr>
            <a:spLocks noGrp="1"/>
          </p:cNvSpPr>
          <p:nvPr>
            <p:ph type="title"/>
          </p:nvPr>
        </p:nvSpPr>
        <p:spPr>
          <a:xfrm>
            <a:off x="485523" y="369889"/>
            <a:ext cx="5610479" cy="1057473"/>
          </a:xfrm>
        </p:spPr>
        <p:txBody>
          <a:bodyPr/>
          <a:lstStyle/>
          <a:p>
            <a:r>
              <a:rPr lang="en-US"/>
              <a:t>Click to edit Master title style</a:t>
            </a:r>
          </a:p>
        </p:txBody>
      </p:sp>
      <p:sp>
        <p:nvSpPr>
          <p:cNvPr id="9" name="SmartArt Placeholder 13">
            <a:extLst>
              <a:ext uri="{FF2B5EF4-FFF2-40B4-BE49-F238E27FC236}">
                <a16:creationId xmlns:a16="http://schemas.microsoft.com/office/drawing/2014/main" id="{7CC7DD02-31B9-871B-D392-67044008A7C6}"/>
              </a:ext>
            </a:extLst>
          </p:cNvPr>
          <p:cNvSpPr>
            <a:spLocks noGrp="1"/>
          </p:cNvSpPr>
          <p:nvPr>
            <p:ph type="dgm" sz="quarter" idx="28" hasCustomPrompt="1"/>
          </p:nvPr>
        </p:nvSpPr>
        <p:spPr bwMode="black">
          <a:xfrm>
            <a:off x="11623900" y="6276977"/>
            <a:ext cx="346158" cy="126864"/>
          </a:xfrm>
          <a:custGeom>
            <a:avLst/>
            <a:gdLst>
              <a:gd name="connsiteX0" fmla="*/ 346158 w 346158"/>
              <a:gd name="connsiteY0" fmla="*/ 0 h 126864"/>
              <a:gd name="connsiteX1" fmla="*/ 346158 w 346158"/>
              <a:gd name="connsiteY1" fmla="*/ 65245 h 126864"/>
              <a:gd name="connsiteX2" fmla="*/ 0 w 346158"/>
              <a:gd name="connsiteY2" fmla="*/ 126864 h 126864"/>
            </a:gdLst>
            <a:ahLst/>
            <a:cxnLst>
              <a:cxn ang="0">
                <a:pos x="connsiteX0" y="connsiteY0"/>
              </a:cxn>
              <a:cxn ang="0">
                <a:pos x="connsiteX1" y="connsiteY1"/>
              </a:cxn>
              <a:cxn ang="0">
                <a:pos x="connsiteX2" y="connsiteY2"/>
              </a:cxn>
            </a:cxnLst>
            <a:rect l="l" t="t" r="r" b="b"/>
            <a:pathLst>
              <a:path w="346158" h="126864">
                <a:moveTo>
                  <a:pt x="346158" y="0"/>
                </a:moveTo>
                <a:lnTo>
                  <a:pt x="346158" y="65245"/>
                </a:lnTo>
                <a:lnTo>
                  <a:pt x="0" y="126864"/>
                </a:lnTo>
                <a:close/>
              </a:path>
            </a:pathLst>
          </a:custGeom>
          <a:solidFill>
            <a:schemeClr val="tx2"/>
          </a:solidFill>
        </p:spPr>
        <p:txBody>
          <a:bodyPr wrap="square">
            <a:noAutofit/>
          </a:bodyPr>
          <a:lstStyle>
            <a:lvl1pPr marL="0" indent="0">
              <a:buFont typeface="Arial" panose="020B0604020202020204" pitchFamily="34" charset="0"/>
              <a:buNone/>
              <a:defRPr sz="800"/>
            </a:lvl1pPr>
          </a:lstStyle>
          <a:p>
            <a:r>
              <a:rPr lang="en-US" dirty="0"/>
              <a:t> </a:t>
            </a:r>
          </a:p>
        </p:txBody>
      </p:sp>
      <p:sp>
        <p:nvSpPr>
          <p:cNvPr id="17" name="SmartArt Placeholder 14">
            <a:extLst>
              <a:ext uri="{FF2B5EF4-FFF2-40B4-BE49-F238E27FC236}">
                <a16:creationId xmlns:a16="http://schemas.microsoft.com/office/drawing/2014/main" id="{F8BC9449-6E17-FDE5-FA92-7342C909AE74}"/>
              </a:ext>
            </a:extLst>
          </p:cNvPr>
          <p:cNvSpPr>
            <a:spLocks noGrp="1"/>
          </p:cNvSpPr>
          <p:nvPr>
            <p:ph type="dgm" sz="quarter" idx="29" hasCustomPrompt="1"/>
          </p:nvPr>
        </p:nvSpPr>
        <p:spPr bwMode="black">
          <a:xfrm>
            <a:off x="11625712" y="6456399"/>
            <a:ext cx="291788" cy="175797"/>
          </a:xfrm>
          <a:custGeom>
            <a:avLst/>
            <a:gdLst>
              <a:gd name="connsiteX0" fmla="*/ 117803 w 291788"/>
              <a:gd name="connsiteY0" fmla="*/ 0 h 175797"/>
              <a:gd name="connsiteX1" fmla="*/ 175798 w 291788"/>
              <a:gd name="connsiteY1" fmla="*/ 0 h 175797"/>
              <a:gd name="connsiteX2" fmla="*/ 204796 w 291788"/>
              <a:gd name="connsiteY2" fmla="*/ 57995 h 175797"/>
              <a:gd name="connsiteX3" fmla="*/ 233793 w 291788"/>
              <a:gd name="connsiteY3" fmla="*/ 0 h 175797"/>
              <a:gd name="connsiteX4" fmla="*/ 291788 w 291788"/>
              <a:gd name="connsiteY4" fmla="*/ 0 h 175797"/>
              <a:gd name="connsiteX5" fmla="*/ 230168 w 291788"/>
              <a:gd name="connsiteY5" fmla="*/ 105116 h 175797"/>
              <a:gd name="connsiteX6" fmla="*/ 230168 w 291788"/>
              <a:gd name="connsiteY6" fmla="*/ 175797 h 175797"/>
              <a:gd name="connsiteX7" fmla="*/ 177610 w 291788"/>
              <a:gd name="connsiteY7" fmla="*/ 175797 h 175797"/>
              <a:gd name="connsiteX8" fmla="*/ 177610 w 291788"/>
              <a:gd name="connsiteY8" fmla="*/ 105116 h 175797"/>
              <a:gd name="connsiteX9" fmla="*/ 0 w 291788"/>
              <a:gd name="connsiteY9" fmla="*/ 0 h 175797"/>
              <a:gd name="connsiteX10" fmla="*/ 99679 w 291788"/>
              <a:gd name="connsiteY10" fmla="*/ 0 h 175797"/>
              <a:gd name="connsiteX11" fmla="*/ 123240 w 291788"/>
              <a:gd name="connsiteY11" fmla="*/ 39872 h 175797"/>
              <a:gd name="connsiteX12" fmla="*/ 54370 w 291788"/>
              <a:gd name="connsiteY12" fmla="*/ 39872 h 175797"/>
              <a:gd name="connsiteX13" fmla="*/ 54370 w 291788"/>
              <a:gd name="connsiteY13" fmla="*/ 68869 h 175797"/>
              <a:gd name="connsiteX14" fmla="*/ 117802 w 291788"/>
              <a:gd name="connsiteY14" fmla="*/ 68869 h 175797"/>
              <a:gd name="connsiteX15" fmla="*/ 117802 w 291788"/>
              <a:gd name="connsiteY15" fmla="*/ 105116 h 175797"/>
              <a:gd name="connsiteX16" fmla="*/ 54370 w 291788"/>
              <a:gd name="connsiteY16" fmla="*/ 105116 h 175797"/>
              <a:gd name="connsiteX17" fmla="*/ 54370 w 291788"/>
              <a:gd name="connsiteY17" fmla="*/ 134113 h 175797"/>
              <a:gd name="connsiteX18" fmla="*/ 141363 w 291788"/>
              <a:gd name="connsiteY18" fmla="*/ 134113 h 175797"/>
              <a:gd name="connsiteX19" fmla="*/ 141363 w 291788"/>
              <a:gd name="connsiteY19" fmla="*/ 175797 h 175797"/>
              <a:gd name="connsiteX20" fmla="*/ 0 w 291788"/>
              <a:gd name="connsiteY20" fmla="*/ 175797 h 17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1788" h="175797">
                <a:moveTo>
                  <a:pt x="117803" y="0"/>
                </a:moveTo>
                <a:lnTo>
                  <a:pt x="175798" y="0"/>
                </a:lnTo>
                <a:lnTo>
                  <a:pt x="204796" y="57995"/>
                </a:lnTo>
                <a:lnTo>
                  <a:pt x="233793" y="0"/>
                </a:lnTo>
                <a:lnTo>
                  <a:pt x="291788" y="0"/>
                </a:lnTo>
                <a:lnTo>
                  <a:pt x="230168" y="105116"/>
                </a:lnTo>
                <a:lnTo>
                  <a:pt x="230168" y="175797"/>
                </a:lnTo>
                <a:lnTo>
                  <a:pt x="177610" y="175797"/>
                </a:lnTo>
                <a:lnTo>
                  <a:pt x="177610" y="105116"/>
                </a:lnTo>
                <a:close/>
                <a:moveTo>
                  <a:pt x="0" y="0"/>
                </a:moveTo>
                <a:lnTo>
                  <a:pt x="99679" y="0"/>
                </a:lnTo>
                <a:lnTo>
                  <a:pt x="123240" y="39872"/>
                </a:lnTo>
                <a:lnTo>
                  <a:pt x="54370" y="39872"/>
                </a:lnTo>
                <a:lnTo>
                  <a:pt x="54370" y="68869"/>
                </a:lnTo>
                <a:lnTo>
                  <a:pt x="117802" y="68869"/>
                </a:lnTo>
                <a:lnTo>
                  <a:pt x="117802" y="105116"/>
                </a:lnTo>
                <a:lnTo>
                  <a:pt x="54370" y="105116"/>
                </a:lnTo>
                <a:lnTo>
                  <a:pt x="54370" y="134113"/>
                </a:lnTo>
                <a:lnTo>
                  <a:pt x="141363" y="134113"/>
                </a:lnTo>
                <a:lnTo>
                  <a:pt x="141363" y="175797"/>
                </a:lnTo>
                <a:lnTo>
                  <a:pt x="0" y="175797"/>
                </a:lnTo>
                <a:close/>
              </a:path>
            </a:pathLst>
          </a:custGeom>
          <a:solidFill>
            <a:schemeClr val="bg1"/>
          </a:solidFill>
        </p:spPr>
        <p:txBody>
          <a:bodyPr wrap="square">
            <a:noAutofit/>
          </a:bodyPr>
          <a:lstStyle>
            <a:lvl1pPr marL="0" indent="0">
              <a:buFont typeface="Arial" panose="020B0604020202020204" pitchFamily="34" charset="0"/>
              <a:buNone/>
              <a:defRPr sz="800"/>
            </a:lvl1pPr>
          </a:lstStyle>
          <a:p>
            <a:r>
              <a:rPr lang="en-US" dirty="0"/>
              <a:t> </a:t>
            </a:r>
          </a:p>
        </p:txBody>
      </p:sp>
    </p:spTree>
    <p:extLst>
      <p:ext uri="{BB962C8B-B14F-4D97-AF65-F5344CB8AC3E}">
        <p14:creationId xmlns:p14="http://schemas.microsoft.com/office/powerpoint/2010/main" val="252535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ey Numbers">
    <p:spTree>
      <p:nvGrpSpPr>
        <p:cNvPr id="1" name=""/>
        <p:cNvGrpSpPr/>
        <p:nvPr/>
      </p:nvGrpSpPr>
      <p:grpSpPr>
        <a:xfrm>
          <a:off x="0" y="0"/>
          <a:ext cx="0" cy="0"/>
          <a:chOff x="0" y="0"/>
          <a:chExt cx="0" cy="0"/>
        </a:xfrm>
      </p:grpSpPr>
      <p:pic>
        <p:nvPicPr>
          <p:cNvPr id="23" name="Background" descr="A blurry image of a rainbow&#10;&#10;Description automatically generated">
            <a:extLst>
              <a:ext uri="{FF2B5EF4-FFF2-40B4-BE49-F238E27FC236}">
                <a16:creationId xmlns:a16="http://schemas.microsoft.com/office/drawing/2014/main" id="{C586CC36-CAC3-0258-347D-5742F734B093}"/>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1"/>
            <a:ext cx="12193200" cy="6861600"/>
          </a:xfrm>
          <a:prstGeom prst="rect">
            <a:avLst/>
          </a:prstGeom>
        </p:spPr>
      </p:pic>
      <p:sp>
        <p:nvSpPr>
          <p:cNvPr id="2" name="Title 1">
            <a:extLst>
              <a:ext uri="{FF2B5EF4-FFF2-40B4-BE49-F238E27FC236}">
                <a16:creationId xmlns:a16="http://schemas.microsoft.com/office/drawing/2014/main" id="{138AE523-7B3C-8783-DFC0-18E1AA2D88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96FD95-0C81-8816-F6A7-13708A804C91}"/>
              </a:ext>
            </a:extLst>
          </p:cNvPr>
          <p:cNvSpPr>
            <a:spLocks noGrp="1"/>
          </p:cNvSpPr>
          <p:nvPr>
            <p:ph type="dt" sz="half" idx="10"/>
          </p:nvPr>
        </p:nvSpPr>
        <p:spPr/>
        <p:txBody>
          <a:bodyPr/>
          <a:lstStyle/>
          <a:p>
            <a:r>
              <a:rPr lang="en-US" dirty="0"/>
              <a:t>9/24/2026</a:t>
            </a:r>
          </a:p>
        </p:txBody>
      </p:sp>
      <p:sp>
        <p:nvSpPr>
          <p:cNvPr id="4" name="Footer Placeholder 3">
            <a:extLst>
              <a:ext uri="{FF2B5EF4-FFF2-40B4-BE49-F238E27FC236}">
                <a16:creationId xmlns:a16="http://schemas.microsoft.com/office/drawing/2014/main" id="{434B0C7E-A414-4EA6-7DAD-5068A7AE4E81}"/>
              </a:ext>
            </a:extLst>
          </p:cNvPr>
          <p:cNvSpPr>
            <a:spLocks noGrp="1"/>
          </p:cNvSpPr>
          <p:nvPr>
            <p:ph type="ftr" sz="quarter" idx="11"/>
          </p:nvPr>
        </p:nvSpPr>
        <p:spPr/>
        <p:txBody>
          <a:bodyPr/>
          <a:lstStyle/>
          <a:p>
            <a:r>
              <a:rPr lang="en-US" dirty="0"/>
              <a:t>2026 Future Tax Leaders — indirect tax and incentives update</a:t>
            </a:r>
          </a:p>
        </p:txBody>
      </p:sp>
      <p:sp>
        <p:nvSpPr>
          <p:cNvPr id="5" name="Slide Number Placeholder 4">
            <a:extLst>
              <a:ext uri="{FF2B5EF4-FFF2-40B4-BE49-F238E27FC236}">
                <a16:creationId xmlns:a16="http://schemas.microsoft.com/office/drawing/2014/main" id="{830298F4-310D-68C0-AA7E-8C7FA83AB2EE}"/>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14" name="Text Placeholder 6">
            <a:extLst>
              <a:ext uri="{FF2B5EF4-FFF2-40B4-BE49-F238E27FC236}">
                <a16:creationId xmlns:a16="http://schemas.microsoft.com/office/drawing/2014/main" id="{B387BF89-2CF2-833C-F3D8-A6095E99E2E6}"/>
              </a:ext>
            </a:extLst>
          </p:cNvPr>
          <p:cNvSpPr>
            <a:spLocks noGrp="1"/>
          </p:cNvSpPr>
          <p:nvPr>
            <p:ph type="body" sz="quarter" idx="13" hasCustomPrompt="1"/>
          </p:nvPr>
        </p:nvSpPr>
        <p:spPr>
          <a:xfrm>
            <a:off x="485523" y="2523291"/>
            <a:ext cx="3571200" cy="1438855"/>
          </a:xfrm>
        </p:spPr>
        <p:txBody>
          <a:bodyPr>
            <a:spAutoFit/>
          </a:bodyPr>
          <a:lstStyle>
            <a:lvl1pPr marL="0" indent="0" algn="ctr">
              <a:lnSpc>
                <a:spcPct val="85000"/>
              </a:lnSpc>
              <a:buNone/>
              <a:defRPr sz="11000" b="1">
                <a:solidFill>
                  <a:schemeClr val="bg1"/>
                </a:solidFill>
                <a:latin typeface="+mj-lt"/>
              </a:defRPr>
            </a:lvl1pPr>
            <a:lvl2pPr marL="252000" indent="0" algn="ctr">
              <a:buNone/>
              <a:defRPr/>
            </a:lvl2pPr>
            <a:lvl3pPr algn="ctr">
              <a:defRPr/>
            </a:lvl3pPr>
            <a:lvl4pPr algn="ctr">
              <a:defRPr/>
            </a:lvl4pPr>
            <a:lvl5pPr algn="ctr">
              <a:defRPr/>
            </a:lvl5pPr>
          </a:lstStyle>
          <a:p>
            <a:pPr lvl="0"/>
            <a:r>
              <a:rPr lang="en-GB"/>
              <a:t>000</a:t>
            </a:r>
          </a:p>
        </p:txBody>
      </p:sp>
      <p:sp>
        <p:nvSpPr>
          <p:cNvPr id="15" name="Text Placeholder 6">
            <a:extLst>
              <a:ext uri="{FF2B5EF4-FFF2-40B4-BE49-F238E27FC236}">
                <a16:creationId xmlns:a16="http://schemas.microsoft.com/office/drawing/2014/main" id="{C808AA70-A8F5-B52B-A33E-3456242455EC}"/>
              </a:ext>
            </a:extLst>
          </p:cNvPr>
          <p:cNvSpPr>
            <a:spLocks noGrp="1"/>
          </p:cNvSpPr>
          <p:nvPr>
            <p:ph type="body" sz="quarter" idx="14" hasCustomPrompt="1"/>
          </p:nvPr>
        </p:nvSpPr>
        <p:spPr>
          <a:xfrm>
            <a:off x="4312096" y="2531683"/>
            <a:ext cx="3571200" cy="1438855"/>
          </a:xfrm>
        </p:spPr>
        <p:txBody>
          <a:bodyPr>
            <a:spAutoFit/>
          </a:bodyPr>
          <a:lstStyle>
            <a:lvl1pPr marL="0" indent="0" algn="ctr">
              <a:lnSpc>
                <a:spcPct val="85000"/>
              </a:lnSpc>
              <a:buNone/>
              <a:defRPr sz="11000" b="1">
                <a:solidFill>
                  <a:schemeClr val="bg1"/>
                </a:solidFill>
                <a:latin typeface="+mj-lt"/>
              </a:defRPr>
            </a:lvl1pPr>
            <a:lvl2pPr algn="ctr">
              <a:defRPr/>
            </a:lvl2pPr>
            <a:lvl3pPr algn="ctr">
              <a:defRPr/>
            </a:lvl3pPr>
            <a:lvl4pPr algn="ctr">
              <a:defRPr/>
            </a:lvl4pPr>
            <a:lvl5pPr algn="ctr">
              <a:defRPr/>
            </a:lvl5pPr>
          </a:lstStyle>
          <a:p>
            <a:pPr lvl="0"/>
            <a:r>
              <a:rPr lang="en-GB"/>
              <a:t>000</a:t>
            </a:r>
          </a:p>
        </p:txBody>
      </p:sp>
      <p:sp>
        <p:nvSpPr>
          <p:cNvPr id="16" name="Text Placeholder 6">
            <a:extLst>
              <a:ext uri="{FF2B5EF4-FFF2-40B4-BE49-F238E27FC236}">
                <a16:creationId xmlns:a16="http://schemas.microsoft.com/office/drawing/2014/main" id="{9EACB69D-0795-B94F-58F7-2F354BB47D51}"/>
              </a:ext>
            </a:extLst>
          </p:cNvPr>
          <p:cNvSpPr>
            <a:spLocks noGrp="1"/>
          </p:cNvSpPr>
          <p:nvPr>
            <p:ph type="body" sz="quarter" idx="15" hasCustomPrompt="1"/>
          </p:nvPr>
        </p:nvSpPr>
        <p:spPr>
          <a:xfrm>
            <a:off x="8138670" y="2531683"/>
            <a:ext cx="3571200" cy="1438855"/>
          </a:xfrm>
        </p:spPr>
        <p:txBody>
          <a:bodyPr>
            <a:spAutoFit/>
          </a:bodyPr>
          <a:lstStyle>
            <a:lvl1pPr marL="0" indent="0" algn="ctr">
              <a:lnSpc>
                <a:spcPct val="85000"/>
              </a:lnSpc>
              <a:buNone/>
              <a:defRPr sz="11000" b="1">
                <a:solidFill>
                  <a:schemeClr val="bg1"/>
                </a:solidFill>
                <a:latin typeface="+mj-lt"/>
              </a:defRPr>
            </a:lvl1pPr>
            <a:lvl2pPr algn="ctr">
              <a:defRPr/>
            </a:lvl2pPr>
            <a:lvl3pPr algn="ctr">
              <a:defRPr/>
            </a:lvl3pPr>
            <a:lvl4pPr algn="ctr">
              <a:defRPr/>
            </a:lvl4pPr>
            <a:lvl5pPr algn="ctr">
              <a:defRPr/>
            </a:lvl5pPr>
          </a:lstStyle>
          <a:p>
            <a:pPr lvl="0"/>
            <a:r>
              <a:rPr lang="en-GB"/>
              <a:t>000</a:t>
            </a:r>
          </a:p>
        </p:txBody>
      </p:sp>
      <p:sp>
        <p:nvSpPr>
          <p:cNvPr id="17" name="Text Placeholder 9">
            <a:extLst>
              <a:ext uri="{FF2B5EF4-FFF2-40B4-BE49-F238E27FC236}">
                <a16:creationId xmlns:a16="http://schemas.microsoft.com/office/drawing/2014/main" id="{A977ACC9-4278-37A3-C20C-7458A96B9500}"/>
              </a:ext>
            </a:extLst>
          </p:cNvPr>
          <p:cNvSpPr>
            <a:spLocks noGrp="1"/>
          </p:cNvSpPr>
          <p:nvPr>
            <p:ph type="body" sz="quarter" idx="16"/>
          </p:nvPr>
        </p:nvSpPr>
        <p:spPr>
          <a:xfrm>
            <a:off x="485523" y="3936165"/>
            <a:ext cx="3571200" cy="2113797"/>
          </a:xfrm>
        </p:spPr>
        <p:txBody>
          <a:bodyPr/>
          <a:lstStyle>
            <a:lvl1pPr marL="0" indent="0" algn="ctr">
              <a:buNone/>
              <a:defRPr/>
            </a:lvl1pPr>
            <a:lvl2pPr marL="0" indent="0" algn="ctr">
              <a:buNone/>
              <a:defRPr sz="1800"/>
            </a:lvl2pPr>
            <a:lvl3pPr marL="0" indent="0" algn="ctr">
              <a:buNone/>
              <a:defRPr sz="1600"/>
            </a:lvl3pPr>
            <a:lvl4pPr marL="0" indent="0" algn="ctr">
              <a:buNone/>
              <a:defRPr sz="1400"/>
            </a:lvl4pPr>
            <a:lvl5pPr marL="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9">
            <a:extLst>
              <a:ext uri="{FF2B5EF4-FFF2-40B4-BE49-F238E27FC236}">
                <a16:creationId xmlns:a16="http://schemas.microsoft.com/office/drawing/2014/main" id="{4CDE11A7-CFD5-0BCE-E9EB-82E096168296}"/>
              </a:ext>
            </a:extLst>
          </p:cNvPr>
          <p:cNvSpPr>
            <a:spLocks noGrp="1"/>
          </p:cNvSpPr>
          <p:nvPr>
            <p:ph type="body" sz="quarter" idx="17"/>
          </p:nvPr>
        </p:nvSpPr>
        <p:spPr>
          <a:xfrm>
            <a:off x="4312096" y="3936165"/>
            <a:ext cx="3571200" cy="2113797"/>
          </a:xfrm>
        </p:spPr>
        <p:txBody>
          <a:bodyPr/>
          <a:lstStyle>
            <a:lvl1pPr marL="0" indent="0" algn="ctr">
              <a:buNone/>
              <a:defRPr/>
            </a:lvl1pPr>
            <a:lvl2pPr marL="0" indent="0" algn="ctr">
              <a:buNone/>
              <a:defRPr sz="1800"/>
            </a:lvl2pPr>
            <a:lvl3pPr marL="0" indent="0" algn="ctr">
              <a:buNone/>
              <a:defRPr sz="1600"/>
            </a:lvl3pPr>
            <a:lvl4pPr marL="0" indent="0" algn="ctr">
              <a:buNone/>
              <a:defRPr sz="1400"/>
            </a:lvl4pPr>
            <a:lvl5pPr marL="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9">
            <a:extLst>
              <a:ext uri="{FF2B5EF4-FFF2-40B4-BE49-F238E27FC236}">
                <a16:creationId xmlns:a16="http://schemas.microsoft.com/office/drawing/2014/main" id="{53FBCF7B-885D-438B-8ADE-568707D41F47}"/>
              </a:ext>
            </a:extLst>
          </p:cNvPr>
          <p:cNvSpPr>
            <a:spLocks noGrp="1"/>
          </p:cNvSpPr>
          <p:nvPr>
            <p:ph type="body" sz="quarter" idx="18"/>
          </p:nvPr>
        </p:nvSpPr>
        <p:spPr>
          <a:xfrm>
            <a:off x="8138670" y="3936165"/>
            <a:ext cx="3571200" cy="2113797"/>
          </a:xfrm>
        </p:spPr>
        <p:txBody>
          <a:bodyPr/>
          <a:lstStyle>
            <a:lvl1pPr marL="0" indent="0" algn="ctr">
              <a:buNone/>
              <a:defRPr/>
            </a:lvl1pPr>
            <a:lvl2pPr marL="0" indent="0" algn="ctr">
              <a:buNone/>
              <a:defRPr sz="1800"/>
            </a:lvl2pPr>
            <a:lvl3pPr marL="0" indent="0" algn="ctr">
              <a:buNone/>
              <a:defRPr sz="1600"/>
            </a:lvl3pPr>
            <a:lvl4pPr marL="0" indent="0" algn="ctr">
              <a:buNone/>
              <a:defRPr sz="1400"/>
            </a:lvl4pPr>
            <a:lvl5pPr marL="0" indent="0" algn="ctr">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4">
            <a:extLst>
              <a:ext uri="{FF2B5EF4-FFF2-40B4-BE49-F238E27FC236}">
                <a16:creationId xmlns:a16="http://schemas.microsoft.com/office/drawing/2014/main" id="{D35D28B5-B927-1D64-2A2C-CAE9617F720C}"/>
              </a:ext>
            </a:extLst>
          </p:cNvPr>
          <p:cNvGrpSpPr>
            <a:grpSpLocks noChangeAspect="1"/>
          </p:cNvGrpSpPr>
          <p:nvPr userDrawn="1"/>
        </p:nvGrpSpPr>
        <p:grpSpPr bwMode="black">
          <a:xfrm>
            <a:off x="11623900" y="6276977"/>
            <a:ext cx="346158" cy="355219"/>
            <a:chOff x="7110" y="4004"/>
            <a:chExt cx="191" cy="196"/>
          </a:xfrm>
        </p:grpSpPr>
        <p:sp>
          <p:nvSpPr>
            <p:cNvPr id="7" name="Freeform 5">
              <a:extLst>
                <a:ext uri="{FF2B5EF4-FFF2-40B4-BE49-F238E27FC236}">
                  <a16:creationId xmlns:a16="http://schemas.microsoft.com/office/drawing/2014/main" id="{041E794A-5BA9-0AEB-B69E-BDD517FE038F}"/>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8" name="Freeform 6">
              <a:extLst>
                <a:ext uri="{FF2B5EF4-FFF2-40B4-BE49-F238E27FC236}">
                  <a16:creationId xmlns:a16="http://schemas.microsoft.com/office/drawing/2014/main" id="{47E89372-29EB-BAE0-BD25-5DCA52F7BAD6}"/>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7">
              <a:extLst>
                <a:ext uri="{FF2B5EF4-FFF2-40B4-BE49-F238E27FC236}">
                  <a16:creationId xmlns:a16="http://schemas.microsoft.com/office/drawing/2014/main" id="{976A4CC0-A57B-68E6-0F76-F1A6D82EF661}"/>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2045136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and Caption">
    <p:spTree>
      <p:nvGrpSpPr>
        <p:cNvPr id="1" name=""/>
        <p:cNvGrpSpPr/>
        <p:nvPr/>
      </p:nvGrpSpPr>
      <p:grpSpPr>
        <a:xfrm>
          <a:off x="0" y="0"/>
          <a:ext cx="0" cy="0"/>
          <a:chOff x="0" y="0"/>
          <a:chExt cx="0" cy="0"/>
        </a:xfrm>
      </p:grpSpPr>
      <p:pic>
        <p:nvPicPr>
          <p:cNvPr id="20" name="Background" descr="A bright light in the dark&#10;&#10;Description automatically generated">
            <a:extLst>
              <a:ext uri="{FF2B5EF4-FFF2-40B4-BE49-F238E27FC236}">
                <a16:creationId xmlns:a16="http://schemas.microsoft.com/office/drawing/2014/main" id="{637E6C91-FD1F-3802-3EB8-7D594FFF3533}"/>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138AE523-7B3C-8783-DFC0-18E1AA2D887A}"/>
              </a:ext>
            </a:extLst>
          </p:cNvPr>
          <p:cNvSpPr>
            <a:spLocks noGrp="1"/>
          </p:cNvSpPr>
          <p:nvPr>
            <p:ph type="title"/>
          </p:nvPr>
        </p:nvSpPr>
        <p:spPr>
          <a:xfrm>
            <a:off x="483827" y="369888"/>
            <a:ext cx="11224347" cy="470898"/>
          </a:xfrm>
        </p:spPr>
        <p:txBody>
          <a:bodyPr/>
          <a:lstStyle/>
          <a:p>
            <a:r>
              <a:rPr lang="en-US"/>
              <a:t>Click to edit Master title style</a:t>
            </a:r>
          </a:p>
        </p:txBody>
      </p:sp>
      <p:sp>
        <p:nvSpPr>
          <p:cNvPr id="3" name="Date Placeholder 2">
            <a:extLst>
              <a:ext uri="{FF2B5EF4-FFF2-40B4-BE49-F238E27FC236}">
                <a16:creationId xmlns:a16="http://schemas.microsoft.com/office/drawing/2014/main" id="{7096FD95-0C81-8816-F6A7-13708A804C91}"/>
              </a:ext>
            </a:extLst>
          </p:cNvPr>
          <p:cNvSpPr>
            <a:spLocks noGrp="1"/>
          </p:cNvSpPr>
          <p:nvPr>
            <p:ph type="dt" sz="half" idx="10"/>
          </p:nvPr>
        </p:nvSpPr>
        <p:spPr/>
        <p:txBody>
          <a:bodyPr/>
          <a:lstStyle/>
          <a:p>
            <a:r>
              <a:rPr lang="en-US" dirty="0"/>
              <a:t>9/24/2026</a:t>
            </a:r>
          </a:p>
        </p:txBody>
      </p:sp>
      <p:sp>
        <p:nvSpPr>
          <p:cNvPr id="4" name="Footer Placeholder 3">
            <a:extLst>
              <a:ext uri="{FF2B5EF4-FFF2-40B4-BE49-F238E27FC236}">
                <a16:creationId xmlns:a16="http://schemas.microsoft.com/office/drawing/2014/main" id="{434B0C7E-A414-4EA6-7DAD-5068A7AE4E81}"/>
              </a:ext>
            </a:extLst>
          </p:cNvPr>
          <p:cNvSpPr>
            <a:spLocks noGrp="1"/>
          </p:cNvSpPr>
          <p:nvPr>
            <p:ph type="ftr" sz="quarter" idx="11"/>
          </p:nvPr>
        </p:nvSpPr>
        <p:spPr/>
        <p:txBody>
          <a:bodyPr/>
          <a:lstStyle/>
          <a:p>
            <a:r>
              <a:rPr lang="en-US" dirty="0"/>
              <a:t>2026 Future Tax Leaders — indirect tax and incentives update</a:t>
            </a:r>
          </a:p>
        </p:txBody>
      </p:sp>
      <p:sp>
        <p:nvSpPr>
          <p:cNvPr id="5" name="Slide Number Placeholder 4">
            <a:extLst>
              <a:ext uri="{FF2B5EF4-FFF2-40B4-BE49-F238E27FC236}">
                <a16:creationId xmlns:a16="http://schemas.microsoft.com/office/drawing/2014/main" id="{830298F4-310D-68C0-AA7E-8C7FA83AB2EE}"/>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9" name="Media Placeholder 11">
            <a:extLst>
              <a:ext uri="{FF2B5EF4-FFF2-40B4-BE49-F238E27FC236}">
                <a16:creationId xmlns:a16="http://schemas.microsoft.com/office/drawing/2014/main" id="{B97339DA-6D1A-73DA-1D4D-62D37C6FF51E}"/>
              </a:ext>
            </a:extLst>
          </p:cNvPr>
          <p:cNvSpPr>
            <a:spLocks noGrp="1"/>
          </p:cNvSpPr>
          <p:nvPr>
            <p:ph type="media" sz="quarter" idx="13"/>
          </p:nvPr>
        </p:nvSpPr>
        <p:spPr>
          <a:xfrm>
            <a:off x="483827" y="1411287"/>
            <a:ext cx="8160263" cy="4638675"/>
          </a:xfrm>
        </p:spPr>
        <p:txBody>
          <a:bodyPr/>
          <a:lstStyle/>
          <a:p>
            <a:r>
              <a:rPr lang="en-US" dirty="0"/>
              <a:t>Click icon to add media</a:t>
            </a:r>
          </a:p>
        </p:txBody>
      </p:sp>
      <p:sp>
        <p:nvSpPr>
          <p:cNvPr id="18" name="Text Placeholder 13">
            <a:extLst>
              <a:ext uri="{FF2B5EF4-FFF2-40B4-BE49-F238E27FC236}">
                <a16:creationId xmlns:a16="http://schemas.microsoft.com/office/drawing/2014/main" id="{1E260C28-CF82-AB16-FC6C-EC53C011315E}"/>
              </a:ext>
            </a:extLst>
          </p:cNvPr>
          <p:cNvSpPr>
            <a:spLocks noGrp="1"/>
          </p:cNvSpPr>
          <p:nvPr>
            <p:ph type="body" sz="quarter" idx="14"/>
          </p:nvPr>
        </p:nvSpPr>
        <p:spPr>
          <a:xfrm>
            <a:off x="8902936" y="1411287"/>
            <a:ext cx="2805238" cy="4638675"/>
          </a:xfrm>
        </p:spPr>
        <p:txBody>
          <a:bodyPr/>
          <a:lstStyle>
            <a:lvl1pPr>
              <a:defRPr lang="en-GB" dirty="0"/>
            </a:lvl1pPr>
            <a:lvl2pPr>
              <a:defRPr lang="en-GB" dirty="0"/>
            </a:lvl2pPr>
            <a:lvl3pPr>
              <a:defRPr lang="en-GB" dirty="0"/>
            </a:lvl3pPr>
            <a:lvl4pPr>
              <a:defRPr lang="en-GB"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ogo">
            <a:extLst>
              <a:ext uri="{FF2B5EF4-FFF2-40B4-BE49-F238E27FC236}">
                <a16:creationId xmlns:a16="http://schemas.microsoft.com/office/drawing/2014/main" id="{35A31772-E4C2-BB70-6831-1ABF28FD7A77}"/>
              </a:ext>
            </a:extLst>
          </p:cNvPr>
          <p:cNvGrpSpPr/>
          <p:nvPr userDrawn="1"/>
        </p:nvGrpSpPr>
        <p:grpSpPr bwMode="black">
          <a:xfrm>
            <a:off x="11623900" y="6276977"/>
            <a:ext cx="346158" cy="355219"/>
            <a:chOff x="7110" y="4004"/>
            <a:chExt cx="191" cy="196"/>
          </a:xfrm>
        </p:grpSpPr>
        <p:sp>
          <p:nvSpPr>
            <p:cNvPr id="7" name="Freeform 5">
              <a:extLst>
                <a:ext uri="{FF2B5EF4-FFF2-40B4-BE49-F238E27FC236}">
                  <a16:creationId xmlns:a16="http://schemas.microsoft.com/office/drawing/2014/main" id="{BD57B9AE-D53A-D4F0-3B7F-B81EBF5E0085}"/>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8" name="Freeform 6">
              <a:extLst>
                <a:ext uri="{FF2B5EF4-FFF2-40B4-BE49-F238E27FC236}">
                  <a16:creationId xmlns:a16="http://schemas.microsoft.com/office/drawing/2014/main" id="{130E49FD-7AF1-7B62-0761-FF4FF1264371}"/>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7">
              <a:extLst>
                <a:ext uri="{FF2B5EF4-FFF2-40B4-BE49-F238E27FC236}">
                  <a16:creationId xmlns:a16="http://schemas.microsoft.com/office/drawing/2014/main" id="{16E608EC-B7D8-A3B6-E4F4-28E79663F16F}"/>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20787585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pic>
        <p:nvPicPr>
          <p:cNvPr id="8" name="Picture 7" descr="A yellow and black light&#10;&#10;Description automatically generated with medium confidence">
            <a:extLst>
              <a:ext uri="{FF2B5EF4-FFF2-40B4-BE49-F238E27FC236}">
                <a16:creationId xmlns:a16="http://schemas.microsoft.com/office/drawing/2014/main" id="{48DB6F09-4360-87F8-7045-768BF31446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3200" cy="6858675"/>
          </a:xfrm>
          <a:prstGeom prst="rect">
            <a:avLst/>
          </a:prstGeom>
        </p:spPr>
      </p:pic>
      <p:sp>
        <p:nvSpPr>
          <p:cNvPr id="2" name="Title 1">
            <a:extLst>
              <a:ext uri="{FF2B5EF4-FFF2-40B4-BE49-F238E27FC236}">
                <a16:creationId xmlns:a16="http://schemas.microsoft.com/office/drawing/2014/main" id="{E49EC5F5-14E0-4B05-29E6-E9A059AA1002}"/>
              </a:ext>
            </a:extLst>
          </p:cNvPr>
          <p:cNvSpPr>
            <a:spLocks noGrp="1"/>
          </p:cNvSpPr>
          <p:nvPr>
            <p:ph type="title"/>
          </p:nvPr>
        </p:nvSpPr>
        <p:spPr>
          <a:xfrm>
            <a:off x="485523" y="369888"/>
            <a:ext cx="11224347" cy="470898"/>
          </a:xfrm>
        </p:spPr>
        <p:txBody>
          <a:bodyPr/>
          <a:lstStyle/>
          <a:p>
            <a:r>
              <a:rPr lang="en-US"/>
              <a:t>Click to edit Master title style</a:t>
            </a:r>
          </a:p>
        </p:txBody>
      </p:sp>
      <p:sp>
        <p:nvSpPr>
          <p:cNvPr id="4" name="Date Placeholder 3">
            <a:extLst>
              <a:ext uri="{FF2B5EF4-FFF2-40B4-BE49-F238E27FC236}">
                <a16:creationId xmlns:a16="http://schemas.microsoft.com/office/drawing/2014/main" id="{6DECAE16-1D46-ECE2-67B1-B4055F385487}"/>
              </a:ext>
            </a:extLst>
          </p:cNvPr>
          <p:cNvSpPr>
            <a:spLocks noGrp="1"/>
          </p:cNvSpPr>
          <p:nvPr>
            <p:ph type="dt" sz="half" idx="10"/>
          </p:nvPr>
        </p:nvSpPr>
        <p:spPr/>
        <p:txBody>
          <a:bodyPr/>
          <a:lstStyle/>
          <a:p>
            <a:r>
              <a:rPr lang="en-US" dirty="0"/>
              <a:t>9/24/2026</a:t>
            </a:r>
          </a:p>
        </p:txBody>
      </p:sp>
      <p:sp>
        <p:nvSpPr>
          <p:cNvPr id="5" name="Footer Placeholder 4">
            <a:extLst>
              <a:ext uri="{FF2B5EF4-FFF2-40B4-BE49-F238E27FC236}">
                <a16:creationId xmlns:a16="http://schemas.microsoft.com/office/drawing/2014/main" id="{98E63702-02E0-6C43-ACB9-CF47EDD90CA6}"/>
              </a:ext>
            </a:extLst>
          </p:cNvPr>
          <p:cNvSpPr>
            <a:spLocks noGrp="1"/>
          </p:cNvSpPr>
          <p:nvPr>
            <p:ph type="ftr" sz="quarter" idx="11"/>
          </p:nvPr>
        </p:nvSpPr>
        <p:spPr/>
        <p:txBody>
          <a:bodyPr/>
          <a:lstStyle/>
          <a:p>
            <a:r>
              <a:rPr lang="en-US" dirty="0"/>
              <a:t>2026 Future Tax Leaders — indirect tax and incentives update</a:t>
            </a:r>
          </a:p>
        </p:txBody>
      </p:sp>
      <p:sp>
        <p:nvSpPr>
          <p:cNvPr id="6" name="Slide Number Placeholder 5">
            <a:extLst>
              <a:ext uri="{FF2B5EF4-FFF2-40B4-BE49-F238E27FC236}">
                <a16:creationId xmlns:a16="http://schemas.microsoft.com/office/drawing/2014/main" id="{E26F7576-DAEE-2232-6A83-201B728CCEEC}"/>
              </a:ext>
            </a:extLst>
          </p:cNvPr>
          <p:cNvSpPr>
            <a:spLocks noGrp="1"/>
          </p:cNvSpPr>
          <p:nvPr>
            <p:ph type="sldNum" sz="quarter" idx="12"/>
          </p:nvPr>
        </p:nvSpPr>
        <p:spPr/>
        <p:txBody>
          <a:bodyPr/>
          <a:lstStyle/>
          <a:p>
            <a:fld id="{94FCA0F3-9F3A-694B-99BB-0E592A797735}" type="slidenum">
              <a:rPr lang="en-US" smtClean="0"/>
              <a:t>‹#›</a:t>
            </a:fld>
            <a:endParaRPr lang="en-US" dirty="0"/>
          </a:p>
        </p:txBody>
      </p:sp>
      <p:sp>
        <p:nvSpPr>
          <p:cNvPr id="10" name="Text Placeholder 9">
            <a:extLst>
              <a:ext uri="{FF2B5EF4-FFF2-40B4-BE49-F238E27FC236}">
                <a16:creationId xmlns:a16="http://schemas.microsoft.com/office/drawing/2014/main" id="{8EC20394-F6AE-DC91-F7F3-91384D375648}"/>
              </a:ext>
            </a:extLst>
          </p:cNvPr>
          <p:cNvSpPr>
            <a:spLocks noGrp="1"/>
          </p:cNvSpPr>
          <p:nvPr>
            <p:ph type="body" sz="quarter" idx="13" hasCustomPrompt="1"/>
          </p:nvPr>
        </p:nvSpPr>
        <p:spPr>
          <a:xfrm>
            <a:off x="485136" y="4437064"/>
            <a:ext cx="2544933" cy="604836"/>
          </a:xfrm>
        </p:spPr>
        <p:txBody>
          <a:bodyPr>
            <a:noAutofit/>
          </a:bodyPr>
          <a:lstStyle>
            <a:lvl1pPr marL="0" indent="0">
              <a:lnSpc>
                <a:spcPct val="90000"/>
              </a:lnSpc>
              <a:buNone/>
              <a:defRPr sz="2400" b="1" i="0">
                <a:latin typeface="+mn-lt"/>
              </a:defRPr>
            </a:lvl1pPr>
          </a:lstStyle>
          <a:p>
            <a:pPr lvl="0"/>
            <a:r>
              <a:rPr lang="en-GB"/>
              <a:t>Name</a:t>
            </a:r>
            <a:endParaRPr lang="en-US"/>
          </a:p>
        </p:txBody>
      </p:sp>
      <p:sp>
        <p:nvSpPr>
          <p:cNvPr id="11" name="Text Placeholder 9">
            <a:extLst>
              <a:ext uri="{FF2B5EF4-FFF2-40B4-BE49-F238E27FC236}">
                <a16:creationId xmlns:a16="http://schemas.microsoft.com/office/drawing/2014/main" id="{F8C26B76-6BF1-741E-77C9-1AE58FAA9D3D}"/>
              </a:ext>
            </a:extLst>
          </p:cNvPr>
          <p:cNvSpPr>
            <a:spLocks noGrp="1"/>
          </p:cNvSpPr>
          <p:nvPr>
            <p:ph type="body" sz="quarter" idx="14" hasCustomPrompt="1"/>
          </p:nvPr>
        </p:nvSpPr>
        <p:spPr>
          <a:xfrm>
            <a:off x="485136" y="5243516"/>
            <a:ext cx="2544932" cy="276999"/>
          </a:xfrm>
        </p:spPr>
        <p:txBody>
          <a:bodyPr wrap="square">
            <a:spAutoFit/>
          </a:bodyPr>
          <a:lstStyle>
            <a:lvl1pPr marL="0" indent="0">
              <a:buNone/>
              <a:defRPr sz="1800" b="0" i="0">
                <a:solidFill>
                  <a:schemeClr val="tx2"/>
                </a:solidFill>
                <a:latin typeface="+mn-lt"/>
              </a:defRPr>
            </a:lvl1pPr>
          </a:lstStyle>
          <a:p>
            <a:pPr lvl="0"/>
            <a:r>
              <a:rPr lang="en-GB"/>
              <a:t>Job title</a:t>
            </a:r>
            <a:endParaRPr lang="en-US"/>
          </a:p>
        </p:txBody>
      </p:sp>
      <p:sp>
        <p:nvSpPr>
          <p:cNvPr id="3" name="Text Placeholder 9">
            <a:extLst>
              <a:ext uri="{FF2B5EF4-FFF2-40B4-BE49-F238E27FC236}">
                <a16:creationId xmlns:a16="http://schemas.microsoft.com/office/drawing/2014/main" id="{B5250BC2-E0E2-741C-128C-67991E7FE31C}"/>
              </a:ext>
            </a:extLst>
          </p:cNvPr>
          <p:cNvSpPr>
            <a:spLocks noGrp="1"/>
          </p:cNvSpPr>
          <p:nvPr>
            <p:ph type="body" sz="quarter" idx="16" hasCustomPrompt="1"/>
          </p:nvPr>
        </p:nvSpPr>
        <p:spPr>
          <a:xfrm>
            <a:off x="3378958" y="4437064"/>
            <a:ext cx="2544933" cy="604836"/>
          </a:xfrm>
        </p:spPr>
        <p:txBody>
          <a:bodyPr>
            <a:noAutofit/>
          </a:bodyPr>
          <a:lstStyle>
            <a:lvl1pPr marL="0" indent="0">
              <a:lnSpc>
                <a:spcPct val="90000"/>
              </a:lnSpc>
              <a:buNone/>
              <a:defRPr sz="2400" b="1" i="0">
                <a:latin typeface="+mn-lt"/>
              </a:defRPr>
            </a:lvl1pPr>
          </a:lstStyle>
          <a:p>
            <a:pPr lvl="0"/>
            <a:r>
              <a:rPr lang="en-GB"/>
              <a:t>Name</a:t>
            </a:r>
            <a:endParaRPr lang="en-US"/>
          </a:p>
        </p:txBody>
      </p:sp>
      <p:sp>
        <p:nvSpPr>
          <p:cNvPr id="7" name="Text Placeholder 9">
            <a:extLst>
              <a:ext uri="{FF2B5EF4-FFF2-40B4-BE49-F238E27FC236}">
                <a16:creationId xmlns:a16="http://schemas.microsoft.com/office/drawing/2014/main" id="{BAB1B720-8C35-31CC-E8BA-A24F76EC23CD}"/>
              </a:ext>
            </a:extLst>
          </p:cNvPr>
          <p:cNvSpPr>
            <a:spLocks noGrp="1"/>
          </p:cNvSpPr>
          <p:nvPr>
            <p:ph type="body" sz="quarter" idx="17" hasCustomPrompt="1"/>
          </p:nvPr>
        </p:nvSpPr>
        <p:spPr>
          <a:xfrm>
            <a:off x="3378958" y="5243516"/>
            <a:ext cx="2544932" cy="276999"/>
          </a:xfrm>
        </p:spPr>
        <p:txBody>
          <a:bodyPr wrap="square">
            <a:spAutoFit/>
          </a:bodyPr>
          <a:lstStyle>
            <a:lvl1pPr marL="0" indent="0">
              <a:buNone/>
              <a:defRPr sz="1800" b="0" i="0">
                <a:solidFill>
                  <a:schemeClr val="tx2"/>
                </a:solidFill>
                <a:latin typeface="+mn-lt"/>
              </a:defRPr>
            </a:lvl1pPr>
          </a:lstStyle>
          <a:p>
            <a:pPr lvl="0"/>
            <a:r>
              <a:rPr lang="en-GB"/>
              <a:t>Job title</a:t>
            </a:r>
            <a:endParaRPr lang="en-US"/>
          </a:p>
        </p:txBody>
      </p:sp>
      <p:sp>
        <p:nvSpPr>
          <p:cNvPr id="9" name="Text Placeholder 9">
            <a:extLst>
              <a:ext uri="{FF2B5EF4-FFF2-40B4-BE49-F238E27FC236}">
                <a16:creationId xmlns:a16="http://schemas.microsoft.com/office/drawing/2014/main" id="{A9756EF2-9996-0FB9-D7B0-C8F68A711B39}"/>
              </a:ext>
            </a:extLst>
          </p:cNvPr>
          <p:cNvSpPr>
            <a:spLocks noGrp="1"/>
          </p:cNvSpPr>
          <p:nvPr>
            <p:ph type="body" sz="quarter" idx="19" hasCustomPrompt="1"/>
          </p:nvPr>
        </p:nvSpPr>
        <p:spPr>
          <a:xfrm>
            <a:off x="6272781" y="4437064"/>
            <a:ext cx="2544933" cy="604836"/>
          </a:xfrm>
        </p:spPr>
        <p:txBody>
          <a:bodyPr>
            <a:noAutofit/>
          </a:bodyPr>
          <a:lstStyle>
            <a:lvl1pPr marL="0" indent="0">
              <a:lnSpc>
                <a:spcPct val="90000"/>
              </a:lnSpc>
              <a:buNone/>
              <a:defRPr sz="2400" b="1" i="0">
                <a:latin typeface="+mn-lt"/>
              </a:defRPr>
            </a:lvl1pPr>
          </a:lstStyle>
          <a:p>
            <a:pPr lvl="0"/>
            <a:r>
              <a:rPr lang="en-GB"/>
              <a:t>Name</a:t>
            </a:r>
            <a:endParaRPr lang="en-US"/>
          </a:p>
        </p:txBody>
      </p:sp>
      <p:sp>
        <p:nvSpPr>
          <p:cNvPr id="12" name="Text Placeholder 9">
            <a:extLst>
              <a:ext uri="{FF2B5EF4-FFF2-40B4-BE49-F238E27FC236}">
                <a16:creationId xmlns:a16="http://schemas.microsoft.com/office/drawing/2014/main" id="{EBDC17D8-DC6B-1BF9-23DC-FF6D20C0FD02}"/>
              </a:ext>
            </a:extLst>
          </p:cNvPr>
          <p:cNvSpPr>
            <a:spLocks noGrp="1"/>
          </p:cNvSpPr>
          <p:nvPr>
            <p:ph type="body" sz="quarter" idx="20" hasCustomPrompt="1"/>
          </p:nvPr>
        </p:nvSpPr>
        <p:spPr>
          <a:xfrm>
            <a:off x="6272781" y="5243516"/>
            <a:ext cx="2544932" cy="276999"/>
          </a:xfrm>
        </p:spPr>
        <p:txBody>
          <a:bodyPr wrap="square">
            <a:spAutoFit/>
          </a:bodyPr>
          <a:lstStyle>
            <a:lvl1pPr marL="0" indent="0">
              <a:buNone/>
              <a:defRPr sz="1800" b="0" i="0">
                <a:solidFill>
                  <a:schemeClr val="tx2"/>
                </a:solidFill>
                <a:latin typeface="+mn-lt"/>
              </a:defRPr>
            </a:lvl1pPr>
          </a:lstStyle>
          <a:p>
            <a:pPr lvl="0"/>
            <a:r>
              <a:rPr lang="en-GB"/>
              <a:t>Job title</a:t>
            </a:r>
            <a:endParaRPr lang="en-US"/>
          </a:p>
        </p:txBody>
      </p:sp>
      <p:sp>
        <p:nvSpPr>
          <p:cNvPr id="24" name="Text Placeholder 9">
            <a:extLst>
              <a:ext uri="{FF2B5EF4-FFF2-40B4-BE49-F238E27FC236}">
                <a16:creationId xmlns:a16="http://schemas.microsoft.com/office/drawing/2014/main" id="{FDE2BFA5-8DD3-AAE2-BA88-2C21E5EA3829}"/>
              </a:ext>
            </a:extLst>
          </p:cNvPr>
          <p:cNvSpPr>
            <a:spLocks noGrp="1"/>
          </p:cNvSpPr>
          <p:nvPr>
            <p:ph type="body" sz="quarter" idx="22" hasCustomPrompt="1"/>
          </p:nvPr>
        </p:nvSpPr>
        <p:spPr>
          <a:xfrm>
            <a:off x="9166603" y="4437064"/>
            <a:ext cx="2544933" cy="604836"/>
          </a:xfrm>
        </p:spPr>
        <p:txBody>
          <a:bodyPr>
            <a:noAutofit/>
          </a:bodyPr>
          <a:lstStyle>
            <a:lvl1pPr marL="0" indent="0">
              <a:lnSpc>
                <a:spcPct val="90000"/>
              </a:lnSpc>
              <a:buNone/>
              <a:defRPr sz="2400" b="1" i="0">
                <a:latin typeface="+mn-lt"/>
              </a:defRPr>
            </a:lvl1pPr>
          </a:lstStyle>
          <a:p>
            <a:pPr lvl="0"/>
            <a:r>
              <a:rPr lang="en-GB"/>
              <a:t>Name</a:t>
            </a:r>
            <a:endParaRPr lang="en-US"/>
          </a:p>
        </p:txBody>
      </p:sp>
      <p:sp>
        <p:nvSpPr>
          <p:cNvPr id="25" name="Text Placeholder 9">
            <a:extLst>
              <a:ext uri="{FF2B5EF4-FFF2-40B4-BE49-F238E27FC236}">
                <a16:creationId xmlns:a16="http://schemas.microsoft.com/office/drawing/2014/main" id="{A6334C15-AC9A-3BC9-AC49-BB8588AC064E}"/>
              </a:ext>
            </a:extLst>
          </p:cNvPr>
          <p:cNvSpPr>
            <a:spLocks noGrp="1"/>
          </p:cNvSpPr>
          <p:nvPr>
            <p:ph type="body" sz="quarter" idx="23" hasCustomPrompt="1"/>
          </p:nvPr>
        </p:nvSpPr>
        <p:spPr>
          <a:xfrm>
            <a:off x="9166603" y="5243516"/>
            <a:ext cx="2544932" cy="276999"/>
          </a:xfrm>
        </p:spPr>
        <p:txBody>
          <a:bodyPr wrap="square">
            <a:spAutoFit/>
          </a:bodyPr>
          <a:lstStyle>
            <a:lvl1pPr marL="0" indent="0">
              <a:buNone/>
              <a:defRPr sz="1800" b="0" i="0">
                <a:solidFill>
                  <a:schemeClr val="tx2"/>
                </a:solidFill>
                <a:latin typeface="+mn-lt"/>
              </a:defRPr>
            </a:lvl1pPr>
          </a:lstStyle>
          <a:p>
            <a:pPr lvl="0"/>
            <a:r>
              <a:rPr lang="en-GB"/>
              <a:t>Job title</a:t>
            </a:r>
            <a:endParaRPr lang="en-US"/>
          </a:p>
        </p:txBody>
      </p:sp>
      <p:sp>
        <p:nvSpPr>
          <p:cNvPr id="14" name="Picture Placeholder 12">
            <a:extLst>
              <a:ext uri="{FF2B5EF4-FFF2-40B4-BE49-F238E27FC236}">
                <a16:creationId xmlns:a16="http://schemas.microsoft.com/office/drawing/2014/main" id="{0BA6537A-D367-6DF9-2A2C-F0EF216DD535}"/>
              </a:ext>
            </a:extLst>
          </p:cNvPr>
          <p:cNvSpPr>
            <a:spLocks noGrp="1"/>
          </p:cNvSpPr>
          <p:nvPr>
            <p:ph type="pic" sz="quarter" idx="15"/>
          </p:nvPr>
        </p:nvSpPr>
        <p:spPr>
          <a:xfrm>
            <a:off x="486802" y="1693850"/>
            <a:ext cx="2541600" cy="2541600"/>
          </a:xfrm>
          <a:prstGeom prst="ellipse">
            <a:avLst/>
          </a:prstGeom>
        </p:spPr>
        <p:txBody>
          <a:bodyPr anchor="ctr"/>
          <a:lstStyle>
            <a:lvl1pPr marL="0" indent="0" algn="ctr">
              <a:buNone/>
              <a:defRPr/>
            </a:lvl1pPr>
          </a:lstStyle>
          <a:p>
            <a:r>
              <a:rPr lang="en-US" dirty="0"/>
              <a:t>Click icon to add picture</a:t>
            </a:r>
          </a:p>
        </p:txBody>
      </p:sp>
      <p:sp>
        <p:nvSpPr>
          <p:cNvPr id="15" name="Picture Placeholder 12">
            <a:extLst>
              <a:ext uri="{FF2B5EF4-FFF2-40B4-BE49-F238E27FC236}">
                <a16:creationId xmlns:a16="http://schemas.microsoft.com/office/drawing/2014/main" id="{1ABE1BD9-533C-1930-8960-4BAE5CA74634}"/>
              </a:ext>
            </a:extLst>
          </p:cNvPr>
          <p:cNvSpPr>
            <a:spLocks noGrp="1"/>
          </p:cNvSpPr>
          <p:nvPr>
            <p:ph type="pic" sz="quarter" idx="18"/>
          </p:nvPr>
        </p:nvSpPr>
        <p:spPr>
          <a:xfrm>
            <a:off x="3380625" y="1693850"/>
            <a:ext cx="2541600" cy="2541600"/>
          </a:xfrm>
          <a:prstGeom prst="ellipse">
            <a:avLst/>
          </a:prstGeom>
        </p:spPr>
        <p:txBody>
          <a:bodyPr anchor="ctr"/>
          <a:lstStyle>
            <a:lvl1pPr marL="0" indent="0" algn="ctr">
              <a:buNone/>
              <a:defRPr/>
            </a:lvl1pPr>
          </a:lstStyle>
          <a:p>
            <a:r>
              <a:rPr lang="en-US" dirty="0"/>
              <a:t>Click icon to add picture</a:t>
            </a:r>
          </a:p>
        </p:txBody>
      </p:sp>
      <p:sp>
        <p:nvSpPr>
          <p:cNvPr id="16" name="Picture Placeholder 12">
            <a:extLst>
              <a:ext uri="{FF2B5EF4-FFF2-40B4-BE49-F238E27FC236}">
                <a16:creationId xmlns:a16="http://schemas.microsoft.com/office/drawing/2014/main" id="{EFFEBD01-EBC9-7BDA-3CC5-39B4C8203AAA}"/>
              </a:ext>
            </a:extLst>
          </p:cNvPr>
          <p:cNvSpPr>
            <a:spLocks noGrp="1"/>
          </p:cNvSpPr>
          <p:nvPr>
            <p:ph type="pic" sz="quarter" idx="21"/>
          </p:nvPr>
        </p:nvSpPr>
        <p:spPr>
          <a:xfrm>
            <a:off x="6274448" y="1693850"/>
            <a:ext cx="2541600" cy="2541600"/>
          </a:xfrm>
          <a:prstGeom prst="ellipse">
            <a:avLst/>
          </a:prstGeom>
        </p:spPr>
        <p:txBody>
          <a:bodyPr anchor="ctr"/>
          <a:lstStyle>
            <a:lvl1pPr marL="0" indent="0" algn="ctr">
              <a:buNone/>
              <a:defRPr/>
            </a:lvl1pPr>
          </a:lstStyle>
          <a:p>
            <a:r>
              <a:rPr lang="en-US" dirty="0"/>
              <a:t>Click icon to add picture</a:t>
            </a:r>
          </a:p>
        </p:txBody>
      </p:sp>
      <p:sp>
        <p:nvSpPr>
          <p:cNvPr id="17" name="Picture Placeholder 12">
            <a:extLst>
              <a:ext uri="{FF2B5EF4-FFF2-40B4-BE49-F238E27FC236}">
                <a16:creationId xmlns:a16="http://schemas.microsoft.com/office/drawing/2014/main" id="{38869CAE-EFD2-4214-1658-F59F26B22258}"/>
              </a:ext>
            </a:extLst>
          </p:cNvPr>
          <p:cNvSpPr>
            <a:spLocks noGrp="1"/>
          </p:cNvSpPr>
          <p:nvPr>
            <p:ph type="pic" sz="quarter" idx="24"/>
          </p:nvPr>
        </p:nvSpPr>
        <p:spPr>
          <a:xfrm>
            <a:off x="9168270" y="1693850"/>
            <a:ext cx="2541600" cy="2541600"/>
          </a:xfrm>
          <a:prstGeom prst="ellipse">
            <a:avLst/>
          </a:prstGeom>
        </p:spPr>
        <p:txBody>
          <a:bodyPr anchor="ctr"/>
          <a:lstStyle>
            <a:lvl1pPr marL="0" indent="0" algn="ctr">
              <a:buNone/>
              <a:defRPr/>
            </a:lvl1pPr>
          </a:lstStyle>
          <a:p>
            <a:r>
              <a:rPr lang="en-US" dirty="0"/>
              <a:t>Click icon to add picture</a:t>
            </a:r>
          </a:p>
        </p:txBody>
      </p:sp>
      <p:grpSp>
        <p:nvGrpSpPr>
          <p:cNvPr id="13" name="Logo">
            <a:extLst>
              <a:ext uri="{FF2B5EF4-FFF2-40B4-BE49-F238E27FC236}">
                <a16:creationId xmlns:a16="http://schemas.microsoft.com/office/drawing/2014/main" id="{EB1712DB-44E3-F1E8-EE98-F386A5DBCFB5}"/>
              </a:ext>
            </a:extLst>
          </p:cNvPr>
          <p:cNvGrpSpPr/>
          <p:nvPr userDrawn="1"/>
        </p:nvGrpSpPr>
        <p:grpSpPr bwMode="black">
          <a:xfrm>
            <a:off x="11623900" y="6276977"/>
            <a:ext cx="346158" cy="355219"/>
            <a:chOff x="7110" y="4004"/>
            <a:chExt cx="191" cy="196"/>
          </a:xfrm>
        </p:grpSpPr>
        <p:sp>
          <p:nvSpPr>
            <p:cNvPr id="18" name="Freeform 5">
              <a:extLst>
                <a:ext uri="{FF2B5EF4-FFF2-40B4-BE49-F238E27FC236}">
                  <a16:creationId xmlns:a16="http://schemas.microsoft.com/office/drawing/2014/main" id="{2FA99ABD-7D1B-8F65-C9CB-2CBCEBD94E69}"/>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9" name="Freeform 6">
              <a:extLst>
                <a:ext uri="{FF2B5EF4-FFF2-40B4-BE49-F238E27FC236}">
                  <a16:creationId xmlns:a16="http://schemas.microsoft.com/office/drawing/2014/main" id="{025AE411-6530-3204-66E5-2472998CA5C4}"/>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20" name="Freeform 7">
              <a:extLst>
                <a:ext uri="{FF2B5EF4-FFF2-40B4-BE49-F238E27FC236}">
                  <a16:creationId xmlns:a16="http://schemas.microsoft.com/office/drawing/2014/main" id="{8FBCF87D-7239-07DB-2566-2B574AA52E9E}"/>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604170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ack background with yellow and green light&#10;&#10;Description automatically generated">
            <a:extLst>
              <a:ext uri="{FF2B5EF4-FFF2-40B4-BE49-F238E27FC236}">
                <a16:creationId xmlns:a16="http://schemas.microsoft.com/office/drawing/2014/main" id="{E292F2D6-66C2-B22A-7FFF-05A7B350543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1" cy="6858001"/>
          </a:xfrm>
          <a:prstGeom prst="rect">
            <a:avLst/>
          </a:prstGeom>
        </p:spPr>
      </p:pic>
      <p:sp>
        <p:nvSpPr>
          <p:cNvPr id="2" name="Title 1">
            <a:extLst>
              <a:ext uri="{FF2B5EF4-FFF2-40B4-BE49-F238E27FC236}">
                <a16:creationId xmlns:a16="http://schemas.microsoft.com/office/drawing/2014/main" id="{138AE523-7B3C-8783-DFC0-18E1AA2D88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96FD95-0C81-8816-F6A7-13708A804C91}"/>
              </a:ext>
            </a:extLst>
          </p:cNvPr>
          <p:cNvSpPr>
            <a:spLocks noGrp="1"/>
          </p:cNvSpPr>
          <p:nvPr>
            <p:ph type="dt" sz="half" idx="10"/>
          </p:nvPr>
        </p:nvSpPr>
        <p:spPr/>
        <p:txBody>
          <a:bodyPr/>
          <a:lstStyle/>
          <a:p>
            <a:r>
              <a:rPr lang="en-US" dirty="0"/>
              <a:t>9/24/2026</a:t>
            </a:r>
          </a:p>
        </p:txBody>
      </p:sp>
      <p:sp>
        <p:nvSpPr>
          <p:cNvPr id="4" name="Footer Placeholder 3">
            <a:extLst>
              <a:ext uri="{FF2B5EF4-FFF2-40B4-BE49-F238E27FC236}">
                <a16:creationId xmlns:a16="http://schemas.microsoft.com/office/drawing/2014/main" id="{434B0C7E-A414-4EA6-7DAD-5068A7AE4E81}"/>
              </a:ext>
            </a:extLst>
          </p:cNvPr>
          <p:cNvSpPr>
            <a:spLocks noGrp="1"/>
          </p:cNvSpPr>
          <p:nvPr>
            <p:ph type="ftr" sz="quarter" idx="11"/>
          </p:nvPr>
        </p:nvSpPr>
        <p:spPr/>
        <p:txBody>
          <a:bodyPr/>
          <a:lstStyle/>
          <a:p>
            <a:r>
              <a:rPr lang="en-US" dirty="0"/>
              <a:t>2026 Future Tax Leaders — indirect tax and incentives update</a:t>
            </a:r>
          </a:p>
        </p:txBody>
      </p:sp>
      <p:sp>
        <p:nvSpPr>
          <p:cNvPr id="5" name="Slide Number Placeholder 4">
            <a:extLst>
              <a:ext uri="{FF2B5EF4-FFF2-40B4-BE49-F238E27FC236}">
                <a16:creationId xmlns:a16="http://schemas.microsoft.com/office/drawing/2014/main" id="{830298F4-310D-68C0-AA7E-8C7FA83AB2EE}"/>
              </a:ext>
            </a:extLst>
          </p:cNvPr>
          <p:cNvSpPr>
            <a:spLocks noGrp="1"/>
          </p:cNvSpPr>
          <p:nvPr>
            <p:ph type="sldNum" sz="quarter" idx="12"/>
          </p:nvPr>
        </p:nvSpPr>
        <p:spPr/>
        <p:txBody>
          <a:bodyPr/>
          <a:lstStyle/>
          <a:p>
            <a:fld id="{94FCA0F3-9F3A-694B-99BB-0E592A797735}" type="slidenum">
              <a:rPr lang="en-US" smtClean="0"/>
              <a:t>‹#›</a:t>
            </a:fld>
            <a:endParaRPr lang="en-US" dirty="0"/>
          </a:p>
        </p:txBody>
      </p:sp>
      <p:grpSp>
        <p:nvGrpSpPr>
          <p:cNvPr id="11" name="Logo">
            <a:extLst>
              <a:ext uri="{FF2B5EF4-FFF2-40B4-BE49-F238E27FC236}">
                <a16:creationId xmlns:a16="http://schemas.microsoft.com/office/drawing/2014/main" id="{D638B96B-B381-0A4A-9C03-FAEA8FCC0C3A}"/>
              </a:ext>
            </a:extLst>
          </p:cNvPr>
          <p:cNvGrpSpPr/>
          <p:nvPr userDrawn="1"/>
        </p:nvGrpSpPr>
        <p:grpSpPr bwMode="black">
          <a:xfrm>
            <a:off x="11623900" y="6276977"/>
            <a:ext cx="346158" cy="355219"/>
            <a:chOff x="7110" y="4004"/>
            <a:chExt cx="191" cy="196"/>
          </a:xfrm>
        </p:grpSpPr>
        <p:sp>
          <p:nvSpPr>
            <p:cNvPr id="12" name="Freeform 5">
              <a:extLst>
                <a:ext uri="{FF2B5EF4-FFF2-40B4-BE49-F238E27FC236}">
                  <a16:creationId xmlns:a16="http://schemas.microsoft.com/office/drawing/2014/main" id="{F93FF753-4D01-4602-8217-3FFCC28BA2A1}"/>
                </a:ext>
              </a:extLst>
            </p:cNvPr>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6">
              <a:extLst>
                <a:ext uri="{FF2B5EF4-FFF2-40B4-BE49-F238E27FC236}">
                  <a16:creationId xmlns:a16="http://schemas.microsoft.com/office/drawing/2014/main" id="{E36D5F7D-FB28-AFA3-2358-69211F54C147}"/>
                </a:ext>
              </a:extLst>
            </p:cNvPr>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4" name="Freeform 7">
              <a:extLst>
                <a:ext uri="{FF2B5EF4-FFF2-40B4-BE49-F238E27FC236}">
                  <a16:creationId xmlns:a16="http://schemas.microsoft.com/office/drawing/2014/main" id="{82505B87-640B-2273-C7C7-DB96614AC411}"/>
                </a:ext>
              </a:extLst>
            </p:cNvPr>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976466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3" name="Picture 2" descr="A blurry image of a rainbow&#10;&#10;Description automatically generated">
            <a:extLst>
              <a:ext uri="{FF2B5EF4-FFF2-40B4-BE49-F238E27FC236}">
                <a16:creationId xmlns:a16="http://schemas.microsoft.com/office/drawing/2014/main" id="{317BE7A3-A673-B58A-8BE4-D36A0E590D33}"/>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grpSp>
        <p:nvGrpSpPr>
          <p:cNvPr id="5" name="Group 4">
            <a:extLst>
              <a:ext uri="{FF2B5EF4-FFF2-40B4-BE49-F238E27FC236}">
                <a16:creationId xmlns:a16="http://schemas.microsoft.com/office/drawing/2014/main" id="{3D8D2553-DCAF-2D9D-2138-FE4E794B7FFA}"/>
              </a:ext>
            </a:extLst>
          </p:cNvPr>
          <p:cNvGrpSpPr/>
          <p:nvPr userDrawn="1"/>
        </p:nvGrpSpPr>
        <p:grpSpPr>
          <a:xfrm>
            <a:off x="485775" y="6164633"/>
            <a:ext cx="4940935" cy="318770"/>
            <a:chOff x="485775" y="6164633"/>
            <a:chExt cx="4940935" cy="318770"/>
          </a:xfrm>
        </p:grpSpPr>
        <p:sp>
          <p:nvSpPr>
            <p:cNvPr id="297" name="Freeform 296">
              <a:extLst>
                <a:ext uri="{FF2B5EF4-FFF2-40B4-BE49-F238E27FC236}">
                  <a16:creationId xmlns:a16="http://schemas.microsoft.com/office/drawing/2014/main" id="{AD4E5D8B-12B4-19F3-17D4-D12BF368FC85}"/>
                </a:ext>
              </a:extLst>
            </p:cNvPr>
            <p:cNvSpPr/>
            <p:nvPr/>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98" name="Freeform 297">
              <a:extLst>
                <a:ext uri="{FF2B5EF4-FFF2-40B4-BE49-F238E27FC236}">
                  <a16:creationId xmlns:a16="http://schemas.microsoft.com/office/drawing/2014/main" id="{219789D6-6B07-F2E6-06BE-8CA9DC83E385}"/>
                </a:ext>
              </a:extLst>
            </p:cNvPr>
            <p:cNvSpPr/>
            <p:nvPr/>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9767D4D9-A47B-4020-6B9B-87B081166C85}"/>
              </a:ext>
            </a:extLst>
          </p:cNvPr>
          <p:cNvGrpSpPr/>
          <p:nvPr userDrawn="1"/>
        </p:nvGrpSpPr>
        <p:grpSpPr>
          <a:xfrm>
            <a:off x="485774" y="1291008"/>
            <a:ext cx="5706110" cy="4360545"/>
            <a:chOff x="485774" y="1291008"/>
            <a:chExt cx="5706110" cy="4360545"/>
          </a:xfrm>
        </p:grpSpPr>
        <p:sp>
          <p:nvSpPr>
            <p:cNvPr id="299" name="Freeform 298">
              <a:extLst>
                <a:ext uri="{FF2B5EF4-FFF2-40B4-BE49-F238E27FC236}">
                  <a16:creationId xmlns:a16="http://schemas.microsoft.com/office/drawing/2014/main" id="{70589FC3-4491-BD75-2C16-660DF0B71BBC}"/>
                </a:ext>
              </a:extLst>
            </p:cNvPr>
            <p:cNvSpPr/>
            <p:nvPr/>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293" name="Freeform 292">
              <a:extLst>
                <a:ext uri="{FF2B5EF4-FFF2-40B4-BE49-F238E27FC236}">
                  <a16:creationId xmlns:a16="http://schemas.microsoft.com/office/drawing/2014/main" id="{B00DB918-F11D-F855-5478-ECB25A1AC3D1}"/>
                </a:ext>
              </a:extLst>
            </p:cNvPr>
            <p:cNvSpPr/>
            <p:nvPr/>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FF32FF"/>
                </a:gs>
                <a:gs pos="100000">
                  <a:srgbClr val="32FFFF"/>
                </a:gs>
              </a:gsLst>
              <a:lin ang="18600000" scaled="0"/>
              <a:tileRect/>
            </a:gradFill>
            <a:ln w="8181" cap="flat">
              <a:noFill/>
              <a:prstDash val="solid"/>
              <a:miter/>
            </a:ln>
          </p:spPr>
          <p:txBody>
            <a:bodyPr rtlCol="0" anchor="ctr"/>
            <a:lstStyle/>
            <a:p>
              <a:pPr lvl="0"/>
              <a:endParaRPr lang="en-US" dirty="0"/>
            </a:p>
          </p:txBody>
        </p:sp>
      </p:grpSp>
      <p:sp>
        <p:nvSpPr>
          <p:cNvPr id="274" name="Subtitle 2">
            <a:extLst>
              <a:ext uri="{FF2B5EF4-FFF2-40B4-BE49-F238E27FC236}">
                <a16:creationId xmlns:a16="http://schemas.microsoft.com/office/drawing/2014/main" id="{74103396-CF0A-A808-BF1B-463C3EF7376E}"/>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sz="16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75" name="Title 4">
            <a:extLst>
              <a:ext uri="{FF2B5EF4-FFF2-40B4-BE49-F238E27FC236}">
                <a16:creationId xmlns:a16="http://schemas.microsoft.com/office/drawing/2014/main" id="{B57CD4DB-AED0-4F7E-41BA-02CA96598AEC}"/>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289" name="Text Placeholder 288">
            <a:extLst>
              <a:ext uri="{FF2B5EF4-FFF2-40B4-BE49-F238E27FC236}">
                <a16:creationId xmlns:a16="http://schemas.microsoft.com/office/drawing/2014/main" id="{31D45A6D-135C-8C27-4F13-A3BC79AB3ED3}"/>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310" name="Group 309">
            <a:extLst>
              <a:ext uri="{FF2B5EF4-FFF2-40B4-BE49-F238E27FC236}">
                <a16:creationId xmlns:a16="http://schemas.microsoft.com/office/drawing/2014/main" id="{CE838069-3AB1-D532-FB66-FDAEA51877B1}"/>
              </a:ext>
            </a:extLst>
          </p:cNvPr>
          <p:cNvGrpSpPr/>
          <p:nvPr userDrawn="1"/>
        </p:nvGrpSpPr>
        <p:grpSpPr bwMode="black">
          <a:xfrm>
            <a:off x="10563224" y="5167683"/>
            <a:ext cx="1219200" cy="1284606"/>
            <a:chOff x="10563224" y="5158158"/>
            <a:chExt cx="1219200" cy="1284606"/>
          </a:xfrm>
        </p:grpSpPr>
        <p:sp>
          <p:nvSpPr>
            <p:cNvPr id="311" name="Freeform 310">
              <a:extLst>
                <a:ext uri="{FF2B5EF4-FFF2-40B4-BE49-F238E27FC236}">
                  <a16:creationId xmlns:a16="http://schemas.microsoft.com/office/drawing/2014/main" id="{E6AE5B0D-79EC-EE9E-636A-1E7D4A6A240A}"/>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312" name="Freeform 311">
              <a:extLst>
                <a:ext uri="{FF2B5EF4-FFF2-40B4-BE49-F238E27FC236}">
                  <a16:creationId xmlns:a16="http://schemas.microsoft.com/office/drawing/2014/main" id="{8B00C66D-FD9B-3996-472E-1CEF16690026}"/>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5580675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Spectrum 2">
    <p:spTree>
      <p:nvGrpSpPr>
        <p:cNvPr id="1" name=""/>
        <p:cNvGrpSpPr/>
        <p:nvPr/>
      </p:nvGrpSpPr>
      <p:grpSpPr>
        <a:xfrm>
          <a:off x="0" y="0"/>
          <a:ext cx="0" cy="0"/>
          <a:chOff x="0" y="0"/>
          <a:chExt cx="0" cy="0"/>
        </a:xfrm>
      </p:grpSpPr>
      <p:pic>
        <p:nvPicPr>
          <p:cNvPr id="6" name="Picture 5" descr="A bright light in the dark&#10;&#10;Description automatically generated">
            <a:extLst>
              <a:ext uri="{FF2B5EF4-FFF2-40B4-BE49-F238E27FC236}">
                <a16:creationId xmlns:a16="http://schemas.microsoft.com/office/drawing/2014/main" id="{963FEC0B-473D-E3B8-1E1E-E29DFA66AD11}"/>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grpSp>
        <p:nvGrpSpPr>
          <p:cNvPr id="16" name="Group 15">
            <a:extLst>
              <a:ext uri="{FF2B5EF4-FFF2-40B4-BE49-F238E27FC236}">
                <a16:creationId xmlns:a16="http://schemas.microsoft.com/office/drawing/2014/main" id="{D6511197-B1BA-E6CC-13B8-2DD99B355A04}"/>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1EE8315B-FEB1-CC4D-6FB1-F5D1F2C1EE95}"/>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F51C6EC0-0FDE-C123-7424-1752D2374435}"/>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3" name="Group 2">
            <a:extLst>
              <a:ext uri="{FF2B5EF4-FFF2-40B4-BE49-F238E27FC236}">
                <a16:creationId xmlns:a16="http://schemas.microsoft.com/office/drawing/2014/main" id="{DFB16D98-C784-FAB9-BCBC-EA53480E5BA8}"/>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4788DF65-E85A-7EA9-F2BB-B439D5C7EB16}"/>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DB6421F7-1BA7-70C3-4C7B-0694CD3F9A6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grpSp>
        <p:nvGrpSpPr>
          <p:cNvPr id="2" name="Group 1">
            <a:extLst>
              <a:ext uri="{FF2B5EF4-FFF2-40B4-BE49-F238E27FC236}">
                <a16:creationId xmlns:a16="http://schemas.microsoft.com/office/drawing/2014/main" id="{E0E8BD61-2DD9-6340-EB16-98CFEA0A221D}"/>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B4038A11-FAB8-DE3A-2D5D-3D1F11925688}"/>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27" name="Freeform 26">
              <a:extLst>
                <a:ext uri="{FF2B5EF4-FFF2-40B4-BE49-F238E27FC236}">
                  <a16:creationId xmlns:a16="http://schemas.microsoft.com/office/drawing/2014/main" id="{FD45E8E5-E623-933A-074B-D3B9860ABECB}"/>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A420F8"/>
                </a:gs>
                <a:gs pos="100000">
                  <a:srgbClr val="5C94F9"/>
                </a:gs>
              </a:gsLst>
              <a:lin ang="18720000" scaled="0"/>
              <a:tileRect/>
            </a:gradFill>
            <a:ln w="81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grpSp>
      <p:sp>
        <p:nvSpPr>
          <p:cNvPr id="28" name="Subtitle 2">
            <a:extLst>
              <a:ext uri="{FF2B5EF4-FFF2-40B4-BE49-F238E27FC236}">
                <a16:creationId xmlns:a16="http://schemas.microsoft.com/office/drawing/2014/main" id="{4CE2B77E-5DDA-CC5C-A575-69779E57947F}"/>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2C2EB3B4-62C2-DB27-F905-7B5310DF5CFC}"/>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41B1F747-977A-C01C-9182-B92C691E57F0}"/>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spTree>
    <p:extLst>
      <p:ext uri="{BB962C8B-B14F-4D97-AF65-F5344CB8AC3E}">
        <p14:creationId xmlns:p14="http://schemas.microsoft.com/office/powerpoint/2010/main" val="1496302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Spectrum 3">
    <p:spTree>
      <p:nvGrpSpPr>
        <p:cNvPr id="1" name=""/>
        <p:cNvGrpSpPr/>
        <p:nvPr/>
      </p:nvGrpSpPr>
      <p:grpSpPr>
        <a:xfrm>
          <a:off x="0" y="0"/>
          <a:ext cx="0" cy="0"/>
          <a:chOff x="0" y="0"/>
          <a:chExt cx="0" cy="0"/>
        </a:xfrm>
      </p:grpSpPr>
      <p:pic>
        <p:nvPicPr>
          <p:cNvPr id="3" name="Picture 2" descr="A colorful light in the dark&#10;&#10;Description automatically generated">
            <a:extLst>
              <a:ext uri="{FF2B5EF4-FFF2-40B4-BE49-F238E27FC236}">
                <a16:creationId xmlns:a16="http://schemas.microsoft.com/office/drawing/2014/main" id="{76F31E31-25A6-21A9-5DF2-0E1AA48A3DFC}"/>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195E5ED2-D1BB-AC6E-BF6A-D4BD239F1FE9}"/>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51D43938-5757-1C8A-B3BA-59EC353FB68E}"/>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FF32FF"/>
                </a:gs>
              </a:gsLst>
              <a:lin ang="1872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9279079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Frame Yellow">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D5BBB5A-0446-3C14-B12C-56A5730E1CC1}"/>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3" name="Group 2">
            <a:extLst>
              <a:ext uri="{FF2B5EF4-FFF2-40B4-BE49-F238E27FC236}">
                <a16:creationId xmlns:a16="http://schemas.microsoft.com/office/drawing/2014/main" id="{34EF81A0-CB40-42B3-5E1A-AA5D72BFB4DD}"/>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F7C1D2CA-2DB1-76BC-DAFE-210631AEC288}"/>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2120066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Frame Writ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6FA399-654A-7130-1FF0-0F0197A98C2A}"/>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sp>
        <p:nvSpPr>
          <p:cNvPr id="11"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38649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12" name="Title 4">
            <a:extLst>
              <a:ext uri="{FF2B5EF4-FFF2-40B4-BE49-F238E27FC236}">
                <a16:creationId xmlns:a16="http://schemas.microsoft.com/office/drawing/2014/main" id="{1F7B1FDC-B90E-6693-A750-B9BA4B535E8A}"/>
              </a:ext>
            </a:extLst>
          </p:cNvPr>
          <p:cNvSpPr>
            <a:spLocks noGrp="1"/>
          </p:cNvSpPr>
          <p:nvPr>
            <p:ph type="title"/>
          </p:nvPr>
        </p:nvSpPr>
        <p:spPr>
          <a:xfrm>
            <a:off x="889762" y="21272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13"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44759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CB01B256-70C6-9663-9CC6-1F22ADBAE7C3}"/>
              </a:ext>
            </a:extLst>
          </p:cNvPr>
          <p:cNvGrpSpPr/>
          <p:nvPr userDrawn="1"/>
        </p:nvGrpSpPr>
        <p:grpSpPr>
          <a:xfrm>
            <a:off x="485774" y="719508"/>
            <a:ext cx="5706110" cy="4360545"/>
            <a:chOff x="485774" y="719508"/>
            <a:chExt cx="5706110" cy="4360545"/>
          </a:xfrm>
        </p:grpSpPr>
        <p:sp>
          <p:nvSpPr>
            <p:cNvPr id="10" name="Freeform 25">
              <a:extLst>
                <a:ext uri="{FF2B5EF4-FFF2-40B4-BE49-F238E27FC236}">
                  <a16:creationId xmlns:a16="http://schemas.microsoft.com/office/drawing/2014/main" id="{F7E50E80-DFF0-E065-898F-1AFD970459B6}"/>
                </a:ext>
              </a:extLst>
            </p:cNvPr>
            <p:cNvSpPr/>
            <p:nvPr userDrawn="1"/>
          </p:nvSpPr>
          <p:spPr>
            <a:xfrm>
              <a:off x="485774" y="49784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14" name="Freeform 3">
              <a:extLst>
                <a:ext uri="{FF2B5EF4-FFF2-40B4-BE49-F238E27FC236}">
                  <a16:creationId xmlns:a16="http://schemas.microsoft.com/office/drawing/2014/main" id="{7E9D0337-F340-664F-6A13-B03AA4BA4F82}"/>
                </a:ext>
              </a:extLst>
            </p:cNvPr>
            <p:cNvSpPr/>
            <p:nvPr userDrawn="1"/>
          </p:nvSpPr>
          <p:spPr>
            <a:xfrm>
              <a:off x="485775" y="7195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solidFill>
              <a:schemeClr val="tx2"/>
            </a:solidFill>
            <a:ln w="8181" cap="flat">
              <a:noFill/>
              <a:prstDash val="solid"/>
              <a:miter/>
            </a:ln>
          </p:spPr>
          <p:txBody>
            <a:bodyPr rtlCol="0" anchor="ctr"/>
            <a:lstStyle/>
            <a:p>
              <a:pPr lvl="0"/>
              <a:endParaRPr lang="en-US" dirty="0"/>
            </a:p>
          </p:txBody>
        </p:sp>
      </p:grpSp>
      <p:sp>
        <p:nvSpPr>
          <p:cNvPr id="15" name="TextBox 14">
            <a:extLst>
              <a:ext uri="{FF2B5EF4-FFF2-40B4-BE49-F238E27FC236}">
                <a16:creationId xmlns:a16="http://schemas.microsoft.com/office/drawing/2014/main" id="{EEB2775D-C14D-1FFE-E3E9-4E62DDA32301}"/>
              </a:ext>
            </a:extLst>
          </p:cNvPr>
          <p:cNvSpPr txBox="1"/>
          <p:nvPr userDrawn="1"/>
        </p:nvSpPr>
        <p:spPr>
          <a:xfrm>
            <a:off x="461984" y="5552404"/>
            <a:ext cx="1045073" cy="197581"/>
          </a:xfrm>
          <a:prstGeom prst="rect">
            <a:avLst/>
          </a:prstGeom>
          <a:noFill/>
        </p:spPr>
        <p:txBody>
          <a:bodyPr wrap="square" lIns="0" tIns="0" rIns="0" bIns="0" rtlCol="0" anchor="ctr" anchorCtr="0">
            <a:noAutofit/>
          </a:bodyPr>
          <a:lstStyle/>
          <a:p>
            <a:r>
              <a:rPr lang="en-GB" sz="1200" dirty="0">
                <a:solidFill>
                  <a:schemeClr val="bg1"/>
                </a:solidFill>
                <a:latin typeface="EYInterstate Light" panose="02000506000000020004" pitchFamily="2" charset="0"/>
              </a:rPr>
              <a:t>Written by</a:t>
            </a:r>
          </a:p>
        </p:txBody>
      </p:sp>
      <p:sp>
        <p:nvSpPr>
          <p:cNvPr id="16" name="Text Placeholder 16">
            <a:extLst>
              <a:ext uri="{FF2B5EF4-FFF2-40B4-BE49-F238E27FC236}">
                <a16:creationId xmlns:a16="http://schemas.microsoft.com/office/drawing/2014/main" id="{FAE2F50B-78AF-04F3-4BFF-980630AF7AFF}"/>
              </a:ext>
            </a:extLst>
          </p:cNvPr>
          <p:cNvSpPr>
            <a:spLocks noGrp="1"/>
          </p:cNvSpPr>
          <p:nvPr>
            <p:ph type="body" sz="quarter" idx="14" hasCustomPrompt="1"/>
          </p:nvPr>
        </p:nvSpPr>
        <p:spPr>
          <a:xfrm>
            <a:off x="1333184" y="5966393"/>
            <a:ext cx="3089275" cy="180000"/>
          </a:xfrm>
        </p:spPr>
        <p:txBody>
          <a:bodyPr/>
          <a:lstStyle>
            <a:lvl1pPr marL="0" indent="0">
              <a:buNone/>
              <a:defRPr sz="1200">
                <a:solidFill>
                  <a:schemeClr val="tx2"/>
                </a:solidFill>
              </a:defRPr>
            </a:lvl1pPr>
          </a:lstStyle>
          <a:p>
            <a:pPr lvl="0"/>
            <a:r>
              <a:rPr lang="en-US"/>
              <a:t>Name Surname</a:t>
            </a:r>
            <a:endParaRPr lang="en-GB"/>
          </a:p>
        </p:txBody>
      </p:sp>
      <p:sp>
        <p:nvSpPr>
          <p:cNvPr id="17" name="Text Placeholder 16">
            <a:extLst>
              <a:ext uri="{FF2B5EF4-FFF2-40B4-BE49-F238E27FC236}">
                <a16:creationId xmlns:a16="http://schemas.microsoft.com/office/drawing/2014/main" id="{A5473ED8-C1F4-379D-AE01-5E7A3D5F3401}"/>
              </a:ext>
            </a:extLst>
          </p:cNvPr>
          <p:cNvSpPr>
            <a:spLocks noGrp="1"/>
          </p:cNvSpPr>
          <p:nvPr>
            <p:ph type="body" sz="quarter" idx="15" hasCustomPrompt="1"/>
          </p:nvPr>
        </p:nvSpPr>
        <p:spPr>
          <a:xfrm>
            <a:off x="1333184" y="6164011"/>
            <a:ext cx="3089275" cy="180000"/>
          </a:xfrm>
        </p:spPr>
        <p:txBody>
          <a:bodyPr/>
          <a:lstStyle>
            <a:lvl1pPr marL="0" indent="0">
              <a:buNone/>
              <a:defRPr sz="1200">
                <a:solidFill>
                  <a:schemeClr val="bg1"/>
                </a:solidFill>
              </a:defRPr>
            </a:lvl1pPr>
          </a:lstStyle>
          <a:p>
            <a:pPr lvl="0"/>
            <a:r>
              <a:rPr lang="en-US"/>
              <a:t>Job Title</a:t>
            </a:r>
            <a:endParaRPr lang="en-GB"/>
          </a:p>
        </p:txBody>
      </p:sp>
      <p:sp>
        <p:nvSpPr>
          <p:cNvPr id="18" name="Picture Placeholder 19">
            <a:extLst>
              <a:ext uri="{FF2B5EF4-FFF2-40B4-BE49-F238E27FC236}">
                <a16:creationId xmlns:a16="http://schemas.microsoft.com/office/drawing/2014/main" id="{812BC08D-D0F7-900D-1481-4C172F6BE56E}"/>
              </a:ext>
            </a:extLst>
          </p:cNvPr>
          <p:cNvSpPr>
            <a:spLocks noGrp="1"/>
          </p:cNvSpPr>
          <p:nvPr>
            <p:ph type="pic" sz="quarter" idx="16"/>
          </p:nvPr>
        </p:nvSpPr>
        <p:spPr>
          <a:xfrm>
            <a:off x="461983" y="5861846"/>
            <a:ext cx="576000" cy="576000"/>
          </a:xfrm>
          <a:prstGeom prst="ellipse">
            <a:avLst/>
          </a:prstGeom>
        </p:spPr>
        <p:txBody>
          <a:bodyPr anchor="ctr"/>
          <a:lstStyle>
            <a:lvl1pPr marL="0" indent="0" algn="ctr">
              <a:buNone/>
              <a:defRPr sz="900">
                <a:solidFill>
                  <a:schemeClr val="bg1"/>
                </a:solidFill>
              </a:defRPr>
            </a:lvl1pPr>
          </a:lstStyle>
          <a:p>
            <a:endParaRPr lang="en-GB" dirty="0"/>
          </a:p>
        </p:txBody>
      </p:sp>
      <p:cxnSp>
        <p:nvCxnSpPr>
          <p:cNvPr id="19" name="Straight Connector 18">
            <a:extLst>
              <a:ext uri="{FF2B5EF4-FFF2-40B4-BE49-F238E27FC236}">
                <a16:creationId xmlns:a16="http://schemas.microsoft.com/office/drawing/2014/main" id="{D25B130A-4E65-32BD-4CB8-C7E2B623FD74}"/>
              </a:ext>
            </a:extLst>
          </p:cNvPr>
          <p:cNvCxnSpPr>
            <a:cxnSpLocks/>
          </p:cNvCxnSpPr>
          <p:nvPr userDrawn="1"/>
        </p:nvCxnSpPr>
        <p:spPr>
          <a:xfrm>
            <a:off x="1333184" y="5656264"/>
            <a:ext cx="8122101" cy="0"/>
          </a:xfrm>
          <a:prstGeom prst="line">
            <a:avLst/>
          </a:prstGeom>
          <a:ln w="9525" cap="flat" cmpd="sng" algn="ctr">
            <a:solidFill>
              <a:srgbClr val="C4C4CD"/>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06455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Fram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EA40DB5-4300-C0D6-C5BD-A60D6A156AD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13817A-1A0E-6215-C86F-711F67622AC3}"/>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5" name="Group 4">
            <a:extLst>
              <a:ext uri="{FF2B5EF4-FFF2-40B4-BE49-F238E27FC236}">
                <a16:creationId xmlns:a16="http://schemas.microsoft.com/office/drawing/2014/main" id="{9167EEE6-F985-2112-F3A8-85F1A04A37BD}"/>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166D7E4E-2A81-A5AB-16CA-DBCEFBD59141}"/>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FF32FF"/>
                </a:gs>
                <a:gs pos="100000">
                  <a:srgbClr val="32FFFF"/>
                </a:gs>
              </a:gsLst>
              <a:lin ang="1860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2579940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Fram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7B25F44-CAE3-AE0B-B97B-B0F6E4B43D50}"/>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2" name="Group 1">
            <a:extLst>
              <a:ext uri="{FF2B5EF4-FFF2-40B4-BE49-F238E27FC236}">
                <a16:creationId xmlns:a16="http://schemas.microsoft.com/office/drawing/2014/main" id="{7E7E8938-439A-DB5B-B3DF-7EF202013D57}"/>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4" name="Group 3">
            <a:extLst>
              <a:ext uri="{FF2B5EF4-FFF2-40B4-BE49-F238E27FC236}">
                <a16:creationId xmlns:a16="http://schemas.microsoft.com/office/drawing/2014/main" id="{1A067759-C6C3-3B7B-ABF5-859A6A63528E}"/>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6" name="Freeform 5">
              <a:extLst>
                <a:ext uri="{FF2B5EF4-FFF2-40B4-BE49-F238E27FC236}">
                  <a16:creationId xmlns:a16="http://schemas.microsoft.com/office/drawing/2014/main" id="{CC99724B-50FD-5B78-B6B7-D645073026A7}"/>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A420F8"/>
                </a:gs>
                <a:gs pos="100000">
                  <a:srgbClr val="5C94F9"/>
                </a:gs>
              </a:gsLst>
              <a:lin ang="18720000" scaled="0"/>
              <a:tileRect/>
            </a:gradFill>
            <a:ln w="81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p>
          </p:txBody>
        </p:sp>
      </p:grpSp>
    </p:spTree>
    <p:extLst>
      <p:ext uri="{BB962C8B-B14F-4D97-AF65-F5344CB8AC3E}">
        <p14:creationId xmlns:p14="http://schemas.microsoft.com/office/powerpoint/2010/main" val="41530665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Fram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8D4830-1AF6-9C3D-EC53-70FC3C7CBE54}"/>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5" name="Group 4">
            <a:extLst>
              <a:ext uri="{FF2B5EF4-FFF2-40B4-BE49-F238E27FC236}">
                <a16:creationId xmlns:a16="http://schemas.microsoft.com/office/drawing/2014/main" id="{E8BA944B-A631-ACF6-36AE-7C814C7A5C9A}"/>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3" name="Group 2">
            <a:extLst>
              <a:ext uri="{FF2B5EF4-FFF2-40B4-BE49-F238E27FC236}">
                <a16:creationId xmlns:a16="http://schemas.microsoft.com/office/drawing/2014/main" id="{B1B984E4-95BA-5123-1CFC-48CE97FD8196}"/>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2" name="Freeform 1">
              <a:extLst>
                <a:ext uri="{FF2B5EF4-FFF2-40B4-BE49-F238E27FC236}">
                  <a16:creationId xmlns:a16="http://schemas.microsoft.com/office/drawing/2014/main" id="{63327741-8A1F-B922-5F7C-0313A67883A4}"/>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FF32FF"/>
                </a:gs>
              </a:gsLst>
              <a:lin ang="1872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790346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Frame 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D7BB4A-5FCC-BE0E-4598-A4CBBA847A08}"/>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5" name="Group 4">
            <a:extLst>
              <a:ext uri="{FF2B5EF4-FFF2-40B4-BE49-F238E27FC236}">
                <a16:creationId xmlns:a16="http://schemas.microsoft.com/office/drawing/2014/main" id="{6DE89320-B084-3AA1-F041-ECD9699F7EF4}"/>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E76002E9-E0C8-43F6-867E-B59C9AE9217B}"/>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4" name="Freeform 3">
              <a:extLst>
                <a:ext uri="{FF2B5EF4-FFF2-40B4-BE49-F238E27FC236}">
                  <a16:creationId xmlns:a16="http://schemas.microsoft.com/office/drawing/2014/main" id="{7E9D0337-F340-664F-6A13-B03AA4BA4F82}"/>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46000">
                  <a:srgbClr val="FFE600"/>
                </a:gs>
                <a:gs pos="66000">
                  <a:srgbClr val="00C864"/>
                </a:gs>
                <a:gs pos="100000">
                  <a:srgbClr val="4696FF"/>
                </a:gs>
              </a:gsLst>
              <a:lin ang="1860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9928389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Frame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F5E0C7-6CC4-C4E1-946D-4BAC78CCDAE4}"/>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92E27567-DFCD-709F-AF40-B7A340ECC0FE}"/>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AAC690EE-1BB8-29C6-B9D8-2BD7B4AE0781}"/>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7D1E"/>
                </a:gs>
                <a:gs pos="100000">
                  <a:srgbClr val="32FFFF"/>
                </a:gs>
              </a:gsLst>
              <a:lin ang="1872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32820680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Frame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1B9AAE-F698-5F49-FF7D-DB273B1EE18B}"/>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00068369-6C63-44AF-3E4E-30E5F2D1F837}"/>
              </a:ext>
            </a:extLst>
          </p:cNvPr>
          <p:cNvGrpSpPr/>
          <p:nvPr userDrawn="1"/>
        </p:nvGrpSpPr>
        <p:grpSpPr>
          <a:xfrm>
            <a:off x="485775" y="6164633"/>
            <a:ext cx="4940935" cy="318770"/>
            <a:chOff x="485775" y="6164633"/>
            <a:chExt cx="4940935" cy="318770"/>
          </a:xfrm>
        </p:grpSpPr>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2" name="Group 1">
            <a:extLst>
              <a:ext uri="{FF2B5EF4-FFF2-40B4-BE49-F238E27FC236}">
                <a16:creationId xmlns:a16="http://schemas.microsoft.com/office/drawing/2014/main" id="{8F7E7875-967C-8167-6219-7AD2981B3A46}"/>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FF32FF"/>
                </a:gs>
                <a:gs pos="100000">
                  <a:srgbClr val="E95023"/>
                </a:gs>
              </a:gsLst>
              <a:lin ang="1872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1790533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Frame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AFCAD8-0916-AF46-1471-030E4128E25A}"/>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grpSp>
        <p:nvGrpSpPr>
          <p:cNvPr id="21" name="Group 20">
            <a:extLst>
              <a:ext uri="{FF2B5EF4-FFF2-40B4-BE49-F238E27FC236}">
                <a16:creationId xmlns:a16="http://schemas.microsoft.com/office/drawing/2014/main" id="{A8D6BAB6-A68E-C404-5D92-6E11D325CFFA}"/>
              </a:ext>
            </a:extLst>
          </p:cNvPr>
          <p:cNvGrpSpPr/>
          <p:nvPr userDrawn="1"/>
        </p:nvGrpSpPr>
        <p:grpSpPr bwMode="black">
          <a:xfrm>
            <a:off x="10563224" y="5167683"/>
            <a:ext cx="1219200" cy="1284606"/>
            <a:chOff x="10563224" y="5158158"/>
            <a:chExt cx="1219200" cy="1284606"/>
          </a:xfrm>
        </p:grpSpPr>
        <p:sp>
          <p:nvSpPr>
            <p:cNvPr id="22" name="Freeform 21">
              <a:extLst>
                <a:ext uri="{FF2B5EF4-FFF2-40B4-BE49-F238E27FC236}">
                  <a16:creationId xmlns:a16="http://schemas.microsoft.com/office/drawing/2014/main" id="{BEE0067F-78DC-1ABA-D072-D13444B14ED9}"/>
                </a:ext>
              </a:extLst>
            </p:cNvPr>
            <p:cNvSpPr/>
            <p:nvPr/>
          </p:nvSpPr>
          <p:spPr bwMode="black">
            <a:xfrm>
              <a:off x="10826115" y="5158158"/>
              <a:ext cx="805814" cy="294004"/>
            </a:xfrm>
            <a:custGeom>
              <a:avLst/>
              <a:gdLst>
                <a:gd name="connsiteX0" fmla="*/ 805814 w 805814"/>
                <a:gd name="connsiteY0" fmla="*/ 0 h 294004"/>
                <a:gd name="connsiteX1" fmla="*/ 0 w 805814"/>
                <a:gd name="connsiteY1" fmla="*/ 294005 h 294004"/>
                <a:gd name="connsiteX2" fmla="*/ 805814 w 805814"/>
                <a:gd name="connsiteY2" fmla="*/ 151765 h 294004"/>
                <a:gd name="connsiteX3" fmla="*/ 805814 w 805814"/>
                <a:gd name="connsiteY3" fmla="*/ 0 h 294004"/>
              </a:gdLst>
              <a:ahLst/>
              <a:cxnLst>
                <a:cxn ang="0">
                  <a:pos x="connsiteX0" y="connsiteY0"/>
                </a:cxn>
                <a:cxn ang="0">
                  <a:pos x="connsiteX1" y="connsiteY1"/>
                </a:cxn>
                <a:cxn ang="0">
                  <a:pos x="connsiteX2" y="connsiteY2"/>
                </a:cxn>
                <a:cxn ang="0">
                  <a:pos x="connsiteX3" y="connsiteY3"/>
                </a:cxn>
              </a:cxnLst>
              <a:rect l="l" t="t" r="r" b="b"/>
              <a:pathLst>
                <a:path w="805814" h="294004">
                  <a:moveTo>
                    <a:pt x="805814" y="0"/>
                  </a:moveTo>
                  <a:lnTo>
                    <a:pt x="0" y="294005"/>
                  </a:lnTo>
                  <a:lnTo>
                    <a:pt x="805814" y="151765"/>
                  </a:lnTo>
                  <a:lnTo>
                    <a:pt x="805814" y="0"/>
                  </a:lnTo>
                  <a:close/>
                </a:path>
              </a:pathLst>
            </a:custGeom>
            <a:solidFill>
              <a:srgbClr val="FFE600"/>
            </a:solidFill>
            <a:ln w="6350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1F51328-AAA1-9C6C-5EE4-05350DF6D22E}"/>
                </a:ext>
              </a:extLst>
            </p:cNvPr>
            <p:cNvSpPr/>
            <p:nvPr/>
          </p:nvSpPr>
          <p:spPr bwMode="black">
            <a:xfrm>
              <a:off x="10563224" y="5574083"/>
              <a:ext cx="1219200" cy="868681"/>
            </a:xfrm>
            <a:custGeom>
              <a:avLst/>
              <a:gdLst>
                <a:gd name="connsiteX0" fmla="*/ 245110 w 1219200"/>
                <a:gd name="connsiteY0" fmla="*/ 839471 h 868681"/>
                <a:gd name="connsiteX1" fmla="*/ 246379 w 1219200"/>
                <a:gd name="connsiteY1" fmla="*/ 839471 h 868681"/>
                <a:gd name="connsiteX2" fmla="*/ 245041 w 1219200"/>
                <a:gd name="connsiteY2" fmla="*/ 839979 h 868681"/>
                <a:gd name="connsiteX3" fmla="*/ 522605 w 1219200"/>
                <a:gd name="connsiteY3" fmla="*/ 796926 h 868681"/>
                <a:gd name="connsiteX4" fmla="*/ 504189 w 1219200"/>
                <a:gd name="connsiteY4" fmla="*/ 821691 h 868681"/>
                <a:gd name="connsiteX5" fmla="*/ 522605 w 1219200"/>
                <a:gd name="connsiteY5" fmla="*/ 845821 h 868681"/>
                <a:gd name="connsiteX6" fmla="*/ 541019 w 1219200"/>
                <a:gd name="connsiteY6" fmla="*/ 821691 h 868681"/>
                <a:gd name="connsiteX7" fmla="*/ 522605 w 1219200"/>
                <a:gd name="connsiteY7" fmla="*/ 796926 h 868681"/>
                <a:gd name="connsiteX8" fmla="*/ 817245 w 1219200"/>
                <a:gd name="connsiteY8" fmla="*/ 796291 h 868681"/>
                <a:gd name="connsiteX9" fmla="*/ 800735 w 1219200"/>
                <a:gd name="connsiteY9" fmla="*/ 819786 h 868681"/>
                <a:gd name="connsiteX10" fmla="*/ 817879 w 1219200"/>
                <a:gd name="connsiteY10" fmla="*/ 846456 h 868681"/>
                <a:gd name="connsiteX11" fmla="*/ 833754 w 1219200"/>
                <a:gd name="connsiteY11" fmla="*/ 838836 h 868681"/>
                <a:gd name="connsiteX12" fmla="*/ 833754 w 1219200"/>
                <a:gd name="connsiteY12" fmla="*/ 838201 h 868681"/>
                <a:gd name="connsiteX13" fmla="*/ 833754 w 1219200"/>
                <a:gd name="connsiteY13" fmla="*/ 803911 h 868681"/>
                <a:gd name="connsiteX14" fmla="*/ 817245 w 1219200"/>
                <a:gd name="connsiteY14" fmla="*/ 796291 h 868681"/>
                <a:gd name="connsiteX15" fmla="*/ 1179195 w 1219200"/>
                <a:gd name="connsiteY15" fmla="*/ 794386 h 868681"/>
                <a:gd name="connsiteX16" fmla="*/ 1163320 w 1219200"/>
                <a:gd name="connsiteY16" fmla="*/ 811531 h 868681"/>
                <a:gd name="connsiteX17" fmla="*/ 1163954 w 1219200"/>
                <a:gd name="connsiteY17" fmla="*/ 811531 h 868681"/>
                <a:gd name="connsiteX18" fmla="*/ 1195704 w 1219200"/>
                <a:gd name="connsiteY18" fmla="*/ 811531 h 868681"/>
                <a:gd name="connsiteX19" fmla="*/ 1179195 w 1219200"/>
                <a:gd name="connsiteY19" fmla="*/ 794386 h 868681"/>
                <a:gd name="connsiteX20" fmla="*/ 909320 w 1219200"/>
                <a:gd name="connsiteY20" fmla="*/ 794386 h 868681"/>
                <a:gd name="connsiteX21" fmla="*/ 893445 w 1219200"/>
                <a:gd name="connsiteY21" fmla="*/ 811531 h 868681"/>
                <a:gd name="connsiteX22" fmla="*/ 894079 w 1219200"/>
                <a:gd name="connsiteY22" fmla="*/ 811531 h 868681"/>
                <a:gd name="connsiteX23" fmla="*/ 925829 w 1219200"/>
                <a:gd name="connsiteY23" fmla="*/ 811531 h 868681"/>
                <a:gd name="connsiteX24" fmla="*/ 909320 w 1219200"/>
                <a:gd name="connsiteY24" fmla="*/ 794386 h 868681"/>
                <a:gd name="connsiteX25" fmla="*/ 737870 w 1219200"/>
                <a:gd name="connsiteY25" fmla="*/ 775971 h 868681"/>
                <a:gd name="connsiteX26" fmla="*/ 761364 w 1219200"/>
                <a:gd name="connsiteY26" fmla="*/ 775971 h 868681"/>
                <a:gd name="connsiteX27" fmla="*/ 761364 w 1219200"/>
                <a:gd name="connsiteY27" fmla="*/ 866141 h 868681"/>
                <a:gd name="connsiteX28" fmla="*/ 737870 w 1219200"/>
                <a:gd name="connsiteY28" fmla="*/ 866141 h 868681"/>
                <a:gd name="connsiteX29" fmla="*/ 143510 w 1219200"/>
                <a:gd name="connsiteY29" fmla="*/ 775971 h 868681"/>
                <a:gd name="connsiteX30" fmla="*/ 167004 w 1219200"/>
                <a:gd name="connsiteY30" fmla="*/ 775971 h 868681"/>
                <a:gd name="connsiteX31" fmla="*/ 167004 w 1219200"/>
                <a:gd name="connsiteY31" fmla="*/ 866141 h 868681"/>
                <a:gd name="connsiteX32" fmla="*/ 143510 w 1219200"/>
                <a:gd name="connsiteY32" fmla="*/ 866141 h 868681"/>
                <a:gd name="connsiteX33" fmla="*/ 635 w 1219200"/>
                <a:gd name="connsiteY33" fmla="*/ 775971 h 868681"/>
                <a:gd name="connsiteX34" fmla="*/ 26670 w 1219200"/>
                <a:gd name="connsiteY34" fmla="*/ 775971 h 868681"/>
                <a:gd name="connsiteX35" fmla="*/ 40004 w 1219200"/>
                <a:gd name="connsiteY35" fmla="*/ 828041 h 868681"/>
                <a:gd name="connsiteX36" fmla="*/ 55245 w 1219200"/>
                <a:gd name="connsiteY36" fmla="*/ 775971 h 868681"/>
                <a:gd name="connsiteX37" fmla="*/ 76200 w 1219200"/>
                <a:gd name="connsiteY37" fmla="*/ 775971 h 868681"/>
                <a:gd name="connsiteX38" fmla="*/ 91439 w 1219200"/>
                <a:gd name="connsiteY38" fmla="*/ 828041 h 868681"/>
                <a:gd name="connsiteX39" fmla="*/ 105409 w 1219200"/>
                <a:gd name="connsiteY39" fmla="*/ 775971 h 868681"/>
                <a:gd name="connsiteX40" fmla="*/ 130810 w 1219200"/>
                <a:gd name="connsiteY40" fmla="*/ 775971 h 868681"/>
                <a:gd name="connsiteX41" fmla="*/ 102235 w 1219200"/>
                <a:gd name="connsiteY41" fmla="*/ 866141 h 868681"/>
                <a:gd name="connsiteX42" fmla="*/ 80644 w 1219200"/>
                <a:gd name="connsiteY42" fmla="*/ 866141 h 868681"/>
                <a:gd name="connsiteX43" fmla="*/ 65405 w 1219200"/>
                <a:gd name="connsiteY43" fmla="*/ 811531 h 868681"/>
                <a:gd name="connsiteX44" fmla="*/ 50165 w 1219200"/>
                <a:gd name="connsiteY44" fmla="*/ 866141 h 868681"/>
                <a:gd name="connsiteX45" fmla="*/ 28575 w 1219200"/>
                <a:gd name="connsiteY45" fmla="*/ 866141 h 868681"/>
                <a:gd name="connsiteX46" fmla="*/ 1181099 w 1219200"/>
                <a:gd name="connsiteY46" fmla="*/ 774066 h 868681"/>
                <a:gd name="connsiteX47" fmla="*/ 1219200 w 1219200"/>
                <a:gd name="connsiteY47" fmla="*/ 821056 h 868681"/>
                <a:gd name="connsiteX48" fmla="*/ 1218564 w 1219200"/>
                <a:gd name="connsiteY48" fmla="*/ 821056 h 868681"/>
                <a:gd name="connsiteX49" fmla="*/ 1218564 w 1219200"/>
                <a:gd name="connsiteY49" fmla="*/ 828676 h 868681"/>
                <a:gd name="connsiteX50" fmla="*/ 1163954 w 1219200"/>
                <a:gd name="connsiteY50" fmla="*/ 828676 h 868681"/>
                <a:gd name="connsiteX51" fmla="*/ 1183004 w 1219200"/>
                <a:gd name="connsiteY51" fmla="*/ 846456 h 868681"/>
                <a:gd name="connsiteX52" fmla="*/ 1198879 w 1219200"/>
                <a:gd name="connsiteY52" fmla="*/ 840106 h 868681"/>
                <a:gd name="connsiteX53" fmla="*/ 1214754 w 1219200"/>
                <a:gd name="connsiteY53" fmla="*/ 853441 h 868681"/>
                <a:gd name="connsiteX54" fmla="*/ 1182370 w 1219200"/>
                <a:gd name="connsiteY54" fmla="*/ 868046 h 868681"/>
                <a:gd name="connsiteX55" fmla="*/ 1141095 w 1219200"/>
                <a:gd name="connsiteY55" fmla="*/ 821056 h 868681"/>
                <a:gd name="connsiteX56" fmla="*/ 1181099 w 1219200"/>
                <a:gd name="connsiteY56" fmla="*/ 774066 h 868681"/>
                <a:gd name="connsiteX57" fmla="*/ 1097915 w 1219200"/>
                <a:gd name="connsiteY57" fmla="*/ 774066 h 868681"/>
                <a:gd name="connsiteX58" fmla="*/ 1133474 w 1219200"/>
                <a:gd name="connsiteY58" fmla="*/ 793751 h 868681"/>
                <a:gd name="connsiteX59" fmla="*/ 1118235 w 1219200"/>
                <a:gd name="connsiteY59" fmla="*/ 808991 h 868681"/>
                <a:gd name="connsiteX60" fmla="*/ 1097915 w 1219200"/>
                <a:gd name="connsiteY60" fmla="*/ 796291 h 868681"/>
                <a:gd name="connsiteX61" fmla="*/ 1078864 w 1219200"/>
                <a:gd name="connsiteY61" fmla="*/ 820421 h 868681"/>
                <a:gd name="connsiteX62" fmla="*/ 1097915 w 1219200"/>
                <a:gd name="connsiteY62" fmla="*/ 845186 h 868681"/>
                <a:gd name="connsiteX63" fmla="*/ 1118235 w 1219200"/>
                <a:gd name="connsiteY63" fmla="*/ 833756 h 868681"/>
                <a:gd name="connsiteX64" fmla="*/ 1118870 w 1219200"/>
                <a:gd name="connsiteY64" fmla="*/ 834391 h 868681"/>
                <a:gd name="connsiteX65" fmla="*/ 1133474 w 1219200"/>
                <a:gd name="connsiteY65" fmla="*/ 848361 h 868681"/>
                <a:gd name="connsiteX66" fmla="*/ 1097280 w 1219200"/>
                <a:gd name="connsiteY66" fmla="*/ 868046 h 868681"/>
                <a:gd name="connsiteX67" fmla="*/ 1054735 w 1219200"/>
                <a:gd name="connsiteY67" fmla="*/ 821056 h 868681"/>
                <a:gd name="connsiteX68" fmla="*/ 1097915 w 1219200"/>
                <a:gd name="connsiteY68" fmla="*/ 774066 h 868681"/>
                <a:gd name="connsiteX69" fmla="*/ 1009015 w 1219200"/>
                <a:gd name="connsiteY69" fmla="*/ 774066 h 868681"/>
                <a:gd name="connsiteX70" fmla="*/ 1041400 w 1219200"/>
                <a:gd name="connsiteY70" fmla="*/ 815341 h 868681"/>
                <a:gd name="connsiteX71" fmla="*/ 1041400 w 1219200"/>
                <a:gd name="connsiteY71" fmla="*/ 866141 h 868681"/>
                <a:gd name="connsiteX72" fmla="*/ 1017905 w 1219200"/>
                <a:gd name="connsiteY72" fmla="*/ 866141 h 868681"/>
                <a:gd name="connsiteX73" fmla="*/ 1017905 w 1219200"/>
                <a:gd name="connsiteY73" fmla="*/ 817246 h 868681"/>
                <a:gd name="connsiteX74" fmla="*/ 1002665 w 1219200"/>
                <a:gd name="connsiteY74" fmla="*/ 796291 h 868681"/>
                <a:gd name="connsiteX75" fmla="*/ 986790 w 1219200"/>
                <a:gd name="connsiteY75" fmla="*/ 816611 h 868681"/>
                <a:gd name="connsiteX76" fmla="*/ 986790 w 1219200"/>
                <a:gd name="connsiteY76" fmla="*/ 866141 h 868681"/>
                <a:gd name="connsiteX77" fmla="*/ 963295 w 1219200"/>
                <a:gd name="connsiteY77" fmla="*/ 866141 h 868681"/>
                <a:gd name="connsiteX78" fmla="*/ 963295 w 1219200"/>
                <a:gd name="connsiteY78" fmla="*/ 775971 h 868681"/>
                <a:gd name="connsiteX79" fmla="*/ 986790 w 1219200"/>
                <a:gd name="connsiteY79" fmla="*/ 775971 h 868681"/>
                <a:gd name="connsiteX80" fmla="*/ 986790 w 1219200"/>
                <a:gd name="connsiteY80" fmla="*/ 782321 h 868681"/>
                <a:gd name="connsiteX81" fmla="*/ 1009015 w 1219200"/>
                <a:gd name="connsiteY81" fmla="*/ 774066 h 868681"/>
                <a:gd name="connsiteX82" fmla="*/ 911224 w 1219200"/>
                <a:gd name="connsiteY82" fmla="*/ 774066 h 868681"/>
                <a:gd name="connsiteX83" fmla="*/ 949325 w 1219200"/>
                <a:gd name="connsiteY83" fmla="*/ 821056 h 868681"/>
                <a:gd name="connsiteX84" fmla="*/ 948689 w 1219200"/>
                <a:gd name="connsiteY84" fmla="*/ 821056 h 868681"/>
                <a:gd name="connsiteX85" fmla="*/ 948689 w 1219200"/>
                <a:gd name="connsiteY85" fmla="*/ 828676 h 868681"/>
                <a:gd name="connsiteX86" fmla="*/ 894079 w 1219200"/>
                <a:gd name="connsiteY86" fmla="*/ 828676 h 868681"/>
                <a:gd name="connsiteX87" fmla="*/ 913129 w 1219200"/>
                <a:gd name="connsiteY87" fmla="*/ 846456 h 868681"/>
                <a:gd name="connsiteX88" fmla="*/ 929004 w 1219200"/>
                <a:gd name="connsiteY88" fmla="*/ 840106 h 868681"/>
                <a:gd name="connsiteX89" fmla="*/ 944879 w 1219200"/>
                <a:gd name="connsiteY89" fmla="*/ 853441 h 868681"/>
                <a:gd name="connsiteX90" fmla="*/ 912495 w 1219200"/>
                <a:gd name="connsiteY90" fmla="*/ 868046 h 868681"/>
                <a:gd name="connsiteX91" fmla="*/ 871220 w 1219200"/>
                <a:gd name="connsiteY91" fmla="*/ 821056 h 868681"/>
                <a:gd name="connsiteX92" fmla="*/ 911224 w 1219200"/>
                <a:gd name="connsiteY92" fmla="*/ 774066 h 868681"/>
                <a:gd name="connsiteX93" fmla="*/ 623570 w 1219200"/>
                <a:gd name="connsiteY93" fmla="*/ 774066 h 868681"/>
                <a:gd name="connsiteX94" fmla="*/ 655954 w 1219200"/>
                <a:gd name="connsiteY94" fmla="*/ 815341 h 868681"/>
                <a:gd name="connsiteX95" fmla="*/ 655954 w 1219200"/>
                <a:gd name="connsiteY95" fmla="*/ 866141 h 868681"/>
                <a:gd name="connsiteX96" fmla="*/ 632459 w 1219200"/>
                <a:gd name="connsiteY96" fmla="*/ 866141 h 868681"/>
                <a:gd name="connsiteX97" fmla="*/ 632459 w 1219200"/>
                <a:gd name="connsiteY97" fmla="*/ 817246 h 868681"/>
                <a:gd name="connsiteX98" fmla="*/ 617220 w 1219200"/>
                <a:gd name="connsiteY98" fmla="*/ 796291 h 868681"/>
                <a:gd name="connsiteX99" fmla="*/ 601345 w 1219200"/>
                <a:gd name="connsiteY99" fmla="*/ 816611 h 868681"/>
                <a:gd name="connsiteX100" fmla="*/ 601345 w 1219200"/>
                <a:gd name="connsiteY100" fmla="*/ 866141 h 868681"/>
                <a:gd name="connsiteX101" fmla="*/ 577849 w 1219200"/>
                <a:gd name="connsiteY101" fmla="*/ 866141 h 868681"/>
                <a:gd name="connsiteX102" fmla="*/ 577849 w 1219200"/>
                <a:gd name="connsiteY102" fmla="*/ 775971 h 868681"/>
                <a:gd name="connsiteX103" fmla="*/ 601345 w 1219200"/>
                <a:gd name="connsiteY103" fmla="*/ 775971 h 868681"/>
                <a:gd name="connsiteX104" fmla="*/ 601345 w 1219200"/>
                <a:gd name="connsiteY104" fmla="*/ 782321 h 868681"/>
                <a:gd name="connsiteX105" fmla="*/ 623570 w 1219200"/>
                <a:gd name="connsiteY105" fmla="*/ 774066 h 868681"/>
                <a:gd name="connsiteX106" fmla="*/ 522605 w 1219200"/>
                <a:gd name="connsiteY106" fmla="*/ 774066 h 868681"/>
                <a:gd name="connsiteX107" fmla="*/ 564515 w 1219200"/>
                <a:gd name="connsiteY107" fmla="*/ 821056 h 868681"/>
                <a:gd name="connsiteX108" fmla="*/ 522605 w 1219200"/>
                <a:gd name="connsiteY108" fmla="*/ 868046 h 868681"/>
                <a:gd name="connsiteX109" fmla="*/ 480695 w 1219200"/>
                <a:gd name="connsiteY109" fmla="*/ 821056 h 868681"/>
                <a:gd name="connsiteX110" fmla="*/ 522605 w 1219200"/>
                <a:gd name="connsiteY110" fmla="*/ 774066 h 868681"/>
                <a:gd name="connsiteX111" fmla="*/ 436879 w 1219200"/>
                <a:gd name="connsiteY111" fmla="*/ 774066 h 868681"/>
                <a:gd name="connsiteX112" fmla="*/ 472439 w 1219200"/>
                <a:gd name="connsiteY112" fmla="*/ 793751 h 868681"/>
                <a:gd name="connsiteX113" fmla="*/ 457200 w 1219200"/>
                <a:gd name="connsiteY113" fmla="*/ 808991 h 868681"/>
                <a:gd name="connsiteX114" fmla="*/ 436879 w 1219200"/>
                <a:gd name="connsiteY114" fmla="*/ 796291 h 868681"/>
                <a:gd name="connsiteX115" fmla="*/ 417829 w 1219200"/>
                <a:gd name="connsiteY115" fmla="*/ 820421 h 868681"/>
                <a:gd name="connsiteX116" fmla="*/ 436879 w 1219200"/>
                <a:gd name="connsiteY116" fmla="*/ 845186 h 868681"/>
                <a:gd name="connsiteX117" fmla="*/ 457200 w 1219200"/>
                <a:gd name="connsiteY117" fmla="*/ 833756 h 868681"/>
                <a:gd name="connsiteX118" fmla="*/ 457834 w 1219200"/>
                <a:gd name="connsiteY118" fmla="*/ 834391 h 868681"/>
                <a:gd name="connsiteX119" fmla="*/ 472439 w 1219200"/>
                <a:gd name="connsiteY119" fmla="*/ 848361 h 868681"/>
                <a:gd name="connsiteX120" fmla="*/ 436245 w 1219200"/>
                <a:gd name="connsiteY120" fmla="*/ 868046 h 868681"/>
                <a:gd name="connsiteX121" fmla="*/ 393700 w 1219200"/>
                <a:gd name="connsiteY121" fmla="*/ 821056 h 868681"/>
                <a:gd name="connsiteX122" fmla="*/ 436879 w 1219200"/>
                <a:gd name="connsiteY122" fmla="*/ 774066 h 868681"/>
                <a:gd name="connsiteX123" fmla="*/ 219075 w 1219200"/>
                <a:gd name="connsiteY123" fmla="*/ 742316 h 868681"/>
                <a:gd name="connsiteX124" fmla="*/ 219075 w 1219200"/>
                <a:gd name="connsiteY124" fmla="*/ 777241 h 868681"/>
                <a:gd name="connsiteX125" fmla="*/ 245110 w 1219200"/>
                <a:gd name="connsiteY125" fmla="*/ 777241 h 868681"/>
                <a:gd name="connsiteX126" fmla="*/ 245110 w 1219200"/>
                <a:gd name="connsiteY126" fmla="*/ 798831 h 868681"/>
                <a:gd name="connsiteX127" fmla="*/ 219075 w 1219200"/>
                <a:gd name="connsiteY127" fmla="*/ 798831 h 868681"/>
                <a:gd name="connsiteX128" fmla="*/ 219075 w 1219200"/>
                <a:gd name="connsiteY128" fmla="*/ 835661 h 868681"/>
                <a:gd name="connsiteX129" fmla="*/ 227965 w 1219200"/>
                <a:gd name="connsiteY129" fmla="*/ 846456 h 868681"/>
                <a:gd name="connsiteX130" fmla="*/ 245041 w 1219200"/>
                <a:gd name="connsiteY130" fmla="*/ 839979 h 868681"/>
                <a:gd name="connsiteX131" fmla="*/ 241935 w 1219200"/>
                <a:gd name="connsiteY131" fmla="*/ 862966 h 868681"/>
                <a:gd name="connsiteX132" fmla="*/ 219709 w 1219200"/>
                <a:gd name="connsiteY132" fmla="*/ 868681 h 868681"/>
                <a:gd name="connsiteX133" fmla="*/ 195579 w 1219200"/>
                <a:gd name="connsiteY133" fmla="*/ 842011 h 868681"/>
                <a:gd name="connsiteX134" fmla="*/ 195579 w 1219200"/>
                <a:gd name="connsiteY134" fmla="*/ 798831 h 868681"/>
                <a:gd name="connsiteX135" fmla="*/ 179704 w 1219200"/>
                <a:gd name="connsiteY135" fmla="*/ 798831 h 868681"/>
                <a:gd name="connsiteX136" fmla="*/ 179704 w 1219200"/>
                <a:gd name="connsiteY136" fmla="*/ 777241 h 868681"/>
                <a:gd name="connsiteX137" fmla="*/ 195579 w 1219200"/>
                <a:gd name="connsiteY137" fmla="*/ 777241 h 868681"/>
                <a:gd name="connsiteX138" fmla="*/ 195579 w 1219200"/>
                <a:gd name="connsiteY138" fmla="*/ 753746 h 868681"/>
                <a:gd name="connsiteX139" fmla="*/ 749935 w 1219200"/>
                <a:gd name="connsiteY139" fmla="*/ 741681 h 868681"/>
                <a:gd name="connsiteX140" fmla="*/ 763269 w 1219200"/>
                <a:gd name="connsiteY140" fmla="*/ 755016 h 868681"/>
                <a:gd name="connsiteX141" fmla="*/ 749935 w 1219200"/>
                <a:gd name="connsiteY141" fmla="*/ 768351 h 868681"/>
                <a:gd name="connsiteX142" fmla="*/ 736599 w 1219200"/>
                <a:gd name="connsiteY142" fmla="*/ 755016 h 868681"/>
                <a:gd name="connsiteX143" fmla="*/ 749935 w 1219200"/>
                <a:gd name="connsiteY143" fmla="*/ 741681 h 868681"/>
                <a:gd name="connsiteX144" fmla="*/ 154939 w 1219200"/>
                <a:gd name="connsiteY144" fmla="*/ 741681 h 868681"/>
                <a:gd name="connsiteX145" fmla="*/ 168275 w 1219200"/>
                <a:gd name="connsiteY145" fmla="*/ 755016 h 868681"/>
                <a:gd name="connsiteX146" fmla="*/ 154939 w 1219200"/>
                <a:gd name="connsiteY146" fmla="*/ 768351 h 868681"/>
                <a:gd name="connsiteX147" fmla="*/ 141605 w 1219200"/>
                <a:gd name="connsiteY147" fmla="*/ 755016 h 868681"/>
                <a:gd name="connsiteX148" fmla="*/ 154939 w 1219200"/>
                <a:gd name="connsiteY148" fmla="*/ 741681 h 868681"/>
                <a:gd name="connsiteX149" fmla="*/ 856614 w 1219200"/>
                <a:gd name="connsiteY149" fmla="*/ 741046 h 868681"/>
                <a:gd name="connsiteX150" fmla="*/ 856614 w 1219200"/>
                <a:gd name="connsiteY150" fmla="*/ 866141 h 868681"/>
                <a:gd name="connsiteX151" fmla="*/ 833120 w 1219200"/>
                <a:gd name="connsiteY151" fmla="*/ 866141 h 868681"/>
                <a:gd name="connsiteX152" fmla="*/ 833120 w 1219200"/>
                <a:gd name="connsiteY152" fmla="*/ 860426 h 868681"/>
                <a:gd name="connsiteX153" fmla="*/ 812799 w 1219200"/>
                <a:gd name="connsiteY153" fmla="*/ 868046 h 868681"/>
                <a:gd name="connsiteX154" fmla="*/ 775970 w 1219200"/>
                <a:gd name="connsiteY154" fmla="*/ 820421 h 868681"/>
                <a:gd name="connsiteX155" fmla="*/ 812165 w 1219200"/>
                <a:gd name="connsiteY155" fmla="*/ 774066 h 868681"/>
                <a:gd name="connsiteX156" fmla="*/ 833120 w 1219200"/>
                <a:gd name="connsiteY156" fmla="*/ 781051 h 868681"/>
                <a:gd name="connsiteX157" fmla="*/ 833120 w 1219200"/>
                <a:gd name="connsiteY157" fmla="*/ 752476 h 868681"/>
                <a:gd name="connsiteX158" fmla="*/ 707390 w 1219200"/>
                <a:gd name="connsiteY158" fmla="*/ 741046 h 868681"/>
                <a:gd name="connsiteX159" fmla="*/ 724534 w 1219200"/>
                <a:gd name="connsiteY159" fmla="*/ 743586 h 868681"/>
                <a:gd name="connsiteX160" fmla="*/ 724534 w 1219200"/>
                <a:gd name="connsiteY160" fmla="*/ 744221 h 868681"/>
                <a:gd name="connsiteX161" fmla="*/ 724534 w 1219200"/>
                <a:gd name="connsiteY161" fmla="*/ 762636 h 868681"/>
                <a:gd name="connsiteX162" fmla="*/ 713105 w 1219200"/>
                <a:gd name="connsiteY162" fmla="*/ 760731 h 868681"/>
                <a:gd name="connsiteX163" fmla="*/ 703579 w 1219200"/>
                <a:gd name="connsiteY163" fmla="*/ 768351 h 868681"/>
                <a:gd name="connsiteX164" fmla="*/ 703579 w 1219200"/>
                <a:gd name="connsiteY164" fmla="*/ 775336 h 868681"/>
                <a:gd name="connsiteX165" fmla="*/ 722629 w 1219200"/>
                <a:gd name="connsiteY165" fmla="*/ 775336 h 868681"/>
                <a:gd name="connsiteX166" fmla="*/ 722629 w 1219200"/>
                <a:gd name="connsiteY166" fmla="*/ 796926 h 868681"/>
                <a:gd name="connsiteX167" fmla="*/ 703579 w 1219200"/>
                <a:gd name="connsiteY167" fmla="*/ 796926 h 868681"/>
                <a:gd name="connsiteX168" fmla="*/ 703579 w 1219200"/>
                <a:gd name="connsiteY168" fmla="*/ 865506 h 868681"/>
                <a:gd name="connsiteX169" fmla="*/ 680084 w 1219200"/>
                <a:gd name="connsiteY169" fmla="*/ 865506 h 868681"/>
                <a:gd name="connsiteX170" fmla="*/ 680084 w 1219200"/>
                <a:gd name="connsiteY170" fmla="*/ 796926 h 868681"/>
                <a:gd name="connsiteX171" fmla="*/ 667385 w 1219200"/>
                <a:gd name="connsiteY171" fmla="*/ 796926 h 868681"/>
                <a:gd name="connsiteX172" fmla="*/ 667385 w 1219200"/>
                <a:gd name="connsiteY172" fmla="*/ 775336 h 868681"/>
                <a:gd name="connsiteX173" fmla="*/ 680084 w 1219200"/>
                <a:gd name="connsiteY173" fmla="*/ 775336 h 868681"/>
                <a:gd name="connsiteX174" fmla="*/ 680084 w 1219200"/>
                <a:gd name="connsiteY174" fmla="*/ 764541 h 868681"/>
                <a:gd name="connsiteX175" fmla="*/ 707390 w 1219200"/>
                <a:gd name="connsiteY175" fmla="*/ 741046 h 868681"/>
                <a:gd name="connsiteX176" fmla="*/ 282575 w 1219200"/>
                <a:gd name="connsiteY176" fmla="*/ 741046 h 868681"/>
                <a:gd name="connsiteX177" fmla="*/ 282575 w 1219200"/>
                <a:gd name="connsiteY177" fmla="*/ 782321 h 868681"/>
                <a:gd name="connsiteX178" fmla="*/ 304799 w 1219200"/>
                <a:gd name="connsiteY178" fmla="*/ 774066 h 868681"/>
                <a:gd name="connsiteX179" fmla="*/ 336549 w 1219200"/>
                <a:gd name="connsiteY179" fmla="*/ 815341 h 868681"/>
                <a:gd name="connsiteX180" fmla="*/ 336549 w 1219200"/>
                <a:gd name="connsiteY180" fmla="*/ 866141 h 868681"/>
                <a:gd name="connsiteX181" fmla="*/ 313689 w 1219200"/>
                <a:gd name="connsiteY181" fmla="*/ 866141 h 868681"/>
                <a:gd name="connsiteX182" fmla="*/ 313689 w 1219200"/>
                <a:gd name="connsiteY182" fmla="*/ 817246 h 868681"/>
                <a:gd name="connsiteX183" fmla="*/ 298450 w 1219200"/>
                <a:gd name="connsiteY183" fmla="*/ 796291 h 868681"/>
                <a:gd name="connsiteX184" fmla="*/ 282575 w 1219200"/>
                <a:gd name="connsiteY184" fmla="*/ 816611 h 868681"/>
                <a:gd name="connsiteX185" fmla="*/ 282575 w 1219200"/>
                <a:gd name="connsiteY185" fmla="*/ 866141 h 868681"/>
                <a:gd name="connsiteX186" fmla="*/ 259079 w 1219200"/>
                <a:gd name="connsiteY186" fmla="*/ 866141 h 868681"/>
                <a:gd name="connsiteX187" fmla="*/ 259079 w 1219200"/>
                <a:gd name="connsiteY187" fmla="*/ 752476 h 868681"/>
                <a:gd name="connsiteX188" fmla="*/ 92709 w 1219200"/>
                <a:gd name="connsiteY188" fmla="*/ 648336 h 868681"/>
                <a:gd name="connsiteX189" fmla="*/ 92709 w 1219200"/>
                <a:gd name="connsiteY189" fmla="*/ 649606 h 868681"/>
                <a:gd name="connsiteX190" fmla="*/ 92427 w 1219200"/>
                <a:gd name="connsiteY190" fmla="*/ 648959 h 868681"/>
                <a:gd name="connsiteX191" fmla="*/ 230504 w 1219200"/>
                <a:gd name="connsiteY191" fmla="*/ 643256 h 868681"/>
                <a:gd name="connsiteX192" fmla="*/ 215900 w 1219200"/>
                <a:gd name="connsiteY192" fmla="*/ 654686 h 868681"/>
                <a:gd name="connsiteX193" fmla="*/ 228599 w 1219200"/>
                <a:gd name="connsiteY193" fmla="*/ 667386 h 868681"/>
                <a:gd name="connsiteX194" fmla="*/ 245745 w 1219200"/>
                <a:gd name="connsiteY194" fmla="*/ 658496 h 868681"/>
                <a:gd name="connsiteX195" fmla="*/ 245745 w 1219200"/>
                <a:gd name="connsiteY195" fmla="*/ 647066 h 868681"/>
                <a:gd name="connsiteX196" fmla="*/ 230504 w 1219200"/>
                <a:gd name="connsiteY196" fmla="*/ 643256 h 868681"/>
                <a:gd name="connsiteX197" fmla="*/ 321310 w 1219200"/>
                <a:gd name="connsiteY197" fmla="*/ 614046 h 868681"/>
                <a:gd name="connsiteX198" fmla="*/ 306704 w 1219200"/>
                <a:gd name="connsiteY198" fmla="*/ 622301 h 868681"/>
                <a:gd name="connsiteX199" fmla="*/ 306704 w 1219200"/>
                <a:gd name="connsiteY199" fmla="*/ 656591 h 868681"/>
                <a:gd name="connsiteX200" fmla="*/ 323215 w 1219200"/>
                <a:gd name="connsiteY200" fmla="*/ 664846 h 868681"/>
                <a:gd name="connsiteX201" fmla="*/ 339090 w 1219200"/>
                <a:gd name="connsiteY201" fmla="*/ 640716 h 868681"/>
                <a:gd name="connsiteX202" fmla="*/ 338454 w 1219200"/>
                <a:gd name="connsiteY202" fmla="*/ 640716 h 868681"/>
                <a:gd name="connsiteX203" fmla="*/ 321310 w 1219200"/>
                <a:gd name="connsiteY203" fmla="*/ 614046 h 868681"/>
                <a:gd name="connsiteX204" fmla="*/ 1179195 w 1219200"/>
                <a:gd name="connsiteY204" fmla="*/ 612776 h 868681"/>
                <a:gd name="connsiteX205" fmla="*/ 1163320 w 1219200"/>
                <a:gd name="connsiteY205" fmla="*/ 629921 h 868681"/>
                <a:gd name="connsiteX206" fmla="*/ 1163954 w 1219200"/>
                <a:gd name="connsiteY206" fmla="*/ 629921 h 868681"/>
                <a:gd name="connsiteX207" fmla="*/ 1195704 w 1219200"/>
                <a:gd name="connsiteY207" fmla="*/ 629921 h 868681"/>
                <a:gd name="connsiteX208" fmla="*/ 1179195 w 1219200"/>
                <a:gd name="connsiteY208" fmla="*/ 612776 h 868681"/>
                <a:gd name="connsiteX209" fmla="*/ 689610 w 1219200"/>
                <a:gd name="connsiteY209" fmla="*/ 612776 h 868681"/>
                <a:gd name="connsiteX210" fmla="*/ 673735 w 1219200"/>
                <a:gd name="connsiteY210" fmla="*/ 629921 h 868681"/>
                <a:gd name="connsiteX211" fmla="*/ 674370 w 1219200"/>
                <a:gd name="connsiteY211" fmla="*/ 629921 h 868681"/>
                <a:gd name="connsiteX212" fmla="*/ 706120 w 1219200"/>
                <a:gd name="connsiteY212" fmla="*/ 629921 h 868681"/>
                <a:gd name="connsiteX213" fmla="*/ 689610 w 1219200"/>
                <a:gd name="connsiteY213" fmla="*/ 612776 h 868681"/>
                <a:gd name="connsiteX214" fmla="*/ 410845 w 1219200"/>
                <a:gd name="connsiteY214" fmla="*/ 612776 h 868681"/>
                <a:gd name="connsiteX215" fmla="*/ 395605 w 1219200"/>
                <a:gd name="connsiteY215" fmla="*/ 629921 h 868681"/>
                <a:gd name="connsiteX216" fmla="*/ 427355 w 1219200"/>
                <a:gd name="connsiteY216" fmla="*/ 629921 h 868681"/>
                <a:gd name="connsiteX217" fmla="*/ 410845 w 1219200"/>
                <a:gd name="connsiteY217" fmla="*/ 612776 h 868681"/>
                <a:gd name="connsiteX218" fmla="*/ 991870 w 1219200"/>
                <a:gd name="connsiteY218" fmla="*/ 594361 h 868681"/>
                <a:gd name="connsiteX219" fmla="*/ 1014095 w 1219200"/>
                <a:gd name="connsiteY219" fmla="*/ 594361 h 868681"/>
                <a:gd name="connsiteX220" fmla="*/ 1014095 w 1219200"/>
                <a:gd name="connsiteY220" fmla="*/ 643256 h 868681"/>
                <a:gd name="connsiteX221" fmla="*/ 1029334 w 1219200"/>
                <a:gd name="connsiteY221" fmla="*/ 664846 h 868681"/>
                <a:gd name="connsiteX222" fmla="*/ 1044575 w 1219200"/>
                <a:gd name="connsiteY222" fmla="*/ 644526 h 868681"/>
                <a:gd name="connsiteX223" fmla="*/ 1044575 w 1219200"/>
                <a:gd name="connsiteY223" fmla="*/ 594996 h 868681"/>
                <a:gd name="connsiteX224" fmla="*/ 1066799 w 1219200"/>
                <a:gd name="connsiteY224" fmla="*/ 594996 h 868681"/>
                <a:gd name="connsiteX225" fmla="*/ 1066799 w 1219200"/>
                <a:gd name="connsiteY225" fmla="*/ 684531 h 868681"/>
                <a:gd name="connsiteX226" fmla="*/ 1044575 w 1219200"/>
                <a:gd name="connsiteY226" fmla="*/ 684531 h 868681"/>
                <a:gd name="connsiteX227" fmla="*/ 1044575 w 1219200"/>
                <a:gd name="connsiteY227" fmla="*/ 678181 h 868681"/>
                <a:gd name="connsiteX228" fmla="*/ 1023620 w 1219200"/>
                <a:gd name="connsiteY228" fmla="*/ 686436 h 868681"/>
                <a:gd name="connsiteX229" fmla="*/ 991870 w 1219200"/>
                <a:gd name="connsiteY229" fmla="*/ 645161 h 868681"/>
                <a:gd name="connsiteX230" fmla="*/ 836295 w 1219200"/>
                <a:gd name="connsiteY230" fmla="*/ 594361 h 868681"/>
                <a:gd name="connsiteX231" fmla="*/ 858519 w 1219200"/>
                <a:gd name="connsiteY231" fmla="*/ 594361 h 868681"/>
                <a:gd name="connsiteX232" fmla="*/ 858519 w 1219200"/>
                <a:gd name="connsiteY232" fmla="*/ 643256 h 868681"/>
                <a:gd name="connsiteX233" fmla="*/ 873760 w 1219200"/>
                <a:gd name="connsiteY233" fmla="*/ 664846 h 868681"/>
                <a:gd name="connsiteX234" fmla="*/ 889000 w 1219200"/>
                <a:gd name="connsiteY234" fmla="*/ 644526 h 868681"/>
                <a:gd name="connsiteX235" fmla="*/ 889000 w 1219200"/>
                <a:gd name="connsiteY235" fmla="*/ 594996 h 868681"/>
                <a:gd name="connsiteX236" fmla="*/ 911224 w 1219200"/>
                <a:gd name="connsiteY236" fmla="*/ 594996 h 868681"/>
                <a:gd name="connsiteX237" fmla="*/ 911224 w 1219200"/>
                <a:gd name="connsiteY237" fmla="*/ 684531 h 868681"/>
                <a:gd name="connsiteX238" fmla="*/ 889000 w 1219200"/>
                <a:gd name="connsiteY238" fmla="*/ 684531 h 868681"/>
                <a:gd name="connsiteX239" fmla="*/ 889000 w 1219200"/>
                <a:gd name="connsiteY239" fmla="*/ 678181 h 868681"/>
                <a:gd name="connsiteX240" fmla="*/ 868045 w 1219200"/>
                <a:gd name="connsiteY240" fmla="*/ 686436 h 868681"/>
                <a:gd name="connsiteX241" fmla="*/ 836295 w 1219200"/>
                <a:gd name="connsiteY241" fmla="*/ 645161 h 868681"/>
                <a:gd name="connsiteX242" fmla="*/ 1181099 w 1219200"/>
                <a:gd name="connsiteY242" fmla="*/ 592456 h 868681"/>
                <a:gd name="connsiteX243" fmla="*/ 1219200 w 1219200"/>
                <a:gd name="connsiteY243" fmla="*/ 639446 h 868681"/>
                <a:gd name="connsiteX244" fmla="*/ 1218564 w 1219200"/>
                <a:gd name="connsiteY244" fmla="*/ 639446 h 868681"/>
                <a:gd name="connsiteX245" fmla="*/ 1218564 w 1219200"/>
                <a:gd name="connsiteY245" fmla="*/ 647066 h 868681"/>
                <a:gd name="connsiteX246" fmla="*/ 1163954 w 1219200"/>
                <a:gd name="connsiteY246" fmla="*/ 647066 h 868681"/>
                <a:gd name="connsiteX247" fmla="*/ 1183004 w 1219200"/>
                <a:gd name="connsiteY247" fmla="*/ 664846 h 868681"/>
                <a:gd name="connsiteX248" fmla="*/ 1198879 w 1219200"/>
                <a:gd name="connsiteY248" fmla="*/ 658496 h 868681"/>
                <a:gd name="connsiteX249" fmla="*/ 1214754 w 1219200"/>
                <a:gd name="connsiteY249" fmla="*/ 671831 h 868681"/>
                <a:gd name="connsiteX250" fmla="*/ 1182370 w 1219200"/>
                <a:gd name="connsiteY250" fmla="*/ 686436 h 868681"/>
                <a:gd name="connsiteX251" fmla="*/ 1141095 w 1219200"/>
                <a:gd name="connsiteY251" fmla="*/ 639446 h 868681"/>
                <a:gd name="connsiteX252" fmla="*/ 1181099 w 1219200"/>
                <a:gd name="connsiteY252" fmla="*/ 592456 h 868681"/>
                <a:gd name="connsiteX253" fmla="*/ 691515 w 1219200"/>
                <a:gd name="connsiteY253" fmla="*/ 592456 h 868681"/>
                <a:gd name="connsiteX254" fmla="*/ 729614 w 1219200"/>
                <a:gd name="connsiteY254" fmla="*/ 639446 h 868681"/>
                <a:gd name="connsiteX255" fmla="*/ 728980 w 1219200"/>
                <a:gd name="connsiteY255" fmla="*/ 639446 h 868681"/>
                <a:gd name="connsiteX256" fmla="*/ 728980 w 1219200"/>
                <a:gd name="connsiteY256" fmla="*/ 647066 h 868681"/>
                <a:gd name="connsiteX257" fmla="*/ 674370 w 1219200"/>
                <a:gd name="connsiteY257" fmla="*/ 647066 h 868681"/>
                <a:gd name="connsiteX258" fmla="*/ 693420 w 1219200"/>
                <a:gd name="connsiteY258" fmla="*/ 664846 h 868681"/>
                <a:gd name="connsiteX259" fmla="*/ 709295 w 1219200"/>
                <a:gd name="connsiteY259" fmla="*/ 658496 h 868681"/>
                <a:gd name="connsiteX260" fmla="*/ 725170 w 1219200"/>
                <a:gd name="connsiteY260" fmla="*/ 671831 h 868681"/>
                <a:gd name="connsiteX261" fmla="*/ 692784 w 1219200"/>
                <a:gd name="connsiteY261" fmla="*/ 686436 h 868681"/>
                <a:gd name="connsiteX262" fmla="*/ 651510 w 1219200"/>
                <a:gd name="connsiteY262" fmla="*/ 639446 h 868681"/>
                <a:gd name="connsiteX263" fmla="*/ 691515 w 1219200"/>
                <a:gd name="connsiteY263" fmla="*/ 592456 h 868681"/>
                <a:gd name="connsiteX264" fmla="*/ 412114 w 1219200"/>
                <a:gd name="connsiteY264" fmla="*/ 592456 h 868681"/>
                <a:gd name="connsiteX265" fmla="*/ 448310 w 1219200"/>
                <a:gd name="connsiteY265" fmla="*/ 639446 h 868681"/>
                <a:gd name="connsiteX266" fmla="*/ 448310 w 1219200"/>
                <a:gd name="connsiteY266" fmla="*/ 647066 h 868681"/>
                <a:gd name="connsiteX267" fmla="*/ 395605 w 1219200"/>
                <a:gd name="connsiteY267" fmla="*/ 647066 h 868681"/>
                <a:gd name="connsiteX268" fmla="*/ 415290 w 1219200"/>
                <a:gd name="connsiteY268" fmla="*/ 664846 h 868681"/>
                <a:gd name="connsiteX269" fmla="*/ 430530 w 1219200"/>
                <a:gd name="connsiteY269" fmla="*/ 658496 h 868681"/>
                <a:gd name="connsiteX270" fmla="*/ 446405 w 1219200"/>
                <a:gd name="connsiteY270" fmla="*/ 671831 h 868681"/>
                <a:gd name="connsiteX271" fmla="*/ 413385 w 1219200"/>
                <a:gd name="connsiteY271" fmla="*/ 686436 h 868681"/>
                <a:gd name="connsiteX272" fmla="*/ 372110 w 1219200"/>
                <a:gd name="connsiteY272" fmla="*/ 640081 h 868681"/>
                <a:gd name="connsiteX273" fmla="*/ 412114 w 1219200"/>
                <a:gd name="connsiteY273" fmla="*/ 592456 h 868681"/>
                <a:gd name="connsiteX274" fmla="*/ 326390 w 1219200"/>
                <a:gd name="connsiteY274" fmla="*/ 592456 h 868681"/>
                <a:gd name="connsiteX275" fmla="*/ 361314 w 1219200"/>
                <a:gd name="connsiteY275" fmla="*/ 639446 h 868681"/>
                <a:gd name="connsiteX276" fmla="*/ 326390 w 1219200"/>
                <a:gd name="connsiteY276" fmla="*/ 686436 h 868681"/>
                <a:gd name="connsiteX277" fmla="*/ 306070 w 1219200"/>
                <a:gd name="connsiteY277" fmla="*/ 678816 h 868681"/>
                <a:gd name="connsiteX278" fmla="*/ 306070 w 1219200"/>
                <a:gd name="connsiteY278" fmla="*/ 706121 h 868681"/>
                <a:gd name="connsiteX279" fmla="*/ 283845 w 1219200"/>
                <a:gd name="connsiteY279" fmla="*/ 717551 h 868681"/>
                <a:gd name="connsiteX280" fmla="*/ 283845 w 1219200"/>
                <a:gd name="connsiteY280" fmla="*/ 594361 h 868681"/>
                <a:gd name="connsiteX281" fmla="*/ 306070 w 1219200"/>
                <a:gd name="connsiteY281" fmla="*/ 594361 h 868681"/>
                <a:gd name="connsiteX282" fmla="*/ 306070 w 1219200"/>
                <a:gd name="connsiteY282" fmla="*/ 600711 h 868681"/>
                <a:gd name="connsiteX283" fmla="*/ 326390 w 1219200"/>
                <a:gd name="connsiteY283" fmla="*/ 592456 h 868681"/>
                <a:gd name="connsiteX284" fmla="*/ 231775 w 1219200"/>
                <a:gd name="connsiteY284" fmla="*/ 592456 h 868681"/>
                <a:gd name="connsiteX285" fmla="*/ 268605 w 1219200"/>
                <a:gd name="connsiteY285" fmla="*/ 624206 h 868681"/>
                <a:gd name="connsiteX286" fmla="*/ 268605 w 1219200"/>
                <a:gd name="connsiteY286" fmla="*/ 684531 h 868681"/>
                <a:gd name="connsiteX287" fmla="*/ 267970 w 1219200"/>
                <a:gd name="connsiteY287" fmla="*/ 684531 h 868681"/>
                <a:gd name="connsiteX288" fmla="*/ 245745 w 1219200"/>
                <a:gd name="connsiteY288" fmla="*/ 684531 h 868681"/>
                <a:gd name="connsiteX289" fmla="*/ 245745 w 1219200"/>
                <a:gd name="connsiteY289" fmla="*/ 678181 h 868681"/>
                <a:gd name="connsiteX290" fmla="*/ 224790 w 1219200"/>
                <a:gd name="connsiteY290" fmla="*/ 686436 h 868681"/>
                <a:gd name="connsiteX291" fmla="*/ 193040 w 1219200"/>
                <a:gd name="connsiteY291" fmla="*/ 655321 h 868681"/>
                <a:gd name="connsiteX292" fmla="*/ 227965 w 1219200"/>
                <a:gd name="connsiteY292" fmla="*/ 624841 h 868681"/>
                <a:gd name="connsiteX293" fmla="*/ 245745 w 1219200"/>
                <a:gd name="connsiteY293" fmla="*/ 628651 h 868681"/>
                <a:gd name="connsiteX294" fmla="*/ 245745 w 1219200"/>
                <a:gd name="connsiteY294" fmla="*/ 623571 h 868681"/>
                <a:gd name="connsiteX295" fmla="*/ 230504 w 1219200"/>
                <a:gd name="connsiteY295" fmla="*/ 611506 h 868681"/>
                <a:gd name="connsiteX296" fmla="*/ 209549 w 1219200"/>
                <a:gd name="connsiteY296" fmla="*/ 617221 h 868681"/>
                <a:gd name="connsiteX297" fmla="*/ 200659 w 1219200"/>
                <a:gd name="connsiteY297" fmla="*/ 601346 h 868681"/>
                <a:gd name="connsiteX298" fmla="*/ 231775 w 1219200"/>
                <a:gd name="connsiteY298" fmla="*/ 592456 h 868681"/>
                <a:gd name="connsiteX299" fmla="*/ 1125855 w 1219200"/>
                <a:gd name="connsiteY299" fmla="*/ 591821 h 868681"/>
                <a:gd name="connsiteX300" fmla="*/ 1142364 w 1219200"/>
                <a:gd name="connsiteY300" fmla="*/ 598171 h 868681"/>
                <a:gd name="connsiteX301" fmla="*/ 1141730 w 1219200"/>
                <a:gd name="connsiteY301" fmla="*/ 598806 h 868681"/>
                <a:gd name="connsiteX302" fmla="*/ 1132840 w 1219200"/>
                <a:gd name="connsiteY302" fmla="*/ 621031 h 868681"/>
                <a:gd name="connsiteX303" fmla="*/ 1120140 w 1219200"/>
                <a:gd name="connsiteY303" fmla="*/ 615316 h 868681"/>
                <a:gd name="connsiteX304" fmla="*/ 1106805 w 1219200"/>
                <a:gd name="connsiteY304" fmla="*/ 635001 h 868681"/>
                <a:gd name="connsiteX305" fmla="*/ 1106805 w 1219200"/>
                <a:gd name="connsiteY305" fmla="*/ 683896 h 868681"/>
                <a:gd name="connsiteX306" fmla="*/ 1084579 w 1219200"/>
                <a:gd name="connsiteY306" fmla="*/ 683896 h 868681"/>
                <a:gd name="connsiteX307" fmla="*/ 1084579 w 1219200"/>
                <a:gd name="connsiteY307" fmla="*/ 593726 h 868681"/>
                <a:gd name="connsiteX308" fmla="*/ 1106805 w 1219200"/>
                <a:gd name="connsiteY308" fmla="*/ 593726 h 868681"/>
                <a:gd name="connsiteX309" fmla="*/ 1106805 w 1219200"/>
                <a:gd name="connsiteY309" fmla="*/ 600076 h 868681"/>
                <a:gd name="connsiteX310" fmla="*/ 1125855 w 1219200"/>
                <a:gd name="connsiteY310" fmla="*/ 591821 h 868681"/>
                <a:gd name="connsiteX311" fmla="*/ 47625 w 1219200"/>
                <a:gd name="connsiteY311" fmla="*/ 563881 h 868681"/>
                <a:gd name="connsiteX312" fmla="*/ 90170 w 1219200"/>
                <a:gd name="connsiteY312" fmla="*/ 582296 h 868681"/>
                <a:gd name="connsiteX313" fmla="*/ 73659 w 1219200"/>
                <a:gd name="connsiteY313" fmla="*/ 598806 h 868681"/>
                <a:gd name="connsiteX314" fmla="*/ 46355 w 1219200"/>
                <a:gd name="connsiteY314" fmla="*/ 586741 h 868681"/>
                <a:gd name="connsiteX315" fmla="*/ 28575 w 1219200"/>
                <a:gd name="connsiteY315" fmla="*/ 598171 h 868681"/>
                <a:gd name="connsiteX316" fmla="*/ 33655 w 1219200"/>
                <a:gd name="connsiteY316" fmla="*/ 606426 h 868681"/>
                <a:gd name="connsiteX317" fmla="*/ 52704 w 1219200"/>
                <a:gd name="connsiteY317" fmla="*/ 612776 h 868681"/>
                <a:gd name="connsiteX318" fmla="*/ 81915 w 1219200"/>
                <a:gd name="connsiteY318" fmla="*/ 624841 h 868681"/>
                <a:gd name="connsiteX319" fmla="*/ 92427 w 1219200"/>
                <a:gd name="connsiteY319" fmla="*/ 648959 h 868681"/>
                <a:gd name="connsiteX320" fmla="*/ 79454 w 1219200"/>
                <a:gd name="connsiteY320" fmla="*/ 677626 h 868681"/>
                <a:gd name="connsiteX321" fmla="*/ 47625 w 1219200"/>
                <a:gd name="connsiteY321" fmla="*/ 686436 h 868681"/>
                <a:gd name="connsiteX322" fmla="*/ 0 w 1219200"/>
                <a:gd name="connsiteY322" fmla="*/ 664846 h 868681"/>
                <a:gd name="connsiteX323" fmla="*/ 16510 w 1219200"/>
                <a:gd name="connsiteY323" fmla="*/ 650241 h 868681"/>
                <a:gd name="connsiteX324" fmla="*/ 46989 w 1219200"/>
                <a:gd name="connsiteY324" fmla="*/ 664211 h 868681"/>
                <a:gd name="connsiteX325" fmla="*/ 68579 w 1219200"/>
                <a:gd name="connsiteY325" fmla="*/ 649606 h 868681"/>
                <a:gd name="connsiteX326" fmla="*/ 61595 w 1219200"/>
                <a:gd name="connsiteY326" fmla="*/ 640081 h 868681"/>
                <a:gd name="connsiteX327" fmla="*/ 41909 w 1219200"/>
                <a:gd name="connsiteY327" fmla="*/ 634366 h 868681"/>
                <a:gd name="connsiteX328" fmla="*/ 14605 w 1219200"/>
                <a:gd name="connsiteY328" fmla="*/ 623571 h 868681"/>
                <a:gd name="connsiteX329" fmla="*/ 4444 w 1219200"/>
                <a:gd name="connsiteY329" fmla="*/ 599441 h 868681"/>
                <a:gd name="connsiteX330" fmla="*/ 47625 w 1219200"/>
                <a:gd name="connsiteY330" fmla="*/ 563881 h 868681"/>
                <a:gd name="connsiteX331" fmla="*/ 814070 w 1219200"/>
                <a:gd name="connsiteY331" fmla="*/ 560071 h 868681"/>
                <a:gd name="connsiteX332" fmla="*/ 830579 w 1219200"/>
                <a:gd name="connsiteY332" fmla="*/ 562611 h 868681"/>
                <a:gd name="connsiteX333" fmla="*/ 829945 w 1219200"/>
                <a:gd name="connsiteY333" fmla="*/ 562611 h 868681"/>
                <a:gd name="connsiteX334" fmla="*/ 829945 w 1219200"/>
                <a:gd name="connsiteY334" fmla="*/ 581026 h 868681"/>
                <a:gd name="connsiteX335" fmla="*/ 818515 w 1219200"/>
                <a:gd name="connsiteY335" fmla="*/ 579121 h 868681"/>
                <a:gd name="connsiteX336" fmla="*/ 808989 w 1219200"/>
                <a:gd name="connsiteY336" fmla="*/ 586741 h 868681"/>
                <a:gd name="connsiteX337" fmla="*/ 808989 w 1219200"/>
                <a:gd name="connsiteY337" fmla="*/ 594361 h 868681"/>
                <a:gd name="connsiteX338" fmla="*/ 824230 w 1219200"/>
                <a:gd name="connsiteY338" fmla="*/ 594361 h 868681"/>
                <a:gd name="connsiteX339" fmla="*/ 824230 w 1219200"/>
                <a:gd name="connsiteY339" fmla="*/ 615951 h 868681"/>
                <a:gd name="connsiteX340" fmla="*/ 808989 w 1219200"/>
                <a:gd name="connsiteY340" fmla="*/ 615951 h 868681"/>
                <a:gd name="connsiteX341" fmla="*/ 808989 w 1219200"/>
                <a:gd name="connsiteY341" fmla="*/ 684531 h 868681"/>
                <a:gd name="connsiteX342" fmla="*/ 786765 w 1219200"/>
                <a:gd name="connsiteY342" fmla="*/ 684531 h 868681"/>
                <a:gd name="connsiteX343" fmla="*/ 786765 w 1219200"/>
                <a:gd name="connsiteY343" fmla="*/ 615951 h 868681"/>
                <a:gd name="connsiteX344" fmla="*/ 775970 w 1219200"/>
                <a:gd name="connsiteY344" fmla="*/ 615951 h 868681"/>
                <a:gd name="connsiteX345" fmla="*/ 775970 w 1219200"/>
                <a:gd name="connsiteY345" fmla="*/ 594361 h 868681"/>
                <a:gd name="connsiteX346" fmla="*/ 786765 w 1219200"/>
                <a:gd name="connsiteY346" fmla="*/ 594361 h 868681"/>
                <a:gd name="connsiteX347" fmla="*/ 786765 w 1219200"/>
                <a:gd name="connsiteY347" fmla="*/ 583566 h 868681"/>
                <a:gd name="connsiteX348" fmla="*/ 814070 w 1219200"/>
                <a:gd name="connsiteY348" fmla="*/ 560071 h 868681"/>
                <a:gd name="connsiteX349" fmla="*/ 957579 w 1219200"/>
                <a:gd name="connsiteY349" fmla="*/ 559436 h 868681"/>
                <a:gd name="connsiteX350" fmla="*/ 957579 w 1219200"/>
                <a:gd name="connsiteY350" fmla="*/ 594361 h 868681"/>
                <a:gd name="connsiteX351" fmla="*/ 979170 w 1219200"/>
                <a:gd name="connsiteY351" fmla="*/ 594361 h 868681"/>
                <a:gd name="connsiteX352" fmla="*/ 979170 w 1219200"/>
                <a:gd name="connsiteY352" fmla="*/ 615951 h 868681"/>
                <a:gd name="connsiteX353" fmla="*/ 957579 w 1219200"/>
                <a:gd name="connsiteY353" fmla="*/ 615951 h 868681"/>
                <a:gd name="connsiteX354" fmla="*/ 957579 w 1219200"/>
                <a:gd name="connsiteY354" fmla="*/ 654051 h 868681"/>
                <a:gd name="connsiteX355" fmla="*/ 966470 w 1219200"/>
                <a:gd name="connsiteY355" fmla="*/ 664846 h 868681"/>
                <a:gd name="connsiteX356" fmla="*/ 981075 w 1219200"/>
                <a:gd name="connsiteY356" fmla="*/ 658496 h 868681"/>
                <a:gd name="connsiteX357" fmla="*/ 977900 w 1219200"/>
                <a:gd name="connsiteY357" fmla="*/ 681356 h 868681"/>
                <a:gd name="connsiteX358" fmla="*/ 959485 w 1219200"/>
                <a:gd name="connsiteY358" fmla="*/ 686436 h 868681"/>
                <a:gd name="connsiteX359" fmla="*/ 935355 w 1219200"/>
                <a:gd name="connsiteY359" fmla="*/ 659766 h 868681"/>
                <a:gd name="connsiteX360" fmla="*/ 935355 w 1219200"/>
                <a:gd name="connsiteY360" fmla="*/ 615951 h 868681"/>
                <a:gd name="connsiteX361" fmla="*/ 922655 w 1219200"/>
                <a:gd name="connsiteY361" fmla="*/ 615951 h 868681"/>
                <a:gd name="connsiteX362" fmla="*/ 922655 w 1219200"/>
                <a:gd name="connsiteY362" fmla="*/ 594361 h 868681"/>
                <a:gd name="connsiteX363" fmla="*/ 935355 w 1219200"/>
                <a:gd name="connsiteY363" fmla="*/ 594361 h 868681"/>
                <a:gd name="connsiteX364" fmla="*/ 935355 w 1219200"/>
                <a:gd name="connsiteY364" fmla="*/ 570866 h 868681"/>
                <a:gd name="connsiteX365" fmla="*/ 586739 w 1219200"/>
                <a:gd name="connsiteY365" fmla="*/ 559436 h 868681"/>
                <a:gd name="connsiteX366" fmla="*/ 586739 w 1219200"/>
                <a:gd name="connsiteY366" fmla="*/ 600711 h 868681"/>
                <a:gd name="connsiteX367" fmla="*/ 607695 w 1219200"/>
                <a:gd name="connsiteY367" fmla="*/ 592456 h 868681"/>
                <a:gd name="connsiteX368" fmla="*/ 639445 w 1219200"/>
                <a:gd name="connsiteY368" fmla="*/ 633731 h 868681"/>
                <a:gd name="connsiteX369" fmla="*/ 639445 w 1219200"/>
                <a:gd name="connsiteY369" fmla="*/ 684531 h 868681"/>
                <a:gd name="connsiteX370" fmla="*/ 617220 w 1219200"/>
                <a:gd name="connsiteY370" fmla="*/ 684531 h 868681"/>
                <a:gd name="connsiteX371" fmla="*/ 617220 w 1219200"/>
                <a:gd name="connsiteY371" fmla="*/ 635636 h 868681"/>
                <a:gd name="connsiteX372" fmla="*/ 601980 w 1219200"/>
                <a:gd name="connsiteY372" fmla="*/ 614681 h 868681"/>
                <a:gd name="connsiteX373" fmla="*/ 586739 w 1219200"/>
                <a:gd name="connsiteY373" fmla="*/ 635001 h 868681"/>
                <a:gd name="connsiteX374" fmla="*/ 586739 w 1219200"/>
                <a:gd name="connsiteY374" fmla="*/ 684531 h 868681"/>
                <a:gd name="connsiteX375" fmla="*/ 564515 w 1219200"/>
                <a:gd name="connsiteY375" fmla="*/ 684531 h 868681"/>
                <a:gd name="connsiteX376" fmla="*/ 564515 w 1219200"/>
                <a:gd name="connsiteY376" fmla="*/ 570866 h 868681"/>
                <a:gd name="connsiteX377" fmla="*/ 529590 w 1219200"/>
                <a:gd name="connsiteY377" fmla="*/ 559436 h 868681"/>
                <a:gd name="connsiteX378" fmla="*/ 529590 w 1219200"/>
                <a:gd name="connsiteY378" fmla="*/ 594361 h 868681"/>
                <a:gd name="connsiteX379" fmla="*/ 550545 w 1219200"/>
                <a:gd name="connsiteY379" fmla="*/ 594361 h 868681"/>
                <a:gd name="connsiteX380" fmla="*/ 550545 w 1219200"/>
                <a:gd name="connsiteY380" fmla="*/ 615951 h 868681"/>
                <a:gd name="connsiteX381" fmla="*/ 529590 w 1219200"/>
                <a:gd name="connsiteY381" fmla="*/ 615951 h 868681"/>
                <a:gd name="connsiteX382" fmla="*/ 529590 w 1219200"/>
                <a:gd name="connsiteY382" fmla="*/ 654051 h 868681"/>
                <a:gd name="connsiteX383" fmla="*/ 538480 w 1219200"/>
                <a:gd name="connsiteY383" fmla="*/ 664846 h 868681"/>
                <a:gd name="connsiteX384" fmla="*/ 553084 w 1219200"/>
                <a:gd name="connsiteY384" fmla="*/ 658496 h 868681"/>
                <a:gd name="connsiteX385" fmla="*/ 549909 w 1219200"/>
                <a:gd name="connsiteY385" fmla="*/ 681356 h 868681"/>
                <a:gd name="connsiteX386" fmla="*/ 531495 w 1219200"/>
                <a:gd name="connsiteY386" fmla="*/ 686436 h 868681"/>
                <a:gd name="connsiteX387" fmla="*/ 507364 w 1219200"/>
                <a:gd name="connsiteY387" fmla="*/ 659766 h 868681"/>
                <a:gd name="connsiteX388" fmla="*/ 507364 w 1219200"/>
                <a:gd name="connsiteY388" fmla="*/ 615951 h 868681"/>
                <a:gd name="connsiteX389" fmla="*/ 491489 w 1219200"/>
                <a:gd name="connsiteY389" fmla="*/ 615951 h 868681"/>
                <a:gd name="connsiteX390" fmla="*/ 491489 w 1219200"/>
                <a:gd name="connsiteY390" fmla="*/ 594361 h 868681"/>
                <a:gd name="connsiteX391" fmla="*/ 507364 w 1219200"/>
                <a:gd name="connsiteY391" fmla="*/ 594361 h 868681"/>
                <a:gd name="connsiteX392" fmla="*/ 507364 w 1219200"/>
                <a:gd name="connsiteY392" fmla="*/ 570866 h 868681"/>
                <a:gd name="connsiteX393" fmla="*/ 128269 w 1219200"/>
                <a:gd name="connsiteY393" fmla="*/ 559436 h 868681"/>
                <a:gd name="connsiteX394" fmla="*/ 128269 w 1219200"/>
                <a:gd name="connsiteY394" fmla="*/ 600711 h 868681"/>
                <a:gd name="connsiteX395" fmla="*/ 149224 w 1219200"/>
                <a:gd name="connsiteY395" fmla="*/ 592456 h 868681"/>
                <a:gd name="connsiteX396" fmla="*/ 180974 w 1219200"/>
                <a:gd name="connsiteY396" fmla="*/ 633731 h 868681"/>
                <a:gd name="connsiteX397" fmla="*/ 180974 w 1219200"/>
                <a:gd name="connsiteY397" fmla="*/ 684531 h 868681"/>
                <a:gd name="connsiteX398" fmla="*/ 158750 w 1219200"/>
                <a:gd name="connsiteY398" fmla="*/ 684531 h 868681"/>
                <a:gd name="connsiteX399" fmla="*/ 158750 w 1219200"/>
                <a:gd name="connsiteY399" fmla="*/ 635636 h 868681"/>
                <a:gd name="connsiteX400" fmla="*/ 143510 w 1219200"/>
                <a:gd name="connsiteY400" fmla="*/ 614681 h 868681"/>
                <a:gd name="connsiteX401" fmla="*/ 128269 w 1219200"/>
                <a:gd name="connsiteY401" fmla="*/ 635001 h 868681"/>
                <a:gd name="connsiteX402" fmla="*/ 128269 w 1219200"/>
                <a:gd name="connsiteY402" fmla="*/ 684531 h 868681"/>
                <a:gd name="connsiteX403" fmla="*/ 106045 w 1219200"/>
                <a:gd name="connsiteY403" fmla="*/ 684531 h 868681"/>
                <a:gd name="connsiteX404" fmla="*/ 106045 w 1219200"/>
                <a:gd name="connsiteY404" fmla="*/ 570866 h 868681"/>
                <a:gd name="connsiteX405" fmla="*/ 269875 w 1219200"/>
                <a:gd name="connsiteY405" fmla="*/ 635 h 868681"/>
                <a:gd name="connsiteX406" fmla="*/ 501015 w 1219200"/>
                <a:gd name="connsiteY406" fmla="*/ 635 h 868681"/>
                <a:gd name="connsiteX407" fmla="*/ 554989 w 1219200"/>
                <a:gd name="connsiteY407" fmla="*/ 94615 h 868681"/>
                <a:gd name="connsiteX408" fmla="*/ 391795 w 1219200"/>
                <a:gd name="connsiteY408" fmla="*/ 94615 h 868681"/>
                <a:gd name="connsiteX409" fmla="*/ 391795 w 1219200"/>
                <a:gd name="connsiteY409" fmla="*/ 161925 h 868681"/>
                <a:gd name="connsiteX410" fmla="*/ 539114 w 1219200"/>
                <a:gd name="connsiteY410" fmla="*/ 161925 h 868681"/>
                <a:gd name="connsiteX411" fmla="*/ 539114 w 1219200"/>
                <a:gd name="connsiteY411" fmla="*/ 247650 h 868681"/>
                <a:gd name="connsiteX412" fmla="*/ 391795 w 1219200"/>
                <a:gd name="connsiteY412" fmla="*/ 247650 h 868681"/>
                <a:gd name="connsiteX413" fmla="*/ 391795 w 1219200"/>
                <a:gd name="connsiteY413" fmla="*/ 314325 h 868681"/>
                <a:gd name="connsiteX414" fmla="*/ 595629 w 1219200"/>
                <a:gd name="connsiteY414" fmla="*/ 314325 h 868681"/>
                <a:gd name="connsiteX415" fmla="*/ 595629 w 1219200"/>
                <a:gd name="connsiteY415" fmla="*/ 408305 h 868681"/>
                <a:gd name="connsiteX416" fmla="*/ 269875 w 1219200"/>
                <a:gd name="connsiteY416" fmla="*/ 408305 h 868681"/>
                <a:gd name="connsiteX417" fmla="*/ 539114 w 1219200"/>
                <a:gd name="connsiteY417" fmla="*/ 0 h 868681"/>
                <a:gd name="connsiteX418" fmla="*/ 674370 w 1219200"/>
                <a:gd name="connsiteY418" fmla="*/ 0 h 868681"/>
                <a:gd name="connsiteX419" fmla="*/ 743584 w 1219200"/>
                <a:gd name="connsiteY419" fmla="*/ 132715 h 868681"/>
                <a:gd name="connsiteX420" fmla="*/ 812799 w 1219200"/>
                <a:gd name="connsiteY420" fmla="*/ 0 h 868681"/>
                <a:gd name="connsiteX421" fmla="*/ 946150 w 1219200"/>
                <a:gd name="connsiteY421" fmla="*/ 0 h 868681"/>
                <a:gd name="connsiteX422" fmla="*/ 803275 w 1219200"/>
                <a:gd name="connsiteY422" fmla="*/ 246380 h 868681"/>
                <a:gd name="connsiteX423" fmla="*/ 803275 w 1219200"/>
                <a:gd name="connsiteY423" fmla="*/ 407670 h 868681"/>
                <a:gd name="connsiteX424" fmla="*/ 681355 w 1219200"/>
                <a:gd name="connsiteY424" fmla="*/ 407670 h 868681"/>
                <a:gd name="connsiteX425" fmla="*/ 681355 w 1219200"/>
                <a:gd name="connsiteY425" fmla="*/ 246380 h 868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1219200" h="868681">
                  <a:moveTo>
                    <a:pt x="245110" y="839471"/>
                  </a:moveTo>
                  <a:lnTo>
                    <a:pt x="246379" y="839471"/>
                  </a:lnTo>
                  <a:lnTo>
                    <a:pt x="245041" y="839979"/>
                  </a:lnTo>
                  <a:close/>
                  <a:moveTo>
                    <a:pt x="522605" y="796926"/>
                  </a:moveTo>
                  <a:cubicBezTo>
                    <a:pt x="509905" y="796926"/>
                    <a:pt x="504189" y="807721"/>
                    <a:pt x="504189" y="821691"/>
                  </a:cubicBezTo>
                  <a:cubicBezTo>
                    <a:pt x="504189" y="831216"/>
                    <a:pt x="508000" y="845821"/>
                    <a:pt x="522605" y="845821"/>
                  </a:cubicBezTo>
                  <a:cubicBezTo>
                    <a:pt x="537845" y="845821"/>
                    <a:pt x="541019" y="831851"/>
                    <a:pt x="541019" y="821691"/>
                  </a:cubicBezTo>
                  <a:cubicBezTo>
                    <a:pt x="541019" y="807721"/>
                    <a:pt x="535305" y="796926"/>
                    <a:pt x="522605" y="796926"/>
                  </a:cubicBezTo>
                  <a:close/>
                  <a:moveTo>
                    <a:pt x="817245" y="796291"/>
                  </a:moveTo>
                  <a:cubicBezTo>
                    <a:pt x="803909" y="796291"/>
                    <a:pt x="800735" y="807086"/>
                    <a:pt x="800735" y="819786"/>
                  </a:cubicBezTo>
                  <a:cubicBezTo>
                    <a:pt x="800735" y="834391"/>
                    <a:pt x="805180" y="846456"/>
                    <a:pt x="817879" y="846456"/>
                  </a:cubicBezTo>
                  <a:cubicBezTo>
                    <a:pt x="824230" y="846456"/>
                    <a:pt x="828674" y="843281"/>
                    <a:pt x="833754" y="838836"/>
                  </a:cubicBezTo>
                  <a:lnTo>
                    <a:pt x="833754" y="838201"/>
                  </a:lnTo>
                  <a:lnTo>
                    <a:pt x="833754" y="803911"/>
                  </a:lnTo>
                  <a:cubicBezTo>
                    <a:pt x="828674" y="798831"/>
                    <a:pt x="824230" y="796291"/>
                    <a:pt x="817245" y="796291"/>
                  </a:cubicBezTo>
                  <a:close/>
                  <a:moveTo>
                    <a:pt x="1179195" y="794386"/>
                  </a:moveTo>
                  <a:cubicBezTo>
                    <a:pt x="1168400" y="794386"/>
                    <a:pt x="1163954" y="803911"/>
                    <a:pt x="1163320" y="811531"/>
                  </a:cubicBezTo>
                  <a:lnTo>
                    <a:pt x="1163954" y="811531"/>
                  </a:lnTo>
                  <a:lnTo>
                    <a:pt x="1195704" y="811531"/>
                  </a:lnTo>
                  <a:cubicBezTo>
                    <a:pt x="1195070" y="801371"/>
                    <a:pt x="1188720" y="794386"/>
                    <a:pt x="1179195" y="794386"/>
                  </a:cubicBezTo>
                  <a:close/>
                  <a:moveTo>
                    <a:pt x="909320" y="794386"/>
                  </a:moveTo>
                  <a:cubicBezTo>
                    <a:pt x="898525" y="794386"/>
                    <a:pt x="894079" y="803911"/>
                    <a:pt x="893445" y="811531"/>
                  </a:cubicBezTo>
                  <a:lnTo>
                    <a:pt x="894079" y="811531"/>
                  </a:lnTo>
                  <a:lnTo>
                    <a:pt x="925829" y="811531"/>
                  </a:lnTo>
                  <a:cubicBezTo>
                    <a:pt x="925195" y="801371"/>
                    <a:pt x="918845" y="794386"/>
                    <a:pt x="909320" y="794386"/>
                  </a:cubicBezTo>
                  <a:close/>
                  <a:moveTo>
                    <a:pt x="737870" y="775971"/>
                  </a:moveTo>
                  <a:lnTo>
                    <a:pt x="761364" y="775971"/>
                  </a:lnTo>
                  <a:lnTo>
                    <a:pt x="761364" y="866141"/>
                  </a:lnTo>
                  <a:lnTo>
                    <a:pt x="737870" y="866141"/>
                  </a:lnTo>
                  <a:close/>
                  <a:moveTo>
                    <a:pt x="143510" y="775971"/>
                  </a:moveTo>
                  <a:lnTo>
                    <a:pt x="167004" y="775971"/>
                  </a:lnTo>
                  <a:lnTo>
                    <a:pt x="167004" y="866141"/>
                  </a:lnTo>
                  <a:lnTo>
                    <a:pt x="143510" y="866141"/>
                  </a:lnTo>
                  <a:close/>
                  <a:moveTo>
                    <a:pt x="635" y="775971"/>
                  </a:moveTo>
                  <a:lnTo>
                    <a:pt x="26670" y="775971"/>
                  </a:lnTo>
                  <a:lnTo>
                    <a:pt x="40004" y="828041"/>
                  </a:lnTo>
                  <a:lnTo>
                    <a:pt x="55245" y="775971"/>
                  </a:lnTo>
                  <a:lnTo>
                    <a:pt x="76200" y="775971"/>
                  </a:lnTo>
                  <a:lnTo>
                    <a:pt x="91439" y="828041"/>
                  </a:lnTo>
                  <a:lnTo>
                    <a:pt x="105409" y="775971"/>
                  </a:lnTo>
                  <a:lnTo>
                    <a:pt x="130810" y="775971"/>
                  </a:lnTo>
                  <a:lnTo>
                    <a:pt x="102235" y="866141"/>
                  </a:lnTo>
                  <a:lnTo>
                    <a:pt x="80644" y="866141"/>
                  </a:lnTo>
                  <a:lnTo>
                    <a:pt x="65405" y="811531"/>
                  </a:lnTo>
                  <a:lnTo>
                    <a:pt x="50165" y="866141"/>
                  </a:lnTo>
                  <a:lnTo>
                    <a:pt x="28575" y="866141"/>
                  </a:lnTo>
                  <a:close/>
                  <a:moveTo>
                    <a:pt x="1181099" y="774066"/>
                  </a:moveTo>
                  <a:cubicBezTo>
                    <a:pt x="1204595" y="774066"/>
                    <a:pt x="1219200" y="795021"/>
                    <a:pt x="1219200" y="821056"/>
                  </a:cubicBezTo>
                  <a:lnTo>
                    <a:pt x="1218564" y="821056"/>
                  </a:lnTo>
                  <a:cubicBezTo>
                    <a:pt x="1218564" y="821056"/>
                    <a:pt x="1218564" y="827406"/>
                    <a:pt x="1218564" y="828676"/>
                  </a:cubicBezTo>
                  <a:lnTo>
                    <a:pt x="1163954" y="828676"/>
                  </a:lnTo>
                  <a:cubicBezTo>
                    <a:pt x="1165224" y="841376"/>
                    <a:pt x="1173480" y="846456"/>
                    <a:pt x="1183004" y="846456"/>
                  </a:cubicBezTo>
                  <a:cubicBezTo>
                    <a:pt x="1188720" y="846456"/>
                    <a:pt x="1193799" y="844551"/>
                    <a:pt x="1198879" y="840106"/>
                  </a:cubicBezTo>
                  <a:lnTo>
                    <a:pt x="1214754" y="853441"/>
                  </a:lnTo>
                  <a:cubicBezTo>
                    <a:pt x="1206500" y="864236"/>
                    <a:pt x="1193799" y="868046"/>
                    <a:pt x="1182370" y="868046"/>
                  </a:cubicBezTo>
                  <a:cubicBezTo>
                    <a:pt x="1156335" y="868046"/>
                    <a:pt x="1141095" y="847726"/>
                    <a:pt x="1141095" y="821056"/>
                  </a:cubicBezTo>
                  <a:cubicBezTo>
                    <a:pt x="1141095" y="792481"/>
                    <a:pt x="1158875" y="774066"/>
                    <a:pt x="1181099" y="774066"/>
                  </a:cubicBezTo>
                  <a:close/>
                  <a:moveTo>
                    <a:pt x="1097915" y="774066"/>
                  </a:moveTo>
                  <a:cubicBezTo>
                    <a:pt x="1113790" y="774066"/>
                    <a:pt x="1125220" y="781051"/>
                    <a:pt x="1133474" y="793751"/>
                  </a:cubicBezTo>
                  <a:lnTo>
                    <a:pt x="1118235" y="808991"/>
                  </a:lnTo>
                  <a:cubicBezTo>
                    <a:pt x="1113155" y="802006"/>
                    <a:pt x="1107439" y="796291"/>
                    <a:pt x="1097915" y="796291"/>
                  </a:cubicBezTo>
                  <a:cubicBezTo>
                    <a:pt x="1085215" y="796291"/>
                    <a:pt x="1078864" y="807086"/>
                    <a:pt x="1078864" y="820421"/>
                  </a:cubicBezTo>
                  <a:cubicBezTo>
                    <a:pt x="1078864" y="833121"/>
                    <a:pt x="1084579" y="845186"/>
                    <a:pt x="1097915" y="845186"/>
                  </a:cubicBezTo>
                  <a:cubicBezTo>
                    <a:pt x="1106170" y="845186"/>
                    <a:pt x="1113155" y="840741"/>
                    <a:pt x="1118235" y="833756"/>
                  </a:cubicBezTo>
                  <a:lnTo>
                    <a:pt x="1118870" y="834391"/>
                  </a:lnTo>
                  <a:lnTo>
                    <a:pt x="1133474" y="848361"/>
                  </a:lnTo>
                  <a:cubicBezTo>
                    <a:pt x="1125855" y="857886"/>
                    <a:pt x="1115060" y="868046"/>
                    <a:pt x="1097280" y="868046"/>
                  </a:cubicBezTo>
                  <a:cubicBezTo>
                    <a:pt x="1072515" y="868046"/>
                    <a:pt x="1054735" y="848361"/>
                    <a:pt x="1054735" y="821056"/>
                  </a:cubicBezTo>
                  <a:cubicBezTo>
                    <a:pt x="1054735" y="796291"/>
                    <a:pt x="1069974" y="774066"/>
                    <a:pt x="1097915" y="774066"/>
                  </a:cubicBezTo>
                  <a:close/>
                  <a:moveTo>
                    <a:pt x="1009015" y="774066"/>
                  </a:moveTo>
                  <a:cubicBezTo>
                    <a:pt x="1033144" y="774066"/>
                    <a:pt x="1041400" y="793116"/>
                    <a:pt x="1041400" y="815341"/>
                  </a:cubicBezTo>
                  <a:lnTo>
                    <a:pt x="1041400" y="866141"/>
                  </a:lnTo>
                  <a:lnTo>
                    <a:pt x="1017905" y="866141"/>
                  </a:lnTo>
                  <a:lnTo>
                    <a:pt x="1017905" y="817246"/>
                  </a:lnTo>
                  <a:cubicBezTo>
                    <a:pt x="1017905" y="804546"/>
                    <a:pt x="1014730" y="796291"/>
                    <a:pt x="1002665" y="796291"/>
                  </a:cubicBezTo>
                  <a:cubicBezTo>
                    <a:pt x="990599" y="796291"/>
                    <a:pt x="986790" y="803276"/>
                    <a:pt x="986790" y="816611"/>
                  </a:cubicBezTo>
                  <a:lnTo>
                    <a:pt x="986790" y="866141"/>
                  </a:lnTo>
                  <a:lnTo>
                    <a:pt x="963295" y="866141"/>
                  </a:lnTo>
                  <a:lnTo>
                    <a:pt x="963295" y="775971"/>
                  </a:lnTo>
                  <a:lnTo>
                    <a:pt x="986790" y="775971"/>
                  </a:lnTo>
                  <a:lnTo>
                    <a:pt x="986790" y="782321"/>
                  </a:lnTo>
                  <a:cubicBezTo>
                    <a:pt x="991870" y="777241"/>
                    <a:pt x="998855" y="774066"/>
                    <a:pt x="1009015" y="774066"/>
                  </a:cubicBezTo>
                  <a:close/>
                  <a:moveTo>
                    <a:pt x="911224" y="774066"/>
                  </a:moveTo>
                  <a:cubicBezTo>
                    <a:pt x="934720" y="774066"/>
                    <a:pt x="949325" y="795021"/>
                    <a:pt x="949325" y="821056"/>
                  </a:cubicBezTo>
                  <a:lnTo>
                    <a:pt x="948689" y="821056"/>
                  </a:lnTo>
                  <a:cubicBezTo>
                    <a:pt x="948689" y="821056"/>
                    <a:pt x="948689" y="827406"/>
                    <a:pt x="948689" y="828676"/>
                  </a:cubicBezTo>
                  <a:lnTo>
                    <a:pt x="894079" y="828676"/>
                  </a:lnTo>
                  <a:cubicBezTo>
                    <a:pt x="895349" y="841376"/>
                    <a:pt x="903605" y="846456"/>
                    <a:pt x="913129" y="846456"/>
                  </a:cubicBezTo>
                  <a:cubicBezTo>
                    <a:pt x="918845" y="846456"/>
                    <a:pt x="923924" y="844551"/>
                    <a:pt x="929004" y="840106"/>
                  </a:cubicBezTo>
                  <a:lnTo>
                    <a:pt x="944879" y="853441"/>
                  </a:lnTo>
                  <a:cubicBezTo>
                    <a:pt x="936625" y="864236"/>
                    <a:pt x="923924" y="868046"/>
                    <a:pt x="912495" y="868046"/>
                  </a:cubicBezTo>
                  <a:cubicBezTo>
                    <a:pt x="886459" y="868046"/>
                    <a:pt x="871220" y="847726"/>
                    <a:pt x="871220" y="821056"/>
                  </a:cubicBezTo>
                  <a:cubicBezTo>
                    <a:pt x="871220" y="792481"/>
                    <a:pt x="889000" y="774066"/>
                    <a:pt x="911224" y="774066"/>
                  </a:cubicBezTo>
                  <a:close/>
                  <a:moveTo>
                    <a:pt x="623570" y="774066"/>
                  </a:moveTo>
                  <a:cubicBezTo>
                    <a:pt x="647700" y="774066"/>
                    <a:pt x="655954" y="793116"/>
                    <a:pt x="655954" y="815341"/>
                  </a:cubicBezTo>
                  <a:lnTo>
                    <a:pt x="655954" y="866141"/>
                  </a:lnTo>
                  <a:lnTo>
                    <a:pt x="632459" y="866141"/>
                  </a:lnTo>
                  <a:lnTo>
                    <a:pt x="632459" y="817246"/>
                  </a:lnTo>
                  <a:cubicBezTo>
                    <a:pt x="632459" y="804546"/>
                    <a:pt x="629284" y="796291"/>
                    <a:pt x="617220" y="796291"/>
                  </a:cubicBezTo>
                  <a:cubicBezTo>
                    <a:pt x="605155" y="796291"/>
                    <a:pt x="601345" y="803276"/>
                    <a:pt x="601345" y="816611"/>
                  </a:cubicBezTo>
                  <a:lnTo>
                    <a:pt x="601345" y="866141"/>
                  </a:lnTo>
                  <a:lnTo>
                    <a:pt x="577849" y="866141"/>
                  </a:lnTo>
                  <a:lnTo>
                    <a:pt x="577849" y="775971"/>
                  </a:lnTo>
                  <a:lnTo>
                    <a:pt x="601345" y="775971"/>
                  </a:lnTo>
                  <a:lnTo>
                    <a:pt x="601345" y="782321"/>
                  </a:lnTo>
                  <a:cubicBezTo>
                    <a:pt x="606424" y="777241"/>
                    <a:pt x="613409" y="774066"/>
                    <a:pt x="623570" y="774066"/>
                  </a:cubicBezTo>
                  <a:close/>
                  <a:moveTo>
                    <a:pt x="522605" y="774066"/>
                  </a:moveTo>
                  <a:cubicBezTo>
                    <a:pt x="548004" y="774066"/>
                    <a:pt x="564515" y="793116"/>
                    <a:pt x="564515" y="821056"/>
                  </a:cubicBezTo>
                  <a:cubicBezTo>
                    <a:pt x="564515" y="848996"/>
                    <a:pt x="546735" y="868046"/>
                    <a:pt x="522605" y="868046"/>
                  </a:cubicBezTo>
                  <a:cubicBezTo>
                    <a:pt x="498474" y="868046"/>
                    <a:pt x="480695" y="848996"/>
                    <a:pt x="480695" y="821056"/>
                  </a:cubicBezTo>
                  <a:cubicBezTo>
                    <a:pt x="480695" y="794386"/>
                    <a:pt x="496570" y="774066"/>
                    <a:pt x="522605" y="774066"/>
                  </a:cubicBezTo>
                  <a:close/>
                  <a:moveTo>
                    <a:pt x="436879" y="774066"/>
                  </a:moveTo>
                  <a:cubicBezTo>
                    <a:pt x="452754" y="774066"/>
                    <a:pt x="464185" y="781051"/>
                    <a:pt x="472439" y="793751"/>
                  </a:cubicBezTo>
                  <a:lnTo>
                    <a:pt x="457200" y="808991"/>
                  </a:lnTo>
                  <a:cubicBezTo>
                    <a:pt x="452120" y="802006"/>
                    <a:pt x="446405" y="796291"/>
                    <a:pt x="436879" y="796291"/>
                  </a:cubicBezTo>
                  <a:cubicBezTo>
                    <a:pt x="424180" y="796291"/>
                    <a:pt x="417829" y="807086"/>
                    <a:pt x="417829" y="820421"/>
                  </a:cubicBezTo>
                  <a:cubicBezTo>
                    <a:pt x="417829" y="833121"/>
                    <a:pt x="423545" y="845186"/>
                    <a:pt x="436879" y="845186"/>
                  </a:cubicBezTo>
                  <a:cubicBezTo>
                    <a:pt x="445135" y="845186"/>
                    <a:pt x="452120" y="840741"/>
                    <a:pt x="457200" y="833756"/>
                  </a:cubicBezTo>
                  <a:lnTo>
                    <a:pt x="457834" y="834391"/>
                  </a:lnTo>
                  <a:lnTo>
                    <a:pt x="472439" y="848361"/>
                  </a:lnTo>
                  <a:cubicBezTo>
                    <a:pt x="464820" y="857886"/>
                    <a:pt x="454025" y="868046"/>
                    <a:pt x="436245" y="868046"/>
                  </a:cubicBezTo>
                  <a:cubicBezTo>
                    <a:pt x="411480" y="868046"/>
                    <a:pt x="393700" y="848361"/>
                    <a:pt x="393700" y="821056"/>
                  </a:cubicBezTo>
                  <a:cubicBezTo>
                    <a:pt x="393700" y="796291"/>
                    <a:pt x="408939" y="774066"/>
                    <a:pt x="436879" y="774066"/>
                  </a:cubicBezTo>
                  <a:close/>
                  <a:moveTo>
                    <a:pt x="219075" y="742316"/>
                  </a:moveTo>
                  <a:lnTo>
                    <a:pt x="219075" y="777241"/>
                  </a:lnTo>
                  <a:lnTo>
                    <a:pt x="245110" y="777241"/>
                  </a:lnTo>
                  <a:lnTo>
                    <a:pt x="245110" y="798831"/>
                  </a:lnTo>
                  <a:lnTo>
                    <a:pt x="219075" y="798831"/>
                  </a:lnTo>
                  <a:lnTo>
                    <a:pt x="219075" y="835661"/>
                  </a:lnTo>
                  <a:cubicBezTo>
                    <a:pt x="219075" y="843916"/>
                    <a:pt x="222250" y="846456"/>
                    <a:pt x="227965" y="846456"/>
                  </a:cubicBezTo>
                  <a:lnTo>
                    <a:pt x="245041" y="839979"/>
                  </a:lnTo>
                  <a:lnTo>
                    <a:pt x="241935" y="862966"/>
                  </a:lnTo>
                  <a:cubicBezTo>
                    <a:pt x="236855" y="866776"/>
                    <a:pt x="225424" y="868681"/>
                    <a:pt x="219709" y="868681"/>
                  </a:cubicBezTo>
                  <a:cubicBezTo>
                    <a:pt x="205739" y="868681"/>
                    <a:pt x="195579" y="857251"/>
                    <a:pt x="195579" y="842011"/>
                  </a:cubicBezTo>
                  <a:lnTo>
                    <a:pt x="195579" y="798831"/>
                  </a:lnTo>
                  <a:lnTo>
                    <a:pt x="179704" y="798831"/>
                  </a:lnTo>
                  <a:lnTo>
                    <a:pt x="179704" y="777241"/>
                  </a:lnTo>
                  <a:lnTo>
                    <a:pt x="195579" y="777241"/>
                  </a:lnTo>
                  <a:lnTo>
                    <a:pt x="195579" y="753746"/>
                  </a:lnTo>
                  <a:close/>
                  <a:moveTo>
                    <a:pt x="749935" y="741681"/>
                  </a:moveTo>
                  <a:cubicBezTo>
                    <a:pt x="757555" y="741681"/>
                    <a:pt x="763269" y="747396"/>
                    <a:pt x="763269" y="755016"/>
                  </a:cubicBezTo>
                  <a:cubicBezTo>
                    <a:pt x="763269" y="762636"/>
                    <a:pt x="757555" y="768351"/>
                    <a:pt x="749935" y="768351"/>
                  </a:cubicBezTo>
                  <a:cubicBezTo>
                    <a:pt x="742314" y="768351"/>
                    <a:pt x="736599" y="762636"/>
                    <a:pt x="736599" y="755016"/>
                  </a:cubicBezTo>
                  <a:cubicBezTo>
                    <a:pt x="736599" y="747396"/>
                    <a:pt x="742314" y="741681"/>
                    <a:pt x="749935" y="741681"/>
                  </a:cubicBezTo>
                  <a:close/>
                  <a:moveTo>
                    <a:pt x="154939" y="741681"/>
                  </a:moveTo>
                  <a:cubicBezTo>
                    <a:pt x="162560" y="741681"/>
                    <a:pt x="168275" y="747396"/>
                    <a:pt x="168275" y="755016"/>
                  </a:cubicBezTo>
                  <a:cubicBezTo>
                    <a:pt x="168275" y="762636"/>
                    <a:pt x="162560" y="768351"/>
                    <a:pt x="154939" y="768351"/>
                  </a:cubicBezTo>
                  <a:cubicBezTo>
                    <a:pt x="147320" y="768351"/>
                    <a:pt x="141605" y="762636"/>
                    <a:pt x="141605" y="755016"/>
                  </a:cubicBezTo>
                  <a:cubicBezTo>
                    <a:pt x="141605" y="747396"/>
                    <a:pt x="147320" y="741681"/>
                    <a:pt x="154939" y="741681"/>
                  </a:cubicBezTo>
                  <a:close/>
                  <a:moveTo>
                    <a:pt x="856614" y="741046"/>
                  </a:moveTo>
                  <a:lnTo>
                    <a:pt x="856614" y="866141"/>
                  </a:lnTo>
                  <a:lnTo>
                    <a:pt x="833120" y="866141"/>
                  </a:lnTo>
                  <a:lnTo>
                    <a:pt x="833120" y="860426"/>
                  </a:lnTo>
                  <a:cubicBezTo>
                    <a:pt x="825500" y="866141"/>
                    <a:pt x="821055" y="868046"/>
                    <a:pt x="812799" y="868046"/>
                  </a:cubicBezTo>
                  <a:cubicBezTo>
                    <a:pt x="786765" y="868046"/>
                    <a:pt x="775970" y="845821"/>
                    <a:pt x="775970" y="820421"/>
                  </a:cubicBezTo>
                  <a:cubicBezTo>
                    <a:pt x="775970" y="793116"/>
                    <a:pt x="788670" y="774066"/>
                    <a:pt x="812165" y="774066"/>
                  </a:cubicBezTo>
                  <a:cubicBezTo>
                    <a:pt x="819784" y="774066"/>
                    <a:pt x="827405" y="775971"/>
                    <a:pt x="833120" y="781051"/>
                  </a:cubicBezTo>
                  <a:lnTo>
                    <a:pt x="833120" y="752476"/>
                  </a:lnTo>
                  <a:close/>
                  <a:moveTo>
                    <a:pt x="707390" y="741046"/>
                  </a:moveTo>
                  <a:cubicBezTo>
                    <a:pt x="712470" y="741046"/>
                    <a:pt x="719454" y="741046"/>
                    <a:pt x="724534" y="743586"/>
                  </a:cubicBezTo>
                  <a:lnTo>
                    <a:pt x="724534" y="744221"/>
                  </a:lnTo>
                  <a:lnTo>
                    <a:pt x="724534" y="762636"/>
                  </a:lnTo>
                  <a:cubicBezTo>
                    <a:pt x="721360" y="761366"/>
                    <a:pt x="716280" y="760731"/>
                    <a:pt x="713105" y="760731"/>
                  </a:cubicBezTo>
                  <a:cubicBezTo>
                    <a:pt x="706120" y="760731"/>
                    <a:pt x="703579" y="762636"/>
                    <a:pt x="703579" y="768351"/>
                  </a:cubicBezTo>
                  <a:lnTo>
                    <a:pt x="703579" y="775336"/>
                  </a:lnTo>
                  <a:lnTo>
                    <a:pt x="722629" y="775336"/>
                  </a:lnTo>
                  <a:lnTo>
                    <a:pt x="722629" y="796926"/>
                  </a:lnTo>
                  <a:lnTo>
                    <a:pt x="703579" y="796926"/>
                  </a:lnTo>
                  <a:lnTo>
                    <a:pt x="703579" y="865506"/>
                  </a:lnTo>
                  <a:lnTo>
                    <a:pt x="680084" y="865506"/>
                  </a:lnTo>
                  <a:lnTo>
                    <a:pt x="680084" y="796926"/>
                  </a:lnTo>
                  <a:lnTo>
                    <a:pt x="667385" y="796926"/>
                  </a:lnTo>
                  <a:lnTo>
                    <a:pt x="667385" y="775336"/>
                  </a:lnTo>
                  <a:lnTo>
                    <a:pt x="680084" y="775336"/>
                  </a:lnTo>
                  <a:lnTo>
                    <a:pt x="680084" y="764541"/>
                  </a:lnTo>
                  <a:cubicBezTo>
                    <a:pt x="680084" y="748031"/>
                    <a:pt x="690879" y="741046"/>
                    <a:pt x="707390" y="741046"/>
                  </a:cubicBezTo>
                  <a:close/>
                  <a:moveTo>
                    <a:pt x="282575" y="741046"/>
                  </a:moveTo>
                  <a:lnTo>
                    <a:pt x="282575" y="782321"/>
                  </a:lnTo>
                  <a:cubicBezTo>
                    <a:pt x="287019" y="777241"/>
                    <a:pt x="295909" y="774066"/>
                    <a:pt x="304799" y="774066"/>
                  </a:cubicBezTo>
                  <a:cubicBezTo>
                    <a:pt x="328295" y="774066"/>
                    <a:pt x="336549" y="792481"/>
                    <a:pt x="336549" y="815341"/>
                  </a:cubicBezTo>
                  <a:lnTo>
                    <a:pt x="336549" y="866141"/>
                  </a:lnTo>
                  <a:lnTo>
                    <a:pt x="313689" y="866141"/>
                  </a:lnTo>
                  <a:lnTo>
                    <a:pt x="313689" y="817246"/>
                  </a:lnTo>
                  <a:cubicBezTo>
                    <a:pt x="313689" y="804546"/>
                    <a:pt x="310515" y="796291"/>
                    <a:pt x="298450" y="796291"/>
                  </a:cubicBezTo>
                  <a:cubicBezTo>
                    <a:pt x="286385" y="796291"/>
                    <a:pt x="282575" y="803276"/>
                    <a:pt x="282575" y="816611"/>
                  </a:cubicBezTo>
                  <a:lnTo>
                    <a:pt x="282575" y="866141"/>
                  </a:lnTo>
                  <a:lnTo>
                    <a:pt x="259079" y="866141"/>
                  </a:lnTo>
                  <a:lnTo>
                    <a:pt x="259079" y="752476"/>
                  </a:lnTo>
                  <a:close/>
                  <a:moveTo>
                    <a:pt x="92709" y="648336"/>
                  </a:moveTo>
                  <a:lnTo>
                    <a:pt x="92709" y="649606"/>
                  </a:lnTo>
                  <a:lnTo>
                    <a:pt x="92427" y="648959"/>
                  </a:lnTo>
                  <a:close/>
                  <a:moveTo>
                    <a:pt x="230504" y="643256"/>
                  </a:moveTo>
                  <a:cubicBezTo>
                    <a:pt x="220345" y="643256"/>
                    <a:pt x="215900" y="647701"/>
                    <a:pt x="215900" y="654686"/>
                  </a:cubicBezTo>
                  <a:cubicBezTo>
                    <a:pt x="215900" y="661671"/>
                    <a:pt x="220345" y="667386"/>
                    <a:pt x="228599" y="667386"/>
                  </a:cubicBezTo>
                  <a:cubicBezTo>
                    <a:pt x="233045" y="667386"/>
                    <a:pt x="240665" y="666116"/>
                    <a:pt x="245745" y="658496"/>
                  </a:cubicBezTo>
                  <a:lnTo>
                    <a:pt x="245745" y="647066"/>
                  </a:lnTo>
                  <a:cubicBezTo>
                    <a:pt x="241299" y="643891"/>
                    <a:pt x="234950" y="643256"/>
                    <a:pt x="230504" y="643256"/>
                  </a:cubicBezTo>
                  <a:close/>
                  <a:moveTo>
                    <a:pt x="321310" y="614046"/>
                  </a:moveTo>
                  <a:cubicBezTo>
                    <a:pt x="314959" y="614046"/>
                    <a:pt x="309879" y="617221"/>
                    <a:pt x="306704" y="622301"/>
                  </a:cubicBezTo>
                  <a:lnTo>
                    <a:pt x="306704" y="656591"/>
                  </a:lnTo>
                  <a:cubicBezTo>
                    <a:pt x="310515" y="661671"/>
                    <a:pt x="316230" y="664846"/>
                    <a:pt x="323215" y="664846"/>
                  </a:cubicBezTo>
                  <a:cubicBezTo>
                    <a:pt x="335915" y="664846"/>
                    <a:pt x="339090" y="653416"/>
                    <a:pt x="339090" y="640716"/>
                  </a:cubicBezTo>
                  <a:lnTo>
                    <a:pt x="338454" y="640716"/>
                  </a:lnTo>
                  <a:cubicBezTo>
                    <a:pt x="338454" y="627381"/>
                    <a:pt x="335280" y="614046"/>
                    <a:pt x="321310" y="614046"/>
                  </a:cubicBezTo>
                  <a:close/>
                  <a:moveTo>
                    <a:pt x="1179195" y="612776"/>
                  </a:moveTo>
                  <a:cubicBezTo>
                    <a:pt x="1168400" y="612776"/>
                    <a:pt x="1163954" y="622301"/>
                    <a:pt x="1163320" y="629921"/>
                  </a:cubicBezTo>
                  <a:lnTo>
                    <a:pt x="1163954" y="629921"/>
                  </a:lnTo>
                  <a:lnTo>
                    <a:pt x="1195704" y="629921"/>
                  </a:lnTo>
                  <a:cubicBezTo>
                    <a:pt x="1195070" y="619761"/>
                    <a:pt x="1188720" y="612776"/>
                    <a:pt x="1179195" y="612776"/>
                  </a:cubicBezTo>
                  <a:close/>
                  <a:moveTo>
                    <a:pt x="689610" y="612776"/>
                  </a:moveTo>
                  <a:cubicBezTo>
                    <a:pt x="678814" y="612776"/>
                    <a:pt x="674370" y="622301"/>
                    <a:pt x="673735" y="629921"/>
                  </a:cubicBezTo>
                  <a:lnTo>
                    <a:pt x="674370" y="629921"/>
                  </a:lnTo>
                  <a:lnTo>
                    <a:pt x="706120" y="629921"/>
                  </a:lnTo>
                  <a:cubicBezTo>
                    <a:pt x="705485" y="619761"/>
                    <a:pt x="699135" y="612776"/>
                    <a:pt x="689610" y="612776"/>
                  </a:cubicBezTo>
                  <a:close/>
                  <a:moveTo>
                    <a:pt x="410845" y="612776"/>
                  </a:moveTo>
                  <a:cubicBezTo>
                    <a:pt x="400685" y="612776"/>
                    <a:pt x="396239" y="622301"/>
                    <a:pt x="395605" y="629921"/>
                  </a:cubicBezTo>
                  <a:lnTo>
                    <a:pt x="427355" y="629921"/>
                  </a:lnTo>
                  <a:cubicBezTo>
                    <a:pt x="426084" y="619761"/>
                    <a:pt x="420370" y="612776"/>
                    <a:pt x="410845" y="612776"/>
                  </a:cubicBezTo>
                  <a:close/>
                  <a:moveTo>
                    <a:pt x="991870" y="594361"/>
                  </a:moveTo>
                  <a:lnTo>
                    <a:pt x="1014095" y="594361"/>
                  </a:lnTo>
                  <a:lnTo>
                    <a:pt x="1014095" y="643256"/>
                  </a:lnTo>
                  <a:cubicBezTo>
                    <a:pt x="1014095" y="655321"/>
                    <a:pt x="1016635" y="664846"/>
                    <a:pt x="1029334" y="664846"/>
                  </a:cubicBezTo>
                  <a:cubicBezTo>
                    <a:pt x="1042034" y="664846"/>
                    <a:pt x="1044575" y="655321"/>
                    <a:pt x="1044575" y="644526"/>
                  </a:cubicBezTo>
                  <a:lnTo>
                    <a:pt x="1044575" y="594996"/>
                  </a:lnTo>
                  <a:lnTo>
                    <a:pt x="1066799" y="594996"/>
                  </a:lnTo>
                  <a:lnTo>
                    <a:pt x="1066799" y="684531"/>
                  </a:lnTo>
                  <a:lnTo>
                    <a:pt x="1044575" y="684531"/>
                  </a:lnTo>
                  <a:lnTo>
                    <a:pt x="1044575" y="678181"/>
                  </a:lnTo>
                  <a:cubicBezTo>
                    <a:pt x="1039495" y="683896"/>
                    <a:pt x="1031875" y="686436"/>
                    <a:pt x="1023620" y="686436"/>
                  </a:cubicBezTo>
                  <a:cubicBezTo>
                    <a:pt x="1000125" y="686436"/>
                    <a:pt x="991870" y="669926"/>
                    <a:pt x="991870" y="645161"/>
                  </a:cubicBezTo>
                  <a:close/>
                  <a:moveTo>
                    <a:pt x="836295" y="594361"/>
                  </a:moveTo>
                  <a:lnTo>
                    <a:pt x="858519" y="594361"/>
                  </a:lnTo>
                  <a:lnTo>
                    <a:pt x="858519" y="643256"/>
                  </a:lnTo>
                  <a:cubicBezTo>
                    <a:pt x="858519" y="655321"/>
                    <a:pt x="861060" y="664846"/>
                    <a:pt x="873760" y="664846"/>
                  </a:cubicBezTo>
                  <a:cubicBezTo>
                    <a:pt x="886459" y="664846"/>
                    <a:pt x="889000" y="655321"/>
                    <a:pt x="889000" y="644526"/>
                  </a:cubicBezTo>
                  <a:lnTo>
                    <a:pt x="889000" y="594996"/>
                  </a:lnTo>
                  <a:lnTo>
                    <a:pt x="911224" y="594996"/>
                  </a:lnTo>
                  <a:lnTo>
                    <a:pt x="911224" y="684531"/>
                  </a:lnTo>
                  <a:lnTo>
                    <a:pt x="889000" y="684531"/>
                  </a:lnTo>
                  <a:lnTo>
                    <a:pt x="889000" y="678181"/>
                  </a:lnTo>
                  <a:cubicBezTo>
                    <a:pt x="883920" y="683896"/>
                    <a:pt x="876299" y="686436"/>
                    <a:pt x="868045" y="686436"/>
                  </a:cubicBezTo>
                  <a:cubicBezTo>
                    <a:pt x="844549" y="686436"/>
                    <a:pt x="836295" y="669926"/>
                    <a:pt x="836295" y="645161"/>
                  </a:cubicBezTo>
                  <a:close/>
                  <a:moveTo>
                    <a:pt x="1181099" y="592456"/>
                  </a:moveTo>
                  <a:cubicBezTo>
                    <a:pt x="1204595" y="592456"/>
                    <a:pt x="1219200" y="613411"/>
                    <a:pt x="1219200" y="639446"/>
                  </a:cubicBezTo>
                  <a:lnTo>
                    <a:pt x="1218564" y="639446"/>
                  </a:lnTo>
                  <a:cubicBezTo>
                    <a:pt x="1218564" y="639446"/>
                    <a:pt x="1218564" y="645796"/>
                    <a:pt x="1218564" y="647066"/>
                  </a:cubicBezTo>
                  <a:lnTo>
                    <a:pt x="1163954" y="647066"/>
                  </a:lnTo>
                  <a:cubicBezTo>
                    <a:pt x="1165224" y="659766"/>
                    <a:pt x="1173480" y="664846"/>
                    <a:pt x="1183004" y="664846"/>
                  </a:cubicBezTo>
                  <a:cubicBezTo>
                    <a:pt x="1188720" y="664846"/>
                    <a:pt x="1193799" y="662941"/>
                    <a:pt x="1198879" y="658496"/>
                  </a:cubicBezTo>
                  <a:lnTo>
                    <a:pt x="1214754" y="671831"/>
                  </a:lnTo>
                  <a:cubicBezTo>
                    <a:pt x="1206500" y="682626"/>
                    <a:pt x="1193799" y="686436"/>
                    <a:pt x="1182370" y="686436"/>
                  </a:cubicBezTo>
                  <a:cubicBezTo>
                    <a:pt x="1156335" y="686436"/>
                    <a:pt x="1141095" y="666116"/>
                    <a:pt x="1141095" y="639446"/>
                  </a:cubicBezTo>
                  <a:cubicBezTo>
                    <a:pt x="1141095" y="610871"/>
                    <a:pt x="1158875" y="592456"/>
                    <a:pt x="1181099" y="592456"/>
                  </a:cubicBezTo>
                  <a:close/>
                  <a:moveTo>
                    <a:pt x="691515" y="592456"/>
                  </a:moveTo>
                  <a:cubicBezTo>
                    <a:pt x="715010" y="592456"/>
                    <a:pt x="729614" y="613411"/>
                    <a:pt x="729614" y="639446"/>
                  </a:cubicBezTo>
                  <a:lnTo>
                    <a:pt x="728980" y="639446"/>
                  </a:lnTo>
                  <a:cubicBezTo>
                    <a:pt x="728980" y="639446"/>
                    <a:pt x="728980" y="645796"/>
                    <a:pt x="728980" y="647066"/>
                  </a:cubicBezTo>
                  <a:lnTo>
                    <a:pt x="674370" y="647066"/>
                  </a:lnTo>
                  <a:cubicBezTo>
                    <a:pt x="675640" y="659766"/>
                    <a:pt x="683894" y="664846"/>
                    <a:pt x="693420" y="664846"/>
                  </a:cubicBezTo>
                  <a:cubicBezTo>
                    <a:pt x="699135" y="664846"/>
                    <a:pt x="704215" y="662941"/>
                    <a:pt x="709295" y="658496"/>
                  </a:cubicBezTo>
                  <a:lnTo>
                    <a:pt x="725170" y="671831"/>
                  </a:lnTo>
                  <a:cubicBezTo>
                    <a:pt x="716915" y="682626"/>
                    <a:pt x="704215" y="686436"/>
                    <a:pt x="692784" y="686436"/>
                  </a:cubicBezTo>
                  <a:cubicBezTo>
                    <a:pt x="666750" y="686436"/>
                    <a:pt x="651510" y="666116"/>
                    <a:pt x="651510" y="639446"/>
                  </a:cubicBezTo>
                  <a:cubicBezTo>
                    <a:pt x="651510" y="610871"/>
                    <a:pt x="669290" y="592456"/>
                    <a:pt x="691515" y="592456"/>
                  </a:cubicBezTo>
                  <a:close/>
                  <a:moveTo>
                    <a:pt x="412114" y="592456"/>
                  </a:moveTo>
                  <a:cubicBezTo>
                    <a:pt x="437515" y="592456"/>
                    <a:pt x="448310" y="615316"/>
                    <a:pt x="448310" y="639446"/>
                  </a:cubicBezTo>
                  <a:cubicBezTo>
                    <a:pt x="448310" y="639446"/>
                    <a:pt x="448310" y="645796"/>
                    <a:pt x="448310" y="647066"/>
                  </a:cubicBezTo>
                  <a:lnTo>
                    <a:pt x="395605" y="647066"/>
                  </a:lnTo>
                  <a:cubicBezTo>
                    <a:pt x="396875" y="659766"/>
                    <a:pt x="405129" y="664846"/>
                    <a:pt x="415290" y="664846"/>
                  </a:cubicBezTo>
                  <a:cubicBezTo>
                    <a:pt x="421004" y="664846"/>
                    <a:pt x="426084" y="662941"/>
                    <a:pt x="430530" y="658496"/>
                  </a:cubicBezTo>
                  <a:lnTo>
                    <a:pt x="446405" y="671831"/>
                  </a:lnTo>
                  <a:cubicBezTo>
                    <a:pt x="438784" y="681991"/>
                    <a:pt x="425450" y="686436"/>
                    <a:pt x="413385" y="686436"/>
                  </a:cubicBezTo>
                  <a:cubicBezTo>
                    <a:pt x="387349" y="686436"/>
                    <a:pt x="372110" y="666116"/>
                    <a:pt x="372110" y="640081"/>
                  </a:cubicBezTo>
                  <a:cubicBezTo>
                    <a:pt x="372110" y="614046"/>
                    <a:pt x="388620" y="592456"/>
                    <a:pt x="412114" y="592456"/>
                  </a:cubicBezTo>
                  <a:close/>
                  <a:moveTo>
                    <a:pt x="326390" y="592456"/>
                  </a:moveTo>
                  <a:cubicBezTo>
                    <a:pt x="350519" y="592456"/>
                    <a:pt x="361314" y="615316"/>
                    <a:pt x="361314" y="639446"/>
                  </a:cubicBezTo>
                  <a:cubicBezTo>
                    <a:pt x="361314" y="662306"/>
                    <a:pt x="351790" y="686436"/>
                    <a:pt x="326390" y="686436"/>
                  </a:cubicBezTo>
                  <a:cubicBezTo>
                    <a:pt x="316230" y="686436"/>
                    <a:pt x="310515" y="682626"/>
                    <a:pt x="306070" y="678816"/>
                  </a:cubicBezTo>
                  <a:lnTo>
                    <a:pt x="306070" y="706121"/>
                  </a:lnTo>
                  <a:lnTo>
                    <a:pt x="283845" y="717551"/>
                  </a:lnTo>
                  <a:lnTo>
                    <a:pt x="283845" y="594361"/>
                  </a:lnTo>
                  <a:lnTo>
                    <a:pt x="306070" y="594361"/>
                  </a:lnTo>
                  <a:lnTo>
                    <a:pt x="306070" y="600711"/>
                  </a:lnTo>
                  <a:cubicBezTo>
                    <a:pt x="311784" y="595631"/>
                    <a:pt x="318135" y="592456"/>
                    <a:pt x="326390" y="592456"/>
                  </a:cubicBezTo>
                  <a:close/>
                  <a:moveTo>
                    <a:pt x="231775" y="592456"/>
                  </a:moveTo>
                  <a:cubicBezTo>
                    <a:pt x="254635" y="592456"/>
                    <a:pt x="268605" y="603251"/>
                    <a:pt x="268605" y="624206"/>
                  </a:cubicBezTo>
                  <a:lnTo>
                    <a:pt x="268605" y="684531"/>
                  </a:lnTo>
                  <a:lnTo>
                    <a:pt x="267970" y="684531"/>
                  </a:lnTo>
                  <a:lnTo>
                    <a:pt x="245745" y="684531"/>
                  </a:lnTo>
                  <a:lnTo>
                    <a:pt x="245745" y="678181"/>
                  </a:lnTo>
                  <a:cubicBezTo>
                    <a:pt x="240665" y="683261"/>
                    <a:pt x="233680" y="686436"/>
                    <a:pt x="224790" y="686436"/>
                  </a:cubicBezTo>
                  <a:cubicBezTo>
                    <a:pt x="207010" y="686436"/>
                    <a:pt x="193040" y="675006"/>
                    <a:pt x="193040" y="655321"/>
                  </a:cubicBezTo>
                  <a:cubicBezTo>
                    <a:pt x="193040" y="635636"/>
                    <a:pt x="206375" y="624841"/>
                    <a:pt x="227965" y="624841"/>
                  </a:cubicBezTo>
                  <a:cubicBezTo>
                    <a:pt x="233680" y="624841"/>
                    <a:pt x="239394" y="625476"/>
                    <a:pt x="245745" y="628651"/>
                  </a:cubicBezTo>
                  <a:lnTo>
                    <a:pt x="245745" y="623571"/>
                  </a:lnTo>
                  <a:cubicBezTo>
                    <a:pt x="245745" y="615316"/>
                    <a:pt x="240030" y="611506"/>
                    <a:pt x="230504" y="611506"/>
                  </a:cubicBezTo>
                  <a:cubicBezTo>
                    <a:pt x="223519" y="611506"/>
                    <a:pt x="216534" y="613411"/>
                    <a:pt x="209549" y="617221"/>
                  </a:cubicBezTo>
                  <a:lnTo>
                    <a:pt x="200659" y="601346"/>
                  </a:lnTo>
                  <a:cubicBezTo>
                    <a:pt x="210185" y="594996"/>
                    <a:pt x="219709" y="592456"/>
                    <a:pt x="231775" y="592456"/>
                  </a:cubicBezTo>
                  <a:close/>
                  <a:moveTo>
                    <a:pt x="1125855" y="591821"/>
                  </a:moveTo>
                  <a:cubicBezTo>
                    <a:pt x="1132204" y="591821"/>
                    <a:pt x="1137920" y="593726"/>
                    <a:pt x="1142364" y="598171"/>
                  </a:cubicBezTo>
                  <a:lnTo>
                    <a:pt x="1141730" y="598806"/>
                  </a:lnTo>
                  <a:lnTo>
                    <a:pt x="1132840" y="621031"/>
                  </a:lnTo>
                  <a:cubicBezTo>
                    <a:pt x="1129665" y="617856"/>
                    <a:pt x="1125220" y="615316"/>
                    <a:pt x="1120140" y="615316"/>
                  </a:cubicBezTo>
                  <a:cubicBezTo>
                    <a:pt x="1109345" y="615316"/>
                    <a:pt x="1106805" y="624206"/>
                    <a:pt x="1106805" y="635001"/>
                  </a:cubicBezTo>
                  <a:lnTo>
                    <a:pt x="1106805" y="683896"/>
                  </a:lnTo>
                  <a:lnTo>
                    <a:pt x="1084579" y="683896"/>
                  </a:lnTo>
                  <a:lnTo>
                    <a:pt x="1084579" y="593726"/>
                  </a:lnTo>
                  <a:lnTo>
                    <a:pt x="1106805" y="593726"/>
                  </a:lnTo>
                  <a:lnTo>
                    <a:pt x="1106805" y="600076"/>
                  </a:lnTo>
                  <a:cubicBezTo>
                    <a:pt x="1111885" y="594996"/>
                    <a:pt x="1118235" y="591821"/>
                    <a:pt x="1125855" y="591821"/>
                  </a:cubicBezTo>
                  <a:close/>
                  <a:moveTo>
                    <a:pt x="47625" y="563881"/>
                  </a:moveTo>
                  <a:cubicBezTo>
                    <a:pt x="66040" y="563881"/>
                    <a:pt x="79375" y="571501"/>
                    <a:pt x="90170" y="582296"/>
                  </a:cubicBezTo>
                  <a:lnTo>
                    <a:pt x="73659" y="598806"/>
                  </a:lnTo>
                  <a:cubicBezTo>
                    <a:pt x="66040" y="591186"/>
                    <a:pt x="58420" y="586741"/>
                    <a:pt x="46355" y="586741"/>
                  </a:cubicBezTo>
                  <a:cubicBezTo>
                    <a:pt x="36194" y="586741"/>
                    <a:pt x="28575" y="589916"/>
                    <a:pt x="28575" y="598171"/>
                  </a:cubicBezTo>
                  <a:cubicBezTo>
                    <a:pt x="28575" y="601981"/>
                    <a:pt x="29845" y="604521"/>
                    <a:pt x="33655" y="606426"/>
                  </a:cubicBezTo>
                  <a:cubicBezTo>
                    <a:pt x="38099" y="608966"/>
                    <a:pt x="43814" y="610236"/>
                    <a:pt x="52704" y="612776"/>
                  </a:cubicBezTo>
                  <a:cubicBezTo>
                    <a:pt x="63500" y="615951"/>
                    <a:pt x="73659" y="617856"/>
                    <a:pt x="81915" y="624841"/>
                  </a:cubicBezTo>
                  <a:lnTo>
                    <a:pt x="92427" y="648959"/>
                  </a:lnTo>
                  <a:lnTo>
                    <a:pt x="79454" y="677626"/>
                  </a:lnTo>
                  <a:cubicBezTo>
                    <a:pt x="71279" y="683738"/>
                    <a:pt x="60008" y="686436"/>
                    <a:pt x="47625" y="686436"/>
                  </a:cubicBezTo>
                  <a:cubicBezTo>
                    <a:pt x="29845" y="686436"/>
                    <a:pt x="10795" y="680721"/>
                    <a:pt x="0" y="664846"/>
                  </a:cubicBezTo>
                  <a:lnTo>
                    <a:pt x="16510" y="650241"/>
                  </a:lnTo>
                  <a:cubicBezTo>
                    <a:pt x="24129" y="659766"/>
                    <a:pt x="35560" y="664211"/>
                    <a:pt x="46989" y="664211"/>
                  </a:cubicBezTo>
                  <a:cubicBezTo>
                    <a:pt x="60325" y="664211"/>
                    <a:pt x="68579" y="657861"/>
                    <a:pt x="68579" y="649606"/>
                  </a:cubicBezTo>
                  <a:cubicBezTo>
                    <a:pt x="68579" y="646431"/>
                    <a:pt x="67310" y="642621"/>
                    <a:pt x="61595" y="640081"/>
                  </a:cubicBezTo>
                  <a:cubicBezTo>
                    <a:pt x="57150" y="638176"/>
                    <a:pt x="52069" y="636906"/>
                    <a:pt x="41909" y="634366"/>
                  </a:cubicBezTo>
                  <a:cubicBezTo>
                    <a:pt x="35560" y="633096"/>
                    <a:pt x="22860" y="629921"/>
                    <a:pt x="14605" y="623571"/>
                  </a:cubicBezTo>
                  <a:cubicBezTo>
                    <a:pt x="6349" y="617221"/>
                    <a:pt x="4444" y="607696"/>
                    <a:pt x="4444" y="599441"/>
                  </a:cubicBezTo>
                  <a:cubicBezTo>
                    <a:pt x="4444" y="574041"/>
                    <a:pt x="26034" y="563881"/>
                    <a:pt x="47625" y="563881"/>
                  </a:cubicBezTo>
                  <a:close/>
                  <a:moveTo>
                    <a:pt x="814070" y="560071"/>
                  </a:moveTo>
                  <a:cubicBezTo>
                    <a:pt x="820420" y="560071"/>
                    <a:pt x="824864" y="561341"/>
                    <a:pt x="830579" y="562611"/>
                  </a:cubicBezTo>
                  <a:lnTo>
                    <a:pt x="829945" y="562611"/>
                  </a:lnTo>
                  <a:lnTo>
                    <a:pt x="829945" y="581026"/>
                  </a:lnTo>
                  <a:cubicBezTo>
                    <a:pt x="824864" y="579756"/>
                    <a:pt x="821055" y="579121"/>
                    <a:pt x="818515" y="579121"/>
                  </a:cubicBezTo>
                  <a:cubicBezTo>
                    <a:pt x="810260" y="579121"/>
                    <a:pt x="808989" y="582296"/>
                    <a:pt x="808989" y="586741"/>
                  </a:cubicBezTo>
                  <a:lnTo>
                    <a:pt x="808989" y="594361"/>
                  </a:lnTo>
                  <a:lnTo>
                    <a:pt x="824230" y="594361"/>
                  </a:lnTo>
                  <a:lnTo>
                    <a:pt x="824230" y="615951"/>
                  </a:lnTo>
                  <a:lnTo>
                    <a:pt x="808989" y="615951"/>
                  </a:lnTo>
                  <a:lnTo>
                    <a:pt x="808989" y="684531"/>
                  </a:lnTo>
                  <a:lnTo>
                    <a:pt x="786765" y="684531"/>
                  </a:lnTo>
                  <a:lnTo>
                    <a:pt x="786765" y="615951"/>
                  </a:lnTo>
                  <a:lnTo>
                    <a:pt x="775970" y="615951"/>
                  </a:lnTo>
                  <a:lnTo>
                    <a:pt x="775970" y="594361"/>
                  </a:lnTo>
                  <a:lnTo>
                    <a:pt x="786765" y="594361"/>
                  </a:lnTo>
                  <a:lnTo>
                    <a:pt x="786765" y="583566"/>
                  </a:lnTo>
                  <a:cubicBezTo>
                    <a:pt x="786765" y="567691"/>
                    <a:pt x="795019" y="560071"/>
                    <a:pt x="814070" y="560071"/>
                  </a:cubicBezTo>
                  <a:close/>
                  <a:moveTo>
                    <a:pt x="957579" y="559436"/>
                  </a:moveTo>
                  <a:lnTo>
                    <a:pt x="957579" y="594361"/>
                  </a:lnTo>
                  <a:lnTo>
                    <a:pt x="979170" y="594361"/>
                  </a:lnTo>
                  <a:lnTo>
                    <a:pt x="979170" y="615951"/>
                  </a:lnTo>
                  <a:lnTo>
                    <a:pt x="957579" y="615951"/>
                  </a:lnTo>
                  <a:lnTo>
                    <a:pt x="957579" y="654051"/>
                  </a:lnTo>
                  <a:cubicBezTo>
                    <a:pt x="957579" y="661671"/>
                    <a:pt x="960754" y="664846"/>
                    <a:pt x="966470" y="664846"/>
                  </a:cubicBezTo>
                  <a:cubicBezTo>
                    <a:pt x="972185" y="664846"/>
                    <a:pt x="977900" y="661671"/>
                    <a:pt x="981075" y="658496"/>
                  </a:cubicBezTo>
                  <a:lnTo>
                    <a:pt x="977900" y="681356"/>
                  </a:lnTo>
                  <a:cubicBezTo>
                    <a:pt x="973454" y="685166"/>
                    <a:pt x="965200" y="686436"/>
                    <a:pt x="959485" y="686436"/>
                  </a:cubicBezTo>
                  <a:cubicBezTo>
                    <a:pt x="945515" y="686436"/>
                    <a:pt x="935355" y="676276"/>
                    <a:pt x="935355" y="659766"/>
                  </a:cubicBezTo>
                  <a:lnTo>
                    <a:pt x="935355" y="615951"/>
                  </a:lnTo>
                  <a:lnTo>
                    <a:pt x="922655" y="615951"/>
                  </a:lnTo>
                  <a:lnTo>
                    <a:pt x="922655" y="594361"/>
                  </a:lnTo>
                  <a:lnTo>
                    <a:pt x="935355" y="594361"/>
                  </a:lnTo>
                  <a:lnTo>
                    <a:pt x="935355" y="570866"/>
                  </a:lnTo>
                  <a:close/>
                  <a:moveTo>
                    <a:pt x="586739" y="559436"/>
                  </a:moveTo>
                  <a:lnTo>
                    <a:pt x="586739" y="600711"/>
                  </a:lnTo>
                  <a:cubicBezTo>
                    <a:pt x="591820" y="595631"/>
                    <a:pt x="597534" y="592456"/>
                    <a:pt x="607695" y="592456"/>
                  </a:cubicBezTo>
                  <a:cubicBezTo>
                    <a:pt x="631825" y="592456"/>
                    <a:pt x="639445" y="610871"/>
                    <a:pt x="639445" y="633731"/>
                  </a:cubicBezTo>
                  <a:lnTo>
                    <a:pt x="639445" y="684531"/>
                  </a:lnTo>
                  <a:lnTo>
                    <a:pt x="617220" y="684531"/>
                  </a:lnTo>
                  <a:lnTo>
                    <a:pt x="617220" y="635636"/>
                  </a:lnTo>
                  <a:cubicBezTo>
                    <a:pt x="617220" y="623571"/>
                    <a:pt x="614680" y="614681"/>
                    <a:pt x="601980" y="614681"/>
                  </a:cubicBezTo>
                  <a:cubicBezTo>
                    <a:pt x="589280" y="614681"/>
                    <a:pt x="586739" y="622936"/>
                    <a:pt x="586739" y="635001"/>
                  </a:cubicBezTo>
                  <a:lnTo>
                    <a:pt x="586739" y="684531"/>
                  </a:lnTo>
                  <a:lnTo>
                    <a:pt x="564515" y="684531"/>
                  </a:lnTo>
                  <a:lnTo>
                    <a:pt x="564515" y="570866"/>
                  </a:lnTo>
                  <a:close/>
                  <a:moveTo>
                    <a:pt x="529590" y="559436"/>
                  </a:moveTo>
                  <a:lnTo>
                    <a:pt x="529590" y="594361"/>
                  </a:lnTo>
                  <a:lnTo>
                    <a:pt x="550545" y="594361"/>
                  </a:lnTo>
                  <a:lnTo>
                    <a:pt x="550545" y="615951"/>
                  </a:lnTo>
                  <a:lnTo>
                    <a:pt x="529590" y="615951"/>
                  </a:lnTo>
                  <a:lnTo>
                    <a:pt x="529590" y="654051"/>
                  </a:lnTo>
                  <a:cubicBezTo>
                    <a:pt x="529590" y="661671"/>
                    <a:pt x="532765" y="664846"/>
                    <a:pt x="538480" y="664846"/>
                  </a:cubicBezTo>
                  <a:cubicBezTo>
                    <a:pt x="544195" y="664846"/>
                    <a:pt x="549275" y="661671"/>
                    <a:pt x="553084" y="658496"/>
                  </a:cubicBezTo>
                  <a:lnTo>
                    <a:pt x="549909" y="681356"/>
                  </a:lnTo>
                  <a:cubicBezTo>
                    <a:pt x="545465" y="685166"/>
                    <a:pt x="537209" y="686436"/>
                    <a:pt x="531495" y="686436"/>
                  </a:cubicBezTo>
                  <a:cubicBezTo>
                    <a:pt x="517525" y="686436"/>
                    <a:pt x="507364" y="676276"/>
                    <a:pt x="507364" y="659766"/>
                  </a:cubicBezTo>
                  <a:lnTo>
                    <a:pt x="507364" y="615951"/>
                  </a:lnTo>
                  <a:lnTo>
                    <a:pt x="491489" y="615951"/>
                  </a:lnTo>
                  <a:lnTo>
                    <a:pt x="491489" y="594361"/>
                  </a:lnTo>
                  <a:lnTo>
                    <a:pt x="507364" y="594361"/>
                  </a:lnTo>
                  <a:lnTo>
                    <a:pt x="507364" y="570866"/>
                  </a:lnTo>
                  <a:close/>
                  <a:moveTo>
                    <a:pt x="128269" y="559436"/>
                  </a:moveTo>
                  <a:lnTo>
                    <a:pt x="128269" y="600711"/>
                  </a:lnTo>
                  <a:cubicBezTo>
                    <a:pt x="133349" y="595631"/>
                    <a:pt x="139064" y="592456"/>
                    <a:pt x="149224" y="592456"/>
                  </a:cubicBezTo>
                  <a:cubicBezTo>
                    <a:pt x="173355" y="592456"/>
                    <a:pt x="180974" y="610871"/>
                    <a:pt x="180974" y="633731"/>
                  </a:cubicBezTo>
                  <a:lnTo>
                    <a:pt x="180974" y="684531"/>
                  </a:lnTo>
                  <a:lnTo>
                    <a:pt x="158750" y="684531"/>
                  </a:lnTo>
                  <a:lnTo>
                    <a:pt x="158750" y="635636"/>
                  </a:lnTo>
                  <a:cubicBezTo>
                    <a:pt x="158750" y="623571"/>
                    <a:pt x="156209" y="614681"/>
                    <a:pt x="143510" y="614681"/>
                  </a:cubicBezTo>
                  <a:cubicBezTo>
                    <a:pt x="130810" y="614681"/>
                    <a:pt x="128269" y="622936"/>
                    <a:pt x="128269" y="635001"/>
                  </a:cubicBezTo>
                  <a:lnTo>
                    <a:pt x="128269" y="684531"/>
                  </a:lnTo>
                  <a:lnTo>
                    <a:pt x="106045" y="684531"/>
                  </a:lnTo>
                  <a:lnTo>
                    <a:pt x="106045" y="570866"/>
                  </a:lnTo>
                  <a:close/>
                  <a:moveTo>
                    <a:pt x="269875" y="635"/>
                  </a:moveTo>
                  <a:lnTo>
                    <a:pt x="501015" y="635"/>
                  </a:lnTo>
                  <a:lnTo>
                    <a:pt x="554989" y="94615"/>
                  </a:lnTo>
                  <a:lnTo>
                    <a:pt x="391795" y="94615"/>
                  </a:lnTo>
                  <a:lnTo>
                    <a:pt x="391795" y="161925"/>
                  </a:lnTo>
                  <a:lnTo>
                    <a:pt x="539114" y="161925"/>
                  </a:lnTo>
                  <a:lnTo>
                    <a:pt x="539114" y="247650"/>
                  </a:lnTo>
                  <a:lnTo>
                    <a:pt x="391795" y="247650"/>
                  </a:lnTo>
                  <a:lnTo>
                    <a:pt x="391795" y="314325"/>
                  </a:lnTo>
                  <a:lnTo>
                    <a:pt x="595629" y="314325"/>
                  </a:lnTo>
                  <a:lnTo>
                    <a:pt x="595629" y="408305"/>
                  </a:lnTo>
                  <a:lnTo>
                    <a:pt x="269875" y="408305"/>
                  </a:lnTo>
                  <a:close/>
                  <a:moveTo>
                    <a:pt x="539114" y="0"/>
                  </a:moveTo>
                  <a:lnTo>
                    <a:pt x="674370" y="0"/>
                  </a:lnTo>
                  <a:lnTo>
                    <a:pt x="743584" y="132715"/>
                  </a:lnTo>
                  <a:lnTo>
                    <a:pt x="812799" y="0"/>
                  </a:lnTo>
                  <a:lnTo>
                    <a:pt x="946150" y="0"/>
                  </a:lnTo>
                  <a:lnTo>
                    <a:pt x="803275" y="246380"/>
                  </a:lnTo>
                  <a:lnTo>
                    <a:pt x="803275" y="407670"/>
                  </a:lnTo>
                  <a:lnTo>
                    <a:pt x="681355" y="407670"/>
                  </a:lnTo>
                  <a:lnTo>
                    <a:pt x="681355" y="246380"/>
                  </a:lnTo>
                  <a:close/>
                </a:path>
              </a:pathLst>
            </a:custGeom>
            <a:solidFill>
              <a:srgbClr val="FFFFFF"/>
            </a:solidFill>
            <a:ln w="63500" cap="flat">
              <a:noFill/>
              <a:prstDash val="solid"/>
              <a:miter/>
            </a:ln>
          </p:spPr>
          <p:txBody>
            <a:bodyPr rtlCol="0" anchor="ctr"/>
            <a:lstStyle/>
            <a:p>
              <a:endParaRPr lang="en-US" dirty="0"/>
            </a:p>
          </p:txBody>
        </p:sp>
      </p:grpSp>
      <p:sp>
        <p:nvSpPr>
          <p:cNvPr id="28" name="Subtitle 2">
            <a:extLst>
              <a:ext uri="{FF2B5EF4-FFF2-40B4-BE49-F238E27FC236}">
                <a16:creationId xmlns:a16="http://schemas.microsoft.com/office/drawing/2014/main" id="{632E76BF-46D5-8E94-88AA-4783DD302E89}"/>
              </a:ext>
            </a:extLst>
          </p:cNvPr>
          <p:cNvSpPr>
            <a:spLocks noGrp="1"/>
          </p:cNvSpPr>
          <p:nvPr>
            <p:ph type="subTitle" idx="1" hasCustomPrompt="1"/>
          </p:nvPr>
        </p:nvSpPr>
        <p:spPr>
          <a:xfrm>
            <a:off x="889762" y="4436485"/>
            <a:ext cx="4907628" cy="511939"/>
          </a:xfrm>
        </p:spPr>
        <p:txBody>
          <a:bodyPr wrap="square">
            <a:noAutofit/>
          </a:bodyPr>
          <a:lstStyle>
            <a:lvl1pPr marL="0" indent="0" algn="l">
              <a:buNone/>
              <a:defRPr lang="en-GB" sz="1600" kern="120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29" name="Title 4">
            <a:extLst>
              <a:ext uri="{FF2B5EF4-FFF2-40B4-BE49-F238E27FC236}">
                <a16:creationId xmlns:a16="http://schemas.microsoft.com/office/drawing/2014/main" id="{1F7B1FDC-B90E-6693-A750-B9BA4B535E8A}"/>
              </a:ext>
            </a:extLst>
          </p:cNvPr>
          <p:cNvSpPr>
            <a:spLocks noGrp="1"/>
          </p:cNvSpPr>
          <p:nvPr>
            <p:ph type="title"/>
          </p:nvPr>
        </p:nvSpPr>
        <p:spPr>
          <a:xfrm>
            <a:off x="889762" y="2698751"/>
            <a:ext cx="4906009" cy="1654043"/>
          </a:xfrm>
        </p:spPr>
        <p:txBody>
          <a:bodyPr anchor="t">
            <a:noAutofit/>
          </a:bodyPr>
          <a:lstStyle>
            <a:lvl1pPr>
              <a:defRPr sz="4200" b="1" i="0">
                <a:solidFill>
                  <a:schemeClr val="bg1"/>
                </a:solidFill>
                <a:latin typeface="EYInterstate Regular" panose="02000503020000020004" pitchFamily="2" charset="0"/>
              </a:defRPr>
            </a:lvl1pPr>
          </a:lstStyle>
          <a:p>
            <a:r>
              <a:rPr lang="en-GB"/>
              <a:t>Click to edit Master title style</a:t>
            </a:r>
            <a:endParaRPr lang="en-US"/>
          </a:p>
        </p:txBody>
      </p:sp>
      <p:sp>
        <p:nvSpPr>
          <p:cNvPr id="30" name="Text Placeholder 288">
            <a:extLst>
              <a:ext uri="{FF2B5EF4-FFF2-40B4-BE49-F238E27FC236}">
                <a16:creationId xmlns:a16="http://schemas.microsoft.com/office/drawing/2014/main" id="{1673B89D-F206-B9D2-CDB7-BDE045C7447F}"/>
              </a:ext>
            </a:extLst>
          </p:cNvPr>
          <p:cNvSpPr>
            <a:spLocks noGrp="1"/>
          </p:cNvSpPr>
          <p:nvPr>
            <p:ph type="body" sz="quarter" idx="10"/>
          </p:nvPr>
        </p:nvSpPr>
        <p:spPr>
          <a:xfrm>
            <a:off x="889762" y="5047485"/>
            <a:ext cx="4906010" cy="246221"/>
          </a:xfrm>
        </p:spPr>
        <p:txBody>
          <a:bodyPr wrap="square">
            <a:spAutoFit/>
          </a:bodyPr>
          <a:lstStyle>
            <a:lvl1pPr marL="0" indent="0">
              <a:buNone/>
              <a:defRPr sz="1600" b="1">
                <a:latin typeface="+mj-lt"/>
              </a:defRPr>
            </a:lvl1pPr>
            <a:lvl2pPr marL="252000" indent="0">
              <a:buNone/>
              <a:defRPr sz="1600" b="1">
                <a:latin typeface="+mj-lt"/>
              </a:defRPr>
            </a:lvl2pPr>
            <a:lvl3pPr marL="504000" indent="0">
              <a:buNone/>
              <a:defRPr sz="1600" b="1">
                <a:latin typeface="+mj-lt"/>
              </a:defRPr>
            </a:lvl3pPr>
            <a:lvl4pPr marL="756000" indent="0">
              <a:buNone/>
              <a:defRPr sz="1600" b="1">
                <a:latin typeface="+mj-lt"/>
              </a:defRPr>
            </a:lvl4pPr>
            <a:lvl5pPr marL="1008000" indent="0">
              <a:buNone/>
              <a:defRPr sz="1600" b="1">
                <a:latin typeface="+mj-lt"/>
              </a:defRPr>
            </a:lvl5pPr>
          </a:lstStyle>
          <a:p>
            <a:pPr lvl="0"/>
            <a:r>
              <a:rPr lang="en-GB"/>
              <a:t>Click to edit Master text styles</a:t>
            </a:r>
          </a:p>
        </p:txBody>
      </p:sp>
      <p:grpSp>
        <p:nvGrpSpPr>
          <p:cNvPr id="5" name="Group 4">
            <a:extLst>
              <a:ext uri="{FF2B5EF4-FFF2-40B4-BE49-F238E27FC236}">
                <a16:creationId xmlns:a16="http://schemas.microsoft.com/office/drawing/2014/main" id="{AA89752D-8E95-B790-7077-E6201AB412C3}"/>
              </a:ext>
            </a:extLst>
          </p:cNvPr>
          <p:cNvGrpSpPr/>
          <p:nvPr userDrawn="1"/>
        </p:nvGrpSpPr>
        <p:grpSpPr>
          <a:xfrm>
            <a:off x="485775" y="6164633"/>
            <a:ext cx="4940935" cy="318770"/>
            <a:chOff x="485775" y="6164633"/>
            <a:chExt cx="4940935" cy="318770"/>
          </a:xfrm>
        </p:grpSpPr>
        <p:sp>
          <p:nvSpPr>
            <p:cNvPr id="25" name="Freeform 24">
              <a:extLst>
                <a:ext uri="{FF2B5EF4-FFF2-40B4-BE49-F238E27FC236}">
                  <a16:creationId xmlns:a16="http://schemas.microsoft.com/office/drawing/2014/main" id="{F8AD9B21-63CE-8D03-9802-DB2391C6BC13}"/>
                </a:ext>
              </a:extLst>
            </p:cNvPr>
            <p:cNvSpPr/>
            <p:nvPr userDrawn="1"/>
          </p:nvSpPr>
          <p:spPr bwMode="black">
            <a:xfrm>
              <a:off x="485779" y="6344974"/>
              <a:ext cx="4940931" cy="138429"/>
            </a:xfrm>
            <a:custGeom>
              <a:avLst/>
              <a:gdLst>
                <a:gd name="connsiteX0" fmla="*/ 1032512 w 4940931"/>
                <a:gd name="connsiteY0" fmla="*/ 137477 h 138429"/>
                <a:gd name="connsiteX1" fmla="*/ 1032512 w 4940931"/>
                <a:gd name="connsiteY1" fmla="*/ 137794 h 138429"/>
                <a:gd name="connsiteX2" fmla="*/ 1030607 w 4940931"/>
                <a:gd name="connsiteY2" fmla="*/ 138429 h 138429"/>
                <a:gd name="connsiteX3" fmla="*/ 4929501 w 4940931"/>
                <a:gd name="connsiteY3" fmla="*/ 87629 h 138429"/>
                <a:gd name="connsiteX4" fmla="*/ 4933946 w 4940931"/>
                <a:gd name="connsiteY4" fmla="*/ 88264 h 138429"/>
                <a:gd name="connsiteX5" fmla="*/ 4937756 w 4940931"/>
                <a:gd name="connsiteY5" fmla="*/ 90804 h 138429"/>
                <a:gd name="connsiteX6" fmla="*/ 4940296 w 4940931"/>
                <a:gd name="connsiteY6" fmla="*/ 94614 h 138429"/>
                <a:gd name="connsiteX7" fmla="*/ 4940931 w 4940931"/>
                <a:gd name="connsiteY7" fmla="*/ 99059 h 138429"/>
                <a:gd name="connsiteX8" fmla="*/ 4940296 w 4940931"/>
                <a:gd name="connsiteY8" fmla="*/ 103504 h 138429"/>
                <a:gd name="connsiteX9" fmla="*/ 4937756 w 4940931"/>
                <a:gd name="connsiteY9" fmla="*/ 107314 h 138429"/>
                <a:gd name="connsiteX10" fmla="*/ 4933946 w 4940931"/>
                <a:gd name="connsiteY10" fmla="*/ 109854 h 138429"/>
                <a:gd name="connsiteX11" fmla="*/ 4929501 w 4940931"/>
                <a:gd name="connsiteY11" fmla="*/ 110489 h 138429"/>
                <a:gd name="connsiteX12" fmla="*/ 4925056 w 4940931"/>
                <a:gd name="connsiteY12" fmla="*/ 109854 h 138429"/>
                <a:gd name="connsiteX13" fmla="*/ 4921246 w 4940931"/>
                <a:gd name="connsiteY13" fmla="*/ 107314 h 138429"/>
                <a:gd name="connsiteX14" fmla="*/ 4918706 w 4940931"/>
                <a:gd name="connsiteY14" fmla="*/ 103504 h 138429"/>
                <a:gd name="connsiteX15" fmla="*/ 4918071 w 4940931"/>
                <a:gd name="connsiteY15" fmla="*/ 99059 h 138429"/>
                <a:gd name="connsiteX16" fmla="*/ 4918706 w 4940931"/>
                <a:gd name="connsiteY16" fmla="*/ 94614 h 138429"/>
                <a:gd name="connsiteX17" fmla="*/ 4921246 w 4940931"/>
                <a:gd name="connsiteY17" fmla="*/ 90804 h 138429"/>
                <a:gd name="connsiteX18" fmla="*/ 4925056 w 4940931"/>
                <a:gd name="connsiteY18" fmla="*/ 88264 h 138429"/>
                <a:gd name="connsiteX19" fmla="*/ 4929501 w 4940931"/>
                <a:gd name="connsiteY19" fmla="*/ 87629 h 138429"/>
                <a:gd name="connsiteX20" fmla="*/ 3079110 w 4940931"/>
                <a:gd name="connsiteY20" fmla="*/ 87629 h 138429"/>
                <a:gd name="connsiteX21" fmla="*/ 3083555 w 4940931"/>
                <a:gd name="connsiteY21" fmla="*/ 88264 h 138429"/>
                <a:gd name="connsiteX22" fmla="*/ 3087365 w 4940931"/>
                <a:gd name="connsiteY22" fmla="*/ 90804 h 138429"/>
                <a:gd name="connsiteX23" fmla="*/ 3089905 w 4940931"/>
                <a:gd name="connsiteY23" fmla="*/ 94614 h 138429"/>
                <a:gd name="connsiteX24" fmla="*/ 3090540 w 4940931"/>
                <a:gd name="connsiteY24" fmla="*/ 99059 h 138429"/>
                <a:gd name="connsiteX25" fmla="*/ 3089905 w 4940931"/>
                <a:gd name="connsiteY25" fmla="*/ 103504 h 138429"/>
                <a:gd name="connsiteX26" fmla="*/ 3087365 w 4940931"/>
                <a:gd name="connsiteY26" fmla="*/ 107314 h 138429"/>
                <a:gd name="connsiteX27" fmla="*/ 3083555 w 4940931"/>
                <a:gd name="connsiteY27" fmla="*/ 109854 h 138429"/>
                <a:gd name="connsiteX28" fmla="*/ 3079110 w 4940931"/>
                <a:gd name="connsiteY28" fmla="*/ 110489 h 138429"/>
                <a:gd name="connsiteX29" fmla="*/ 3074665 w 4940931"/>
                <a:gd name="connsiteY29" fmla="*/ 109854 h 138429"/>
                <a:gd name="connsiteX30" fmla="*/ 3070855 w 4940931"/>
                <a:gd name="connsiteY30" fmla="*/ 107314 h 138429"/>
                <a:gd name="connsiteX31" fmla="*/ 3068315 w 4940931"/>
                <a:gd name="connsiteY31" fmla="*/ 103504 h 138429"/>
                <a:gd name="connsiteX32" fmla="*/ 3067680 w 4940931"/>
                <a:gd name="connsiteY32" fmla="*/ 99059 h 138429"/>
                <a:gd name="connsiteX33" fmla="*/ 3068315 w 4940931"/>
                <a:gd name="connsiteY33" fmla="*/ 94614 h 138429"/>
                <a:gd name="connsiteX34" fmla="*/ 3070855 w 4940931"/>
                <a:gd name="connsiteY34" fmla="*/ 90804 h 138429"/>
                <a:gd name="connsiteX35" fmla="*/ 3074665 w 4940931"/>
                <a:gd name="connsiteY35" fmla="*/ 88264 h 138429"/>
                <a:gd name="connsiteX36" fmla="*/ 3079110 w 4940931"/>
                <a:gd name="connsiteY36" fmla="*/ 87629 h 138429"/>
                <a:gd name="connsiteX37" fmla="*/ 1565275 w 4940931"/>
                <a:gd name="connsiteY37" fmla="*/ 87629 h 138429"/>
                <a:gd name="connsiteX38" fmla="*/ 1569720 w 4940931"/>
                <a:gd name="connsiteY38" fmla="*/ 88264 h 138429"/>
                <a:gd name="connsiteX39" fmla="*/ 1573529 w 4940931"/>
                <a:gd name="connsiteY39" fmla="*/ 90804 h 138429"/>
                <a:gd name="connsiteX40" fmla="*/ 1576069 w 4940931"/>
                <a:gd name="connsiteY40" fmla="*/ 94614 h 138429"/>
                <a:gd name="connsiteX41" fmla="*/ 1576705 w 4940931"/>
                <a:gd name="connsiteY41" fmla="*/ 99059 h 138429"/>
                <a:gd name="connsiteX42" fmla="*/ 1576069 w 4940931"/>
                <a:gd name="connsiteY42" fmla="*/ 103504 h 138429"/>
                <a:gd name="connsiteX43" fmla="*/ 1573529 w 4940931"/>
                <a:gd name="connsiteY43" fmla="*/ 107314 h 138429"/>
                <a:gd name="connsiteX44" fmla="*/ 1569720 w 4940931"/>
                <a:gd name="connsiteY44" fmla="*/ 109854 h 138429"/>
                <a:gd name="connsiteX45" fmla="*/ 1565275 w 4940931"/>
                <a:gd name="connsiteY45" fmla="*/ 110489 h 138429"/>
                <a:gd name="connsiteX46" fmla="*/ 1560830 w 4940931"/>
                <a:gd name="connsiteY46" fmla="*/ 109854 h 138429"/>
                <a:gd name="connsiteX47" fmla="*/ 1557020 w 4940931"/>
                <a:gd name="connsiteY47" fmla="*/ 107314 h 138429"/>
                <a:gd name="connsiteX48" fmla="*/ 1554479 w 4940931"/>
                <a:gd name="connsiteY48" fmla="*/ 103504 h 138429"/>
                <a:gd name="connsiteX49" fmla="*/ 1553844 w 4940931"/>
                <a:gd name="connsiteY49" fmla="*/ 99059 h 138429"/>
                <a:gd name="connsiteX50" fmla="*/ 1554479 w 4940931"/>
                <a:gd name="connsiteY50" fmla="*/ 94614 h 138429"/>
                <a:gd name="connsiteX51" fmla="*/ 1557020 w 4940931"/>
                <a:gd name="connsiteY51" fmla="*/ 90804 h 138429"/>
                <a:gd name="connsiteX52" fmla="*/ 1560830 w 4940931"/>
                <a:gd name="connsiteY52" fmla="*/ 88264 h 138429"/>
                <a:gd name="connsiteX53" fmla="*/ 1565275 w 4940931"/>
                <a:gd name="connsiteY53" fmla="*/ 87629 h 138429"/>
                <a:gd name="connsiteX54" fmla="*/ 2642230 w 4940931"/>
                <a:gd name="connsiteY54" fmla="*/ 73024 h 138429"/>
                <a:gd name="connsiteX55" fmla="*/ 2630800 w 4940931"/>
                <a:gd name="connsiteY55" fmla="*/ 76199 h 138429"/>
                <a:gd name="connsiteX56" fmla="*/ 2626355 w 4940931"/>
                <a:gd name="connsiteY56" fmla="*/ 84454 h 138429"/>
                <a:gd name="connsiteX57" fmla="*/ 2627625 w 4940931"/>
                <a:gd name="connsiteY57" fmla="*/ 90169 h 138429"/>
                <a:gd name="connsiteX58" fmla="*/ 2630800 w 4940931"/>
                <a:gd name="connsiteY58" fmla="*/ 93979 h 138429"/>
                <a:gd name="connsiteX59" fmla="*/ 2635245 w 4940931"/>
                <a:gd name="connsiteY59" fmla="*/ 96519 h 138429"/>
                <a:gd name="connsiteX60" fmla="*/ 2641595 w 4940931"/>
                <a:gd name="connsiteY60" fmla="*/ 97154 h 138429"/>
                <a:gd name="connsiteX61" fmla="*/ 2647310 w 4940931"/>
                <a:gd name="connsiteY61" fmla="*/ 96519 h 138429"/>
                <a:gd name="connsiteX62" fmla="*/ 2652390 w 4940931"/>
                <a:gd name="connsiteY62" fmla="*/ 93979 h 138429"/>
                <a:gd name="connsiteX63" fmla="*/ 2656835 w 4940931"/>
                <a:gd name="connsiteY63" fmla="*/ 90804 h 138429"/>
                <a:gd name="connsiteX64" fmla="*/ 2660010 w 4940931"/>
                <a:gd name="connsiteY64" fmla="*/ 86994 h 138429"/>
                <a:gd name="connsiteX65" fmla="*/ 2660010 w 4940931"/>
                <a:gd name="connsiteY65" fmla="*/ 75564 h 138429"/>
                <a:gd name="connsiteX66" fmla="*/ 2656200 w 4940931"/>
                <a:gd name="connsiteY66" fmla="*/ 74294 h 138429"/>
                <a:gd name="connsiteX67" fmla="*/ 2652390 w 4940931"/>
                <a:gd name="connsiteY67" fmla="*/ 73659 h 138429"/>
                <a:gd name="connsiteX68" fmla="*/ 2647945 w 4940931"/>
                <a:gd name="connsiteY68" fmla="*/ 73024 h 138429"/>
                <a:gd name="connsiteX69" fmla="*/ 2642230 w 4940931"/>
                <a:gd name="connsiteY69" fmla="*/ 73024 h 138429"/>
                <a:gd name="connsiteX70" fmla="*/ 4664706 w 4940931"/>
                <a:gd name="connsiteY70" fmla="*/ 43814 h 138429"/>
                <a:gd name="connsiteX71" fmla="*/ 4657086 w 4940931"/>
                <a:gd name="connsiteY71" fmla="*/ 45719 h 138429"/>
                <a:gd name="connsiteX72" fmla="*/ 4651371 w 4940931"/>
                <a:gd name="connsiteY72" fmla="*/ 50799 h 138429"/>
                <a:gd name="connsiteX73" fmla="*/ 4647561 w 4940931"/>
                <a:gd name="connsiteY73" fmla="*/ 59054 h 138429"/>
                <a:gd name="connsiteX74" fmla="*/ 4646291 w 4940931"/>
                <a:gd name="connsiteY74" fmla="*/ 69849 h 138429"/>
                <a:gd name="connsiteX75" fmla="*/ 4647561 w 4940931"/>
                <a:gd name="connsiteY75" fmla="*/ 81279 h 138429"/>
                <a:gd name="connsiteX76" fmla="*/ 4651371 w 4940931"/>
                <a:gd name="connsiteY76" fmla="*/ 89534 h 138429"/>
                <a:gd name="connsiteX77" fmla="*/ 4657721 w 4940931"/>
                <a:gd name="connsiteY77" fmla="*/ 94614 h 138429"/>
                <a:gd name="connsiteX78" fmla="*/ 4665341 w 4940931"/>
                <a:gd name="connsiteY78" fmla="*/ 96519 h 138429"/>
                <a:gd name="connsiteX79" fmla="*/ 4672961 w 4940931"/>
                <a:gd name="connsiteY79" fmla="*/ 94614 h 138429"/>
                <a:gd name="connsiteX80" fmla="*/ 4678676 w 4940931"/>
                <a:gd name="connsiteY80" fmla="*/ 88899 h 138429"/>
                <a:gd name="connsiteX81" fmla="*/ 4682486 w 4940931"/>
                <a:gd name="connsiteY81" fmla="*/ 80644 h 138429"/>
                <a:gd name="connsiteX82" fmla="*/ 4683756 w 4940931"/>
                <a:gd name="connsiteY82" fmla="*/ 70484 h 138429"/>
                <a:gd name="connsiteX83" fmla="*/ 4684391 w 4940931"/>
                <a:gd name="connsiteY83" fmla="*/ 69849 h 138429"/>
                <a:gd name="connsiteX84" fmla="*/ 4683121 w 4940931"/>
                <a:gd name="connsiteY84" fmla="*/ 59054 h 138429"/>
                <a:gd name="connsiteX85" fmla="*/ 4679311 w 4940931"/>
                <a:gd name="connsiteY85" fmla="*/ 50799 h 138429"/>
                <a:gd name="connsiteX86" fmla="*/ 4672961 w 4940931"/>
                <a:gd name="connsiteY86" fmla="*/ 45719 h 138429"/>
                <a:gd name="connsiteX87" fmla="*/ 4664706 w 4940931"/>
                <a:gd name="connsiteY87" fmla="*/ 43814 h 138429"/>
                <a:gd name="connsiteX88" fmla="*/ 4264020 w 4940931"/>
                <a:gd name="connsiteY88" fmla="*/ 43814 h 138429"/>
                <a:gd name="connsiteX89" fmla="*/ 4256400 w 4940931"/>
                <a:gd name="connsiteY89" fmla="*/ 45719 h 138429"/>
                <a:gd name="connsiteX90" fmla="*/ 4250685 w 4940931"/>
                <a:gd name="connsiteY90" fmla="*/ 50799 h 138429"/>
                <a:gd name="connsiteX91" fmla="*/ 4246875 w 4940931"/>
                <a:gd name="connsiteY91" fmla="*/ 59054 h 138429"/>
                <a:gd name="connsiteX92" fmla="*/ 4245605 w 4940931"/>
                <a:gd name="connsiteY92" fmla="*/ 69849 h 138429"/>
                <a:gd name="connsiteX93" fmla="*/ 4246875 w 4940931"/>
                <a:gd name="connsiteY93" fmla="*/ 81279 h 138429"/>
                <a:gd name="connsiteX94" fmla="*/ 4250685 w 4940931"/>
                <a:gd name="connsiteY94" fmla="*/ 89534 h 138429"/>
                <a:gd name="connsiteX95" fmla="*/ 4257035 w 4940931"/>
                <a:gd name="connsiteY95" fmla="*/ 94614 h 138429"/>
                <a:gd name="connsiteX96" fmla="*/ 4264655 w 4940931"/>
                <a:gd name="connsiteY96" fmla="*/ 96519 h 138429"/>
                <a:gd name="connsiteX97" fmla="*/ 4272275 w 4940931"/>
                <a:gd name="connsiteY97" fmla="*/ 94614 h 138429"/>
                <a:gd name="connsiteX98" fmla="*/ 4277990 w 4940931"/>
                <a:gd name="connsiteY98" fmla="*/ 88899 h 138429"/>
                <a:gd name="connsiteX99" fmla="*/ 4281800 w 4940931"/>
                <a:gd name="connsiteY99" fmla="*/ 80644 h 138429"/>
                <a:gd name="connsiteX100" fmla="*/ 4283070 w 4940931"/>
                <a:gd name="connsiteY100" fmla="*/ 70484 h 138429"/>
                <a:gd name="connsiteX101" fmla="*/ 4283705 w 4940931"/>
                <a:gd name="connsiteY101" fmla="*/ 69849 h 138429"/>
                <a:gd name="connsiteX102" fmla="*/ 4282435 w 4940931"/>
                <a:gd name="connsiteY102" fmla="*/ 59054 h 138429"/>
                <a:gd name="connsiteX103" fmla="*/ 4278625 w 4940931"/>
                <a:gd name="connsiteY103" fmla="*/ 50799 h 138429"/>
                <a:gd name="connsiteX104" fmla="*/ 4272275 w 4940931"/>
                <a:gd name="connsiteY104" fmla="*/ 45719 h 138429"/>
                <a:gd name="connsiteX105" fmla="*/ 4264020 w 4940931"/>
                <a:gd name="connsiteY105" fmla="*/ 43814 h 138429"/>
                <a:gd name="connsiteX106" fmla="*/ 1420495 w 4940931"/>
                <a:gd name="connsiteY106" fmla="*/ 43814 h 138429"/>
                <a:gd name="connsiteX107" fmla="*/ 1412875 w 4940931"/>
                <a:gd name="connsiteY107" fmla="*/ 45719 h 138429"/>
                <a:gd name="connsiteX108" fmla="*/ 1407160 w 4940931"/>
                <a:gd name="connsiteY108" fmla="*/ 50799 h 138429"/>
                <a:gd name="connsiteX109" fmla="*/ 1403350 w 4940931"/>
                <a:gd name="connsiteY109" fmla="*/ 59054 h 138429"/>
                <a:gd name="connsiteX110" fmla="*/ 1402080 w 4940931"/>
                <a:gd name="connsiteY110" fmla="*/ 69849 h 138429"/>
                <a:gd name="connsiteX111" fmla="*/ 1403350 w 4940931"/>
                <a:gd name="connsiteY111" fmla="*/ 81279 h 138429"/>
                <a:gd name="connsiteX112" fmla="*/ 1407160 w 4940931"/>
                <a:gd name="connsiteY112" fmla="*/ 89534 h 138429"/>
                <a:gd name="connsiteX113" fmla="*/ 1413510 w 4940931"/>
                <a:gd name="connsiteY113" fmla="*/ 94614 h 138429"/>
                <a:gd name="connsiteX114" fmla="*/ 1421130 w 4940931"/>
                <a:gd name="connsiteY114" fmla="*/ 96519 h 138429"/>
                <a:gd name="connsiteX115" fmla="*/ 1428750 w 4940931"/>
                <a:gd name="connsiteY115" fmla="*/ 94614 h 138429"/>
                <a:gd name="connsiteX116" fmla="*/ 1434465 w 4940931"/>
                <a:gd name="connsiteY116" fmla="*/ 88899 h 138429"/>
                <a:gd name="connsiteX117" fmla="*/ 1438275 w 4940931"/>
                <a:gd name="connsiteY117" fmla="*/ 80644 h 138429"/>
                <a:gd name="connsiteX118" fmla="*/ 1439545 w 4940931"/>
                <a:gd name="connsiteY118" fmla="*/ 70484 h 138429"/>
                <a:gd name="connsiteX119" fmla="*/ 1440180 w 4940931"/>
                <a:gd name="connsiteY119" fmla="*/ 69849 h 138429"/>
                <a:gd name="connsiteX120" fmla="*/ 1438910 w 4940931"/>
                <a:gd name="connsiteY120" fmla="*/ 59054 h 138429"/>
                <a:gd name="connsiteX121" fmla="*/ 1435100 w 4940931"/>
                <a:gd name="connsiteY121" fmla="*/ 50799 h 138429"/>
                <a:gd name="connsiteX122" fmla="*/ 1428750 w 4940931"/>
                <a:gd name="connsiteY122" fmla="*/ 45719 h 138429"/>
                <a:gd name="connsiteX123" fmla="*/ 1420495 w 4940931"/>
                <a:gd name="connsiteY123" fmla="*/ 43814 h 138429"/>
                <a:gd name="connsiteX124" fmla="*/ 4041770 w 4940931"/>
                <a:gd name="connsiteY124" fmla="*/ 43180 h 138429"/>
                <a:gd name="connsiteX125" fmla="*/ 4034785 w 4940931"/>
                <a:gd name="connsiteY125" fmla="*/ 44450 h 138429"/>
                <a:gd name="connsiteX126" fmla="*/ 4029705 w 4940931"/>
                <a:gd name="connsiteY126" fmla="*/ 48260 h 138429"/>
                <a:gd name="connsiteX127" fmla="*/ 4025895 w 4940931"/>
                <a:gd name="connsiteY127" fmla="*/ 54610 h 138429"/>
                <a:gd name="connsiteX128" fmla="*/ 4023990 w 4940931"/>
                <a:gd name="connsiteY128" fmla="*/ 62865 h 138429"/>
                <a:gd name="connsiteX129" fmla="*/ 4060185 w 4940931"/>
                <a:gd name="connsiteY129" fmla="*/ 62865 h 138429"/>
                <a:gd name="connsiteX130" fmla="*/ 4058915 w 4940931"/>
                <a:gd name="connsiteY130" fmla="*/ 55245 h 138429"/>
                <a:gd name="connsiteX131" fmla="*/ 4055740 w 4940931"/>
                <a:gd name="connsiteY131" fmla="*/ 48895 h 138429"/>
                <a:gd name="connsiteX132" fmla="*/ 4050025 w 4940931"/>
                <a:gd name="connsiteY132" fmla="*/ 44450 h 138429"/>
                <a:gd name="connsiteX133" fmla="*/ 4041770 w 4940931"/>
                <a:gd name="connsiteY133" fmla="*/ 43180 h 138429"/>
                <a:gd name="connsiteX134" fmla="*/ 3728081 w 4940931"/>
                <a:gd name="connsiteY134" fmla="*/ 43180 h 138429"/>
                <a:gd name="connsiteX135" fmla="*/ 3721096 w 4940931"/>
                <a:gd name="connsiteY135" fmla="*/ 44450 h 138429"/>
                <a:gd name="connsiteX136" fmla="*/ 3716016 w 4940931"/>
                <a:gd name="connsiteY136" fmla="*/ 48260 h 138429"/>
                <a:gd name="connsiteX137" fmla="*/ 3712206 w 4940931"/>
                <a:gd name="connsiteY137" fmla="*/ 54610 h 138429"/>
                <a:gd name="connsiteX138" fmla="*/ 3710301 w 4940931"/>
                <a:gd name="connsiteY138" fmla="*/ 62865 h 138429"/>
                <a:gd name="connsiteX139" fmla="*/ 3746496 w 4940931"/>
                <a:gd name="connsiteY139" fmla="*/ 62865 h 138429"/>
                <a:gd name="connsiteX140" fmla="*/ 3745226 w 4940931"/>
                <a:gd name="connsiteY140" fmla="*/ 55245 h 138429"/>
                <a:gd name="connsiteX141" fmla="*/ 3742051 w 4940931"/>
                <a:gd name="connsiteY141" fmla="*/ 48895 h 138429"/>
                <a:gd name="connsiteX142" fmla="*/ 3736336 w 4940931"/>
                <a:gd name="connsiteY142" fmla="*/ 44450 h 138429"/>
                <a:gd name="connsiteX143" fmla="*/ 3728081 w 4940931"/>
                <a:gd name="connsiteY143" fmla="*/ 43180 h 138429"/>
                <a:gd name="connsiteX144" fmla="*/ 3541391 w 4940931"/>
                <a:gd name="connsiteY144" fmla="*/ 43180 h 138429"/>
                <a:gd name="connsiteX145" fmla="*/ 3534406 w 4940931"/>
                <a:gd name="connsiteY145" fmla="*/ 44450 h 138429"/>
                <a:gd name="connsiteX146" fmla="*/ 3529326 w 4940931"/>
                <a:gd name="connsiteY146" fmla="*/ 48260 h 138429"/>
                <a:gd name="connsiteX147" fmla="*/ 3525516 w 4940931"/>
                <a:gd name="connsiteY147" fmla="*/ 54610 h 138429"/>
                <a:gd name="connsiteX148" fmla="*/ 3523611 w 4940931"/>
                <a:gd name="connsiteY148" fmla="*/ 62865 h 138429"/>
                <a:gd name="connsiteX149" fmla="*/ 3559806 w 4940931"/>
                <a:gd name="connsiteY149" fmla="*/ 62865 h 138429"/>
                <a:gd name="connsiteX150" fmla="*/ 3558536 w 4940931"/>
                <a:gd name="connsiteY150" fmla="*/ 55245 h 138429"/>
                <a:gd name="connsiteX151" fmla="*/ 3555361 w 4940931"/>
                <a:gd name="connsiteY151" fmla="*/ 48895 h 138429"/>
                <a:gd name="connsiteX152" fmla="*/ 3549646 w 4940931"/>
                <a:gd name="connsiteY152" fmla="*/ 44450 h 138429"/>
                <a:gd name="connsiteX153" fmla="*/ 3541391 w 4940931"/>
                <a:gd name="connsiteY153" fmla="*/ 43180 h 138429"/>
                <a:gd name="connsiteX154" fmla="*/ 3463285 w 4940931"/>
                <a:gd name="connsiteY154" fmla="*/ 43180 h 138429"/>
                <a:gd name="connsiteX155" fmla="*/ 3458205 w 4940931"/>
                <a:gd name="connsiteY155" fmla="*/ 43815 h 138429"/>
                <a:gd name="connsiteX156" fmla="*/ 3453125 w 4940931"/>
                <a:gd name="connsiteY156" fmla="*/ 45720 h 138429"/>
                <a:gd name="connsiteX157" fmla="*/ 3448680 w 4940931"/>
                <a:gd name="connsiteY157" fmla="*/ 48895 h 138429"/>
                <a:gd name="connsiteX158" fmla="*/ 3445505 w 4940931"/>
                <a:gd name="connsiteY158" fmla="*/ 52705 h 138429"/>
                <a:gd name="connsiteX159" fmla="*/ 3445505 w 4940931"/>
                <a:gd name="connsiteY159" fmla="*/ 85725 h 138429"/>
                <a:gd name="connsiteX160" fmla="*/ 3448680 w 4940931"/>
                <a:gd name="connsiteY160" fmla="*/ 89535 h 138429"/>
                <a:gd name="connsiteX161" fmla="*/ 3453125 w 4940931"/>
                <a:gd name="connsiteY161" fmla="*/ 92710 h 138429"/>
                <a:gd name="connsiteX162" fmla="*/ 3458205 w 4940931"/>
                <a:gd name="connsiteY162" fmla="*/ 95250 h 138429"/>
                <a:gd name="connsiteX163" fmla="*/ 3463920 w 4940931"/>
                <a:gd name="connsiteY163" fmla="*/ 95885 h 138429"/>
                <a:gd name="connsiteX164" fmla="*/ 3476620 w 4940931"/>
                <a:gd name="connsiteY164" fmla="*/ 89535 h 138429"/>
                <a:gd name="connsiteX165" fmla="*/ 3481065 w 4940931"/>
                <a:gd name="connsiteY165" fmla="*/ 71120 h 138429"/>
                <a:gd name="connsiteX166" fmla="*/ 3480430 w 4940931"/>
                <a:gd name="connsiteY166" fmla="*/ 71755 h 138429"/>
                <a:gd name="connsiteX167" fmla="*/ 3475985 w 4940931"/>
                <a:gd name="connsiteY167" fmla="*/ 50165 h 138429"/>
                <a:gd name="connsiteX168" fmla="*/ 3463285 w 4940931"/>
                <a:gd name="connsiteY168" fmla="*/ 43180 h 138429"/>
                <a:gd name="connsiteX169" fmla="*/ 3343271 w 4940931"/>
                <a:gd name="connsiteY169" fmla="*/ 43180 h 138429"/>
                <a:gd name="connsiteX170" fmla="*/ 3336286 w 4940931"/>
                <a:gd name="connsiteY170" fmla="*/ 44450 h 138429"/>
                <a:gd name="connsiteX171" fmla="*/ 3331206 w 4940931"/>
                <a:gd name="connsiteY171" fmla="*/ 48260 h 138429"/>
                <a:gd name="connsiteX172" fmla="*/ 3327396 w 4940931"/>
                <a:gd name="connsiteY172" fmla="*/ 54610 h 138429"/>
                <a:gd name="connsiteX173" fmla="*/ 3325491 w 4940931"/>
                <a:gd name="connsiteY173" fmla="*/ 62865 h 138429"/>
                <a:gd name="connsiteX174" fmla="*/ 3361686 w 4940931"/>
                <a:gd name="connsiteY174" fmla="*/ 62865 h 138429"/>
                <a:gd name="connsiteX175" fmla="*/ 3360416 w 4940931"/>
                <a:gd name="connsiteY175" fmla="*/ 55245 h 138429"/>
                <a:gd name="connsiteX176" fmla="*/ 3357241 w 4940931"/>
                <a:gd name="connsiteY176" fmla="*/ 48895 h 138429"/>
                <a:gd name="connsiteX177" fmla="*/ 3351526 w 4940931"/>
                <a:gd name="connsiteY177" fmla="*/ 44450 h 138429"/>
                <a:gd name="connsiteX178" fmla="*/ 3343271 w 4940931"/>
                <a:gd name="connsiteY178" fmla="*/ 43180 h 138429"/>
                <a:gd name="connsiteX179" fmla="*/ 2976876 w 4940931"/>
                <a:gd name="connsiteY179" fmla="*/ 43180 h 138429"/>
                <a:gd name="connsiteX180" fmla="*/ 2969891 w 4940931"/>
                <a:gd name="connsiteY180" fmla="*/ 44450 h 138429"/>
                <a:gd name="connsiteX181" fmla="*/ 2964811 w 4940931"/>
                <a:gd name="connsiteY181" fmla="*/ 48260 h 138429"/>
                <a:gd name="connsiteX182" fmla="*/ 2961001 w 4940931"/>
                <a:gd name="connsiteY182" fmla="*/ 54610 h 138429"/>
                <a:gd name="connsiteX183" fmla="*/ 2959096 w 4940931"/>
                <a:gd name="connsiteY183" fmla="*/ 62865 h 138429"/>
                <a:gd name="connsiteX184" fmla="*/ 2995291 w 4940931"/>
                <a:gd name="connsiteY184" fmla="*/ 62865 h 138429"/>
                <a:gd name="connsiteX185" fmla="*/ 2994021 w 4940931"/>
                <a:gd name="connsiteY185" fmla="*/ 55245 h 138429"/>
                <a:gd name="connsiteX186" fmla="*/ 2990846 w 4940931"/>
                <a:gd name="connsiteY186" fmla="*/ 48895 h 138429"/>
                <a:gd name="connsiteX187" fmla="*/ 2985131 w 4940931"/>
                <a:gd name="connsiteY187" fmla="*/ 44450 h 138429"/>
                <a:gd name="connsiteX188" fmla="*/ 2976876 w 4940931"/>
                <a:gd name="connsiteY188" fmla="*/ 43180 h 138429"/>
                <a:gd name="connsiteX189" fmla="*/ 2527930 w 4940931"/>
                <a:gd name="connsiteY189" fmla="*/ 43180 h 138429"/>
                <a:gd name="connsiteX190" fmla="*/ 2520945 w 4940931"/>
                <a:gd name="connsiteY190" fmla="*/ 44450 h 138429"/>
                <a:gd name="connsiteX191" fmla="*/ 2515865 w 4940931"/>
                <a:gd name="connsiteY191" fmla="*/ 48260 h 138429"/>
                <a:gd name="connsiteX192" fmla="*/ 2512055 w 4940931"/>
                <a:gd name="connsiteY192" fmla="*/ 54610 h 138429"/>
                <a:gd name="connsiteX193" fmla="*/ 2510150 w 4940931"/>
                <a:gd name="connsiteY193" fmla="*/ 62865 h 138429"/>
                <a:gd name="connsiteX194" fmla="*/ 2546345 w 4940931"/>
                <a:gd name="connsiteY194" fmla="*/ 62865 h 138429"/>
                <a:gd name="connsiteX195" fmla="*/ 2545075 w 4940931"/>
                <a:gd name="connsiteY195" fmla="*/ 55245 h 138429"/>
                <a:gd name="connsiteX196" fmla="*/ 2541900 w 4940931"/>
                <a:gd name="connsiteY196" fmla="*/ 48895 h 138429"/>
                <a:gd name="connsiteX197" fmla="*/ 2536185 w 4940931"/>
                <a:gd name="connsiteY197" fmla="*/ 44450 h 138429"/>
                <a:gd name="connsiteX198" fmla="*/ 2527930 w 4940931"/>
                <a:gd name="connsiteY198" fmla="*/ 43180 h 138429"/>
                <a:gd name="connsiteX199" fmla="*/ 2214240 w 4940931"/>
                <a:gd name="connsiteY199" fmla="*/ 43180 h 138429"/>
                <a:gd name="connsiteX200" fmla="*/ 2207255 w 4940931"/>
                <a:gd name="connsiteY200" fmla="*/ 44450 h 138429"/>
                <a:gd name="connsiteX201" fmla="*/ 2202175 w 4940931"/>
                <a:gd name="connsiteY201" fmla="*/ 48260 h 138429"/>
                <a:gd name="connsiteX202" fmla="*/ 2198365 w 4940931"/>
                <a:gd name="connsiteY202" fmla="*/ 54610 h 138429"/>
                <a:gd name="connsiteX203" fmla="*/ 2196460 w 4940931"/>
                <a:gd name="connsiteY203" fmla="*/ 62865 h 138429"/>
                <a:gd name="connsiteX204" fmla="*/ 2232655 w 4940931"/>
                <a:gd name="connsiteY204" fmla="*/ 62865 h 138429"/>
                <a:gd name="connsiteX205" fmla="*/ 2231385 w 4940931"/>
                <a:gd name="connsiteY205" fmla="*/ 55245 h 138429"/>
                <a:gd name="connsiteX206" fmla="*/ 2228210 w 4940931"/>
                <a:gd name="connsiteY206" fmla="*/ 48895 h 138429"/>
                <a:gd name="connsiteX207" fmla="*/ 2222495 w 4940931"/>
                <a:gd name="connsiteY207" fmla="*/ 44450 h 138429"/>
                <a:gd name="connsiteX208" fmla="*/ 2214240 w 4940931"/>
                <a:gd name="connsiteY208" fmla="*/ 43180 h 138429"/>
                <a:gd name="connsiteX209" fmla="*/ 2027551 w 4940931"/>
                <a:gd name="connsiteY209" fmla="*/ 43180 h 138429"/>
                <a:gd name="connsiteX210" fmla="*/ 2020566 w 4940931"/>
                <a:gd name="connsiteY210" fmla="*/ 44450 h 138429"/>
                <a:gd name="connsiteX211" fmla="*/ 2015486 w 4940931"/>
                <a:gd name="connsiteY211" fmla="*/ 48260 h 138429"/>
                <a:gd name="connsiteX212" fmla="*/ 2011676 w 4940931"/>
                <a:gd name="connsiteY212" fmla="*/ 54610 h 138429"/>
                <a:gd name="connsiteX213" fmla="*/ 2009771 w 4940931"/>
                <a:gd name="connsiteY213" fmla="*/ 62865 h 138429"/>
                <a:gd name="connsiteX214" fmla="*/ 2045966 w 4940931"/>
                <a:gd name="connsiteY214" fmla="*/ 62865 h 138429"/>
                <a:gd name="connsiteX215" fmla="*/ 2044696 w 4940931"/>
                <a:gd name="connsiteY215" fmla="*/ 55245 h 138429"/>
                <a:gd name="connsiteX216" fmla="*/ 2041521 w 4940931"/>
                <a:gd name="connsiteY216" fmla="*/ 48895 h 138429"/>
                <a:gd name="connsiteX217" fmla="*/ 2035806 w 4940931"/>
                <a:gd name="connsiteY217" fmla="*/ 44450 h 138429"/>
                <a:gd name="connsiteX218" fmla="*/ 2027551 w 4940931"/>
                <a:gd name="connsiteY218" fmla="*/ 43180 h 138429"/>
                <a:gd name="connsiteX219" fmla="*/ 1949445 w 4940931"/>
                <a:gd name="connsiteY219" fmla="*/ 43180 h 138429"/>
                <a:gd name="connsiteX220" fmla="*/ 1944365 w 4940931"/>
                <a:gd name="connsiteY220" fmla="*/ 43815 h 138429"/>
                <a:gd name="connsiteX221" fmla="*/ 1939285 w 4940931"/>
                <a:gd name="connsiteY221" fmla="*/ 45720 h 138429"/>
                <a:gd name="connsiteX222" fmla="*/ 1934840 w 4940931"/>
                <a:gd name="connsiteY222" fmla="*/ 48895 h 138429"/>
                <a:gd name="connsiteX223" fmla="*/ 1931665 w 4940931"/>
                <a:gd name="connsiteY223" fmla="*/ 52705 h 138429"/>
                <a:gd name="connsiteX224" fmla="*/ 1931665 w 4940931"/>
                <a:gd name="connsiteY224" fmla="*/ 85725 h 138429"/>
                <a:gd name="connsiteX225" fmla="*/ 1934840 w 4940931"/>
                <a:gd name="connsiteY225" fmla="*/ 89535 h 138429"/>
                <a:gd name="connsiteX226" fmla="*/ 1939285 w 4940931"/>
                <a:gd name="connsiteY226" fmla="*/ 92710 h 138429"/>
                <a:gd name="connsiteX227" fmla="*/ 1944365 w 4940931"/>
                <a:gd name="connsiteY227" fmla="*/ 95250 h 138429"/>
                <a:gd name="connsiteX228" fmla="*/ 1950080 w 4940931"/>
                <a:gd name="connsiteY228" fmla="*/ 95885 h 138429"/>
                <a:gd name="connsiteX229" fmla="*/ 1962780 w 4940931"/>
                <a:gd name="connsiteY229" fmla="*/ 89535 h 138429"/>
                <a:gd name="connsiteX230" fmla="*/ 1967225 w 4940931"/>
                <a:gd name="connsiteY230" fmla="*/ 71120 h 138429"/>
                <a:gd name="connsiteX231" fmla="*/ 1966590 w 4940931"/>
                <a:gd name="connsiteY231" fmla="*/ 71755 h 138429"/>
                <a:gd name="connsiteX232" fmla="*/ 1962145 w 4940931"/>
                <a:gd name="connsiteY232" fmla="*/ 50165 h 138429"/>
                <a:gd name="connsiteX233" fmla="*/ 1949445 w 4940931"/>
                <a:gd name="connsiteY233" fmla="*/ 43180 h 138429"/>
                <a:gd name="connsiteX234" fmla="*/ 1829431 w 4940931"/>
                <a:gd name="connsiteY234" fmla="*/ 43180 h 138429"/>
                <a:gd name="connsiteX235" fmla="*/ 1822446 w 4940931"/>
                <a:gd name="connsiteY235" fmla="*/ 44450 h 138429"/>
                <a:gd name="connsiteX236" fmla="*/ 1817366 w 4940931"/>
                <a:gd name="connsiteY236" fmla="*/ 48260 h 138429"/>
                <a:gd name="connsiteX237" fmla="*/ 1813556 w 4940931"/>
                <a:gd name="connsiteY237" fmla="*/ 54610 h 138429"/>
                <a:gd name="connsiteX238" fmla="*/ 1811651 w 4940931"/>
                <a:gd name="connsiteY238" fmla="*/ 62865 h 138429"/>
                <a:gd name="connsiteX239" fmla="*/ 1847846 w 4940931"/>
                <a:gd name="connsiteY239" fmla="*/ 62865 h 138429"/>
                <a:gd name="connsiteX240" fmla="*/ 1846576 w 4940931"/>
                <a:gd name="connsiteY240" fmla="*/ 55245 h 138429"/>
                <a:gd name="connsiteX241" fmla="*/ 1843401 w 4940931"/>
                <a:gd name="connsiteY241" fmla="*/ 48895 h 138429"/>
                <a:gd name="connsiteX242" fmla="*/ 1837686 w 4940931"/>
                <a:gd name="connsiteY242" fmla="*/ 44450 h 138429"/>
                <a:gd name="connsiteX243" fmla="*/ 1829431 w 4940931"/>
                <a:gd name="connsiteY243" fmla="*/ 43180 h 138429"/>
                <a:gd name="connsiteX244" fmla="*/ 1178561 w 4940931"/>
                <a:gd name="connsiteY244" fmla="*/ 43180 h 138429"/>
                <a:gd name="connsiteX245" fmla="*/ 1171576 w 4940931"/>
                <a:gd name="connsiteY245" fmla="*/ 44450 h 138429"/>
                <a:gd name="connsiteX246" fmla="*/ 1166496 w 4940931"/>
                <a:gd name="connsiteY246" fmla="*/ 48260 h 138429"/>
                <a:gd name="connsiteX247" fmla="*/ 1162686 w 4940931"/>
                <a:gd name="connsiteY247" fmla="*/ 54610 h 138429"/>
                <a:gd name="connsiteX248" fmla="*/ 1160781 w 4940931"/>
                <a:gd name="connsiteY248" fmla="*/ 62865 h 138429"/>
                <a:gd name="connsiteX249" fmla="*/ 1196976 w 4940931"/>
                <a:gd name="connsiteY249" fmla="*/ 62865 h 138429"/>
                <a:gd name="connsiteX250" fmla="*/ 1195706 w 4940931"/>
                <a:gd name="connsiteY250" fmla="*/ 55245 h 138429"/>
                <a:gd name="connsiteX251" fmla="*/ 1192531 w 4940931"/>
                <a:gd name="connsiteY251" fmla="*/ 48895 h 138429"/>
                <a:gd name="connsiteX252" fmla="*/ 1186816 w 4940931"/>
                <a:gd name="connsiteY252" fmla="*/ 44450 h 138429"/>
                <a:gd name="connsiteX253" fmla="*/ 1178561 w 4940931"/>
                <a:gd name="connsiteY253" fmla="*/ 43180 h 138429"/>
                <a:gd name="connsiteX254" fmla="*/ 898525 w 4940931"/>
                <a:gd name="connsiteY254" fmla="*/ 43180 h 138429"/>
                <a:gd name="connsiteX255" fmla="*/ 891540 w 4940931"/>
                <a:gd name="connsiteY255" fmla="*/ 44450 h 138429"/>
                <a:gd name="connsiteX256" fmla="*/ 886460 w 4940931"/>
                <a:gd name="connsiteY256" fmla="*/ 48260 h 138429"/>
                <a:gd name="connsiteX257" fmla="*/ 882650 w 4940931"/>
                <a:gd name="connsiteY257" fmla="*/ 54610 h 138429"/>
                <a:gd name="connsiteX258" fmla="*/ 880745 w 4940931"/>
                <a:gd name="connsiteY258" fmla="*/ 62865 h 138429"/>
                <a:gd name="connsiteX259" fmla="*/ 916940 w 4940931"/>
                <a:gd name="connsiteY259" fmla="*/ 62865 h 138429"/>
                <a:gd name="connsiteX260" fmla="*/ 915670 w 4940931"/>
                <a:gd name="connsiteY260" fmla="*/ 55245 h 138429"/>
                <a:gd name="connsiteX261" fmla="*/ 912495 w 4940931"/>
                <a:gd name="connsiteY261" fmla="*/ 48895 h 138429"/>
                <a:gd name="connsiteX262" fmla="*/ 906780 w 4940931"/>
                <a:gd name="connsiteY262" fmla="*/ 44450 h 138429"/>
                <a:gd name="connsiteX263" fmla="*/ 898525 w 4940931"/>
                <a:gd name="connsiteY263" fmla="*/ 43180 h 138429"/>
                <a:gd name="connsiteX264" fmla="*/ 584834 w 4940931"/>
                <a:gd name="connsiteY264" fmla="*/ 43180 h 138429"/>
                <a:gd name="connsiteX265" fmla="*/ 577849 w 4940931"/>
                <a:gd name="connsiteY265" fmla="*/ 44450 h 138429"/>
                <a:gd name="connsiteX266" fmla="*/ 572769 w 4940931"/>
                <a:gd name="connsiteY266" fmla="*/ 48260 h 138429"/>
                <a:gd name="connsiteX267" fmla="*/ 568959 w 4940931"/>
                <a:gd name="connsiteY267" fmla="*/ 54610 h 138429"/>
                <a:gd name="connsiteX268" fmla="*/ 567054 w 4940931"/>
                <a:gd name="connsiteY268" fmla="*/ 62865 h 138429"/>
                <a:gd name="connsiteX269" fmla="*/ 603249 w 4940931"/>
                <a:gd name="connsiteY269" fmla="*/ 62865 h 138429"/>
                <a:gd name="connsiteX270" fmla="*/ 601979 w 4940931"/>
                <a:gd name="connsiteY270" fmla="*/ 55245 h 138429"/>
                <a:gd name="connsiteX271" fmla="*/ 598804 w 4940931"/>
                <a:gd name="connsiteY271" fmla="*/ 48895 h 138429"/>
                <a:gd name="connsiteX272" fmla="*/ 593089 w 4940931"/>
                <a:gd name="connsiteY272" fmla="*/ 44450 h 138429"/>
                <a:gd name="connsiteX273" fmla="*/ 584834 w 4940931"/>
                <a:gd name="connsiteY273" fmla="*/ 43180 h 138429"/>
                <a:gd name="connsiteX274" fmla="*/ 398145 w 4940931"/>
                <a:gd name="connsiteY274" fmla="*/ 43180 h 138429"/>
                <a:gd name="connsiteX275" fmla="*/ 391160 w 4940931"/>
                <a:gd name="connsiteY275" fmla="*/ 44450 h 138429"/>
                <a:gd name="connsiteX276" fmla="*/ 386080 w 4940931"/>
                <a:gd name="connsiteY276" fmla="*/ 48260 h 138429"/>
                <a:gd name="connsiteX277" fmla="*/ 382270 w 4940931"/>
                <a:gd name="connsiteY277" fmla="*/ 54610 h 138429"/>
                <a:gd name="connsiteX278" fmla="*/ 380365 w 4940931"/>
                <a:gd name="connsiteY278" fmla="*/ 62865 h 138429"/>
                <a:gd name="connsiteX279" fmla="*/ 416560 w 4940931"/>
                <a:gd name="connsiteY279" fmla="*/ 62865 h 138429"/>
                <a:gd name="connsiteX280" fmla="*/ 415290 w 4940931"/>
                <a:gd name="connsiteY280" fmla="*/ 55245 h 138429"/>
                <a:gd name="connsiteX281" fmla="*/ 412115 w 4940931"/>
                <a:gd name="connsiteY281" fmla="*/ 48895 h 138429"/>
                <a:gd name="connsiteX282" fmla="*/ 406400 w 4940931"/>
                <a:gd name="connsiteY282" fmla="*/ 44450 h 138429"/>
                <a:gd name="connsiteX283" fmla="*/ 398145 w 4940931"/>
                <a:gd name="connsiteY283" fmla="*/ 43180 h 138429"/>
                <a:gd name="connsiteX284" fmla="*/ 320039 w 4940931"/>
                <a:gd name="connsiteY284" fmla="*/ 43180 h 138429"/>
                <a:gd name="connsiteX285" fmla="*/ 314959 w 4940931"/>
                <a:gd name="connsiteY285" fmla="*/ 43815 h 138429"/>
                <a:gd name="connsiteX286" fmla="*/ 309879 w 4940931"/>
                <a:gd name="connsiteY286" fmla="*/ 45720 h 138429"/>
                <a:gd name="connsiteX287" fmla="*/ 305434 w 4940931"/>
                <a:gd name="connsiteY287" fmla="*/ 48895 h 138429"/>
                <a:gd name="connsiteX288" fmla="*/ 302259 w 4940931"/>
                <a:gd name="connsiteY288" fmla="*/ 52705 h 138429"/>
                <a:gd name="connsiteX289" fmla="*/ 302259 w 4940931"/>
                <a:gd name="connsiteY289" fmla="*/ 85725 h 138429"/>
                <a:gd name="connsiteX290" fmla="*/ 305434 w 4940931"/>
                <a:gd name="connsiteY290" fmla="*/ 89535 h 138429"/>
                <a:gd name="connsiteX291" fmla="*/ 309879 w 4940931"/>
                <a:gd name="connsiteY291" fmla="*/ 92710 h 138429"/>
                <a:gd name="connsiteX292" fmla="*/ 314959 w 4940931"/>
                <a:gd name="connsiteY292" fmla="*/ 95250 h 138429"/>
                <a:gd name="connsiteX293" fmla="*/ 320674 w 4940931"/>
                <a:gd name="connsiteY293" fmla="*/ 95885 h 138429"/>
                <a:gd name="connsiteX294" fmla="*/ 333374 w 4940931"/>
                <a:gd name="connsiteY294" fmla="*/ 89535 h 138429"/>
                <a:gd name="connsiteX295" fmla="*/ 337819 w 4940931"/>
                <a:gd name="connsiteY295" fmla="*/ 71120 h 138429"/>
                <a:gd name="connsiteX296" fmla="*/ 337184 w 4940931"/>
                <a:gd name="connsiteY296" fmla="*/ 71755 h 138429"/>
                <a:gd name="connsiteX297" fmla="*/ 332739 w 4940931"/>
                <a:gd name="connsiteY297" fmla="*/ 50165 h 138429"/>
                <a:gd name="connsiteX298" fmla="*/ 320039 w 4940931"/>
                <a:gd name="connsiteY298" fmla="*/ 43180 h 138429"/>
                <a:gd name="connsiteX299" fmla="*/ 200025 w 4940931"/>
                <a:gd name="connsiteY299" fmla="*/ 43180 h 138429"/>
                <a:gd name="connsiteX300" fmla="*/ 193040 w 4940931"/>
                <a:gd name="connsiteY300" fmla="*/ 44450 h 138429"/>
                <a:gd name="connsiteX301" fmla="*/ 187960 w 4940931"/>
                <a:gd name="connsiteY301" fmla="*/ 48260 h 138429"/>
                <a:gd name="connsiteX302" fmla="*/ 184150 w 4940931"/>
                <a:gd name="connsiteY302" fmla="*/ 54610 h 138429"/>
                <a:gd name="connsiteX303" fmla="*/ 182245 w 4940931"/>
                <a:gd name="connsiteY303" fmla="*/ 62865 h 138429"/>
                <a:gd name="connsiteX304" fmla="*/ 218440 w 4940931"/>
                <a:gd name="connsiteY304" fmla="*/ 62865 h 138429"/>
                <a:gd name="connsiteX305" fmla="*/ 217170 w 4940931"/>
                <a:gd name="connsiteY305" fmla="*/ 55245 h 138429"/>
                <a:gd name="connsiteX306" fmla="*/ 213995 w 4940931"/>
                <a:gd name="connsiteY306" fmla="*/ 48895 h 138429"/>
                <a:gd name="connsiteX307" fmla="*/ 208280 w 4940931"/>
                <a:gd name="connsiteY307" fmla="*/ 44450 h 138429"/>
                <a:gd name="connsiteX308" fmla="*/ 200025 w 4940931"/>
                <a:gd name="connsiteY308" fmla="*/ 43180 h 138429"/>
                <a:gd name="connsiteX309" fmla="*/ 4439281 w 4940931"/>
                <a:gd name="connsiteY309" fmla="*/ 43179 h 138429"/>
                <a:gd name="connsiteX310" fmla="*/ 4426581 w 4940931"/>
                <a:gd name="connsiteY310" fmla="*/ 49529 h 138429"/>
                <a:gd name="connsiteX311" fmla="*/ 4422136 w 4940931"/>
                <a:gd name="connsiteY311" fmla="*/ 67944 h 138429"/>
                <a:gd name="connsiteX312" fmla="*/ 4423406 w 4940931"/>
                <a:gd name="connsiteY312" fmla="*/ 80644 h 138429"/>
                <a:gd name="connsiteX313" fmla="*/ 4426581 w 4940931"/>
                <a:gd name="connsiteY313" fmla="*/ 89534 h 138429"/>
                <a:gd name="connsiteX314" fmla="*/ 4432296 w 4940931"/>
                <a:gd name="connsiteY314" fmla="*/ 94614 h 138429"/>
                <a:gd name="connsiteX315" fmla="*/ 4439916 w 4940931"/>
                <a:gd name="connsiteY315" fmla="*/ 96519 h 138429"/>
                <a:gd name="connsiteX316" fmla="*/ 4444996 w 4940931"/>
                <a:gd name="connsiteY316" fmla="*/ 95884 h 138429"/>
                <a:gd name="connsiteX317" fmla="*/ 4450076 w 4940931"/>
                <a:gd name="connsiteY317" fmla="*/ 93344 h 138429"/>
                <a:gd name="connsiteX318" fmla="*/ 4454521 w 4940931"/>
                <a:gd name="connsiteY318" fmla="*/ 90169 h 138429"/>
                <a:gd name="connsiteX319" fmla="*/ 4457696 w 4940931"/>
                <a:gd name="connsiteY319" fmla="*/ 86359 h 138429"/>
                <a:gd name="connsiteX320" fmla="*/ 4457696 w 4940931"/>
                <a:gd name="connsiteY320" fmla="*/ 53339 h 138429"/>
                <a:gd name="connsiteX321" fmla="*/ 4454521 w 4940931"/>
                <a:gd name="connsiteY321" fmla="*/ 49529 h 138429"/>
                <a:gd name="connsiteX322" fmla="*/ 4450076 w 4940931"/>
                <a:gd name="connsiteY322" fmla="*/ 46354 h 138429"/>
                <a:gd name="connsiteX323" fmla="*/ 4444996 w 4940931"/>
                <a:gd name="connsiteY323" fmla="*/ 43814 h 138429"/>
                <a:gd name="connsiteX324" fmla="*/ 4439281 w 4940931"/>
                <a:gd name="connsiteY324" fmla="*/ 43179 h 138429"/>
                <a:gd name="connsiteX325" fmla="*/ 1014731 w 4940931"/>
                <a:gd name="connsiteY325" fmla="*/ 43179 h 138429"/>
                <a:gd name="connsiteX326" fmla="*/ 1002032 w 4940931"/>
                <a:gd name="connsiteY326" fmla="*/ 49529 h 138429"/>
                <a:gd name="connsiteX327" fmla="*/ 997587 w 4940931"/>
                <a:gd name="connsiteY327" fmla="*/ 67944 h 138429"/>
                <a:gd name="connsiteX328" fmla="*/ 1002032 w 4940931"/>
                <a:gd name="connsiteY328" fmla="*/ 88899 h 138429"/>
                <a:gd name="connsiteX329" fmla="*/ 1015367 w 4940931"/>
                <a:gd name="connsiteY329" fmla="*/ 95884 h 138429"/>
                <a:gd name="connsiteX330" fmla="*/ 1024891 w 4940931"/>
                <a:gd name="connsiteY330" fmla="*/ 93344 h 138429"/>
                <a:gd name="connsiteX331" fmla="*/ 1033147 w 4940931"/>
                <a:gd name="connsiteY331" fmla="*/ 86359 h 138429"/>
                <a:gd name="connsiteX332" fmla="*/ 1033147 w 4940931"/>
                <a:gd name="connsiteY332" fmla="*/ 53339 h 138429"/>
                <a:gd name="connsiteX333" fmla="*/ 1029971 w 4940931"/>
                <a:gd name="connsiteY333" fmla="*/ 49529 h 138429"/>
                <a:gd name="connsiteX334" fmla="*/ 1025526 w 4940931"/>
                <a:gd name="connsiteY334" fmla="*/ 46354 h 138429"/>
                <a:gd name="connsiteX335" fmla="*/ 1020446 w 4940931"/>
                <a:gd name="connsiteY335" fmla="*/ 43814 h 138429"/>
                <a:gd name="connsiteX336" fmla="*/ 1014731 w 4940931"/>
                <a:gd name="connsiteY336" fmla="*/ 43179 h 138429"/>
                <a:gd name="connsiteX337" fmla="*/ 4524370 w 4940931"/>
                <a:gd name="connsiteY337" fmla="*/ 31114 h 138429"/>
                <a:gd name="connsiteX338" fmla="*/ 4538975 w 4940931"/>
                <a:gd name="connsiteY338" fmla="*/ 31114 h 138429"/>
                <a:gd name="connsiteX339" fmla="*/ 4552310 w 4940931"/>
                <a:gd name="connsiteY339" fmla="*/ 84454 h 138429"/>
                <a:gd name="connsiteX340" fmla="*/ 4566915 w 4940931"/>
                <a:gd name="connsiteY340" fmla="*/ 31114 h 138429"/>
                <a:gd name="connsiteX341" fmla="*/ 4579615 w 4940931"/>
                <a:gd name="connsiteY341" fmla="*/ 31114 h 138429"/>
                <a:gd name="connsiteX342" fmla="*/ 4594220 w 4940931"/>
                <a:gd name="connsiteY342" fmla="*/ 84454 h 138429"/>
                <a:gd name="connsiteX343" fmla="*/ 4606920 w 4940931"/>
                <a:gd name="connsiteY343" fmla="*/ 31114 h 138429"/>
                <a:gd name="connsiteX344" fmla="*/ 4622160 w 4940931"/>
                <a:gd name="connsiteY344" fmla="*/ 31114 h 138429"/>
                <a:gd name="connsiteX345" fmla="*/ 4600570 w 4940931"/>
                <a:gd name="connsiteY345" fmla="*/ 108584 h 138429"/>
                <a:gd name="connsiteX346" fmla="*/ 4587235 w 4940931"/>
                <a:gd name="connsiteY346" fmla="*/ 108584 h 138429"/>
                <a:gd name="connsiteX347" fmla="*/ 4572630 w 4940931"/>
                <a:gd name="connsiteY347" fmla="*/ 54609 h 138429"/>
                <a:gd name="connsiteX348" fmla="*/ 4558660 w 4940931"/>
                <a:gd name="connsiteY348" fmla="*/ 108584 h 138429"/>
                <a:gd name="connsiteX349" fmla="*/ 4545325 w 4940931"/>
                <a:gd name="connsiteY349" fmla="*/ 108584 h 138429"/>
                <a:gd name="connsiteX350" fmla="*/ 4123686 w 4940931"/>
                <a:gd name="connsiteY350" fmla="*/ 31114 h 138429"/>
                <a:gd name="connsiteX351" fmla="*/ 4138926 w 4940931"/>
                <a:gd name="connsiteY351" fmla="*/ 31114 h 138429"/>
                <a:gd name="connsiteX352" fmla="*/ 4152261 w 4940931"/>
                <a:gd name="connsiteY352" fmla="*/ 84454 h 138429"/>
                <a:gd name="connsiteX353" fmla="*/ 4166866 w 4940931"/>
                <a:gd name="connsiteY353" fmla="*/ 31114 h 138429"/>
                <a:gd name="connsiteX354" fmla="*/ 4178931 w 4940931"/>
                <a:gd name="connsiteY354" fmla="*/ 31114 h 138429"/>
                <a:gd name="connsiteX355" fmla="*/ 4193536 w 4940931"/>
                <a:gd name="connsiteY355" fmla="*/ 84454 h 138429"/>
                <a:gd name="connsiteX356" fmla="*/ 4206871 w 4940931"/>
                <a:gd name="connsiteY356" fmla="*/ 31114 h 138429"/>
                <a:gd name="connsiteX357" fmla="*/ 4222111 w 4940931"/>
                <a:gd name="connsiteY357" fmla="*/ 31114 h 138429"/>
                <a:gd name="connsiteX358" fmla="*/ 4200521 w 4940931"/>
                <a:gd name="connsiteY358" fmla="*/ 108584 h 138429"/>
                <a:gd name="connsiteX359" fmla="*/ 4187186 w 4940931"/>
                <a:gd name="connsiteY359" fmla="*/ 108584 h 138429"/>
                <a:gd name="connsiteX360" fmla="*/ 4172581 w 4940931"/>
                <a:gd name="connsiteY360" fmla="*/ 54609 h 138429"/>
                <a:gd name="connsiteX361" fmla="*/ 4157976 w 4940931"/>
                <a:gd name="connsiteY361" fmla="*/ 108584 h 138429"/>
                <a:gd name="connsiteX362" fmla="*/ 4145276 w 4940931"/>
                <a:gd name="connsiteY362" fmla="*/ 108584 h 138429"/>
                <a:gd name="connsiteX363" fmla="*/ 2837811 w 4940931"/>
                <a:gd name="connsiteY363" fmla="*/ 31114 h 138429"/>
                <a:gd name="connsiteX364" fmla="*/ 2852416 w 4940931"/>
                <a:gd name="connsiteY364" fmla="*/ 31114 h 138429"/>
                <a:gd name="connsiteX365" fmla="*/ 2865751 w 4940931"/>
                <a:gd name="connsiteY365" fmla="*/ 84454 h 138429"/>
                <a:gd name="connsiteX366" fmla="*/ 2880356 w 4940931"/>
                <a:gd name="connsiteY366" fmla="*/ 31114 h 138429"/>
                <a:gd name="connsiteX367" fmla="*/ 2893056 w 4940931"/>
                <a:gd name="connsiteY367" fmla="*/ 31114 h 138429"/>
                <a:gd name="connsiteX368" fmla="*/ 2907661 w 4940931"/>
                <a:gd name="connsiteY368" fmla="*/ 84454 h 138429"/>
                <a:gd name="connsiteX369" fmla="*/ 2920361 w 4940931"/>
                <a:gd name="connsiteY369" fmla="*/ 31114 h 138429"/>
                <a:gd name="connsiteX370" fmla="*/ 2935601 w 4940931"/>
                <a:gd name="connsiteY370" fmla="*/ 31114 h 138429"/>
                <a:gd name="connsiteX371" fmla="*/ 2914011 w 4940931"/>
                <a:gd name="connsiteY371" fmla="*/ 108584 h 138429"/>
                <a:gd name="connsiteX372" fmla="*/ 2900676 w 4940931"/>
                <a:gd name="connsiteY372" fmla="*/ 108584 h 138429"/>
                <a:gd name="connsiteX373" fmla="*/ 2886706 w 4940931"/>
                <a:gd name="connsiteY373" fmla="*/ 54609 h 138429"/>
                <a:gd name="connsiteX374" fmla="*/ 2872101 w 4940931"/>
                <a:gd name="connsiteY374" fmla="*/ 108584 h 138429"/>
                <a:gd name="connsiteX375" fmla="*/ 2858766 w 4940931"/>
                <a:gd name="connsiteY375" fmla="*/ 108584 h 138429"/>
                <a:gd name="connsiteX376" fmla="*/ 1354455 w 4940931"/>
                <a:gd name="connsiteY376" fmla="*/ 31114 h 138429"/>
                <a:gd name="connsiteX377" fmla="*/ 1369695 w 4940931"/>
                <a:gd name="connsiteY377" fmla="*/ 31114 h 138429"/>
                <a:gd name="connsiteX378" fmla="*/ 1369695 w 4940931"/>
                <a:gd name="connsiteY378" fmla="*/ 109219 h 138429"/>
                <a:gd name="connsiteX379" fmla="*/ 1354455 w 4940931"/>
                <a:gd name="connsiteY379" fmla="*/ 109219 h 138429"/>
                <a:gd name="connsiteX380" fmla="*/ 2646040 w 4940931"/>
                <a:gd name="connsiteY380" fmla="*/ 29844 h 138429"/>
                <a:gd name="connsiteX381" fmla="*/ 2658105 w 4940931"/>
                <a:gd name="connsiteY381" fmla="*/ 31749 h 138429"/>
                <a:gd name="connsiteX382" fmla="*/ 2667630 w 4940931"/>
                <a:gd name="connsiteY382" fmla="*/ 36829 h 138429"/>
                <a:gd name="connsiteX383" fmla="*/ 2673345 w 4940931"/>
                <a:gd name="connsiteY383" fmla="*/ 45084 h 138429"/>
                <a:gd name="connsiteX384" fmla="*/ 2675250 w 4940931"/>
                <a:gd name="connsiteY384" fmla="*/ 56514 h 138429"/>
                <a:gd name="connsiteX385" fmla="*/ 2675250 w 4940931"/>
                <a:gd name="connsiteY385" fmla="*/ 109854 h 138429"/>
                <a:gd name="connsiteX386" fmla="*/ 2660010 w 4940931"/>
                <a:gd name="connsiteY386" fmla="*/ 109854 h 138429"/>
                <a:gd name="connsiteX387" fmla="*/ 2660010 w 4940931"/>
                <a:gd name="connsiteY387" fmla="*/ 108584 h 138429"/>
                <a:gd name="connsiteX388" fmla="*/ 2660010 w 4940931"/>
                <a:gd name="connsiteY388" fmla="*/ 100964 h 138429"/>
                <a:gd name="connsiteX389" fmla="*/ 2654930 w 4940931"/>
                <a:gd name="connsiteY389" fmla="*/ 104774 h 138429"/>
                <a:gd name="connsiteX390" fmla="*/ 2651120 w 4940931"/>
                <a:gd name="connsiteY390" fmla="*/ 107314 h 138429"/>
                <a:gd name="connsiteX391" fmla="*/ 2646040 w 4940931"/>
                <a:gd name="connsiteY391" fmla="*/ 109219 h 138429"/>
                <a:gd name="connsiteX392" fmla="*/ 2639055 w 4940931"/>
                <a:gd name="connsiteY392" fmla="*/ 109854 h 138429"/>
                <a:gd name="connsiteX393" fmla="*/ 2629530 w 4940931"/>
                <a:gd name="connsiteY393" fmla="*/ 108584 h 138429"/>
                <a:gd name="connsiteX394" fmla="*/ 2620640 w 4940931"/>
                <a:gd name="connsiteY394" fmla="*/ 104139 h 138429"/>
                <a:gd name="connsiteX395" fmla="*/ 2614290 w 4940931"/>
                <a:gd name="connsiteY395" fmla="*/ 95884 h 138429"/>
                <a:gd name="connsiteX396" fmla="*/ 2611750 w 4940931"/>
                <a:gd name="connsiteY396" fmla="*/ 83819 h 138429"/>
                <a:gd name="connsiteX397" fmla="*/ 2614290 w 4940931"/>
                <a:gd name="connsiteY397" fmla="*/ 72389 h 138429"/>
                <a:gd name="connsiteX398" fmla="*/ 2620640 w 4940931"/>
                <a:gd name="connsiteY398" fmla="*/ 64769 h 138429"/>
                <a:gd name="connsiteX399" fmla="*/ 2630800 w 4940931"/>
                <a:gd name="connsiteY399" fmla="*/ 60324 h 138429"/>
                <a:gd name="connsiteX400" fmla="*/ 2642865 w 4940931"/>
                <a:gd name="connsiteY400" fmla="*/ 59054 h 138429"/>
                <a:gd name="connsiteX401" fmla="*/ 2653025 w 4940931"/>
                <a:gd name="connsiteY401" fmla="*/ 59689 h 138429"/>
                <a:gd name="connsiteX402" fmla="*/ 2660010 w 4940931"/>
                <a:gd name="connsiteY402" fmla="*/ 61594 h 138429"/>
                <a:gd name="connsiteX403" fmla="*/ 2660010 w 4940931"/>
                <a:gd name="connsiteY403" fmla="*/ 55879 h 138429"/>
                <a:gd name="connsiteX404" fmla="*/ 2656200 w 4940931"/>
                <a:gd name="connsiteY404" fmla="*/ 46354 h 138429"/>
                <a:gd name="connsiteX405" fmla="*/ 2645405 w 4940931"/>
                <a:gd name="connsiteY405" fmla="*/ 43179 h 138429"/>
                <a:gd name="connsiteX406" fmla="*/ 2634610 w 4940931"/>
                <a:gd name="connsiteY406" fmla="*/ 44449 h 138429"/>
                <a:gd name="connsiteX407" fmla="*/ 2625085 w 4940931"/>
                <a:gd name="connsiteY407" fmla="*/ 48259 h 138429"/>
                <a:gd name="connsiteX408" fmla="*/ 2619370 w 4940931"/>
                <a:gd name="connsiteY408" fmla="*/ 36829 h 138429"/>
                <a:gd name="connsiteX409" fmla="*/ 2631435 w 4940931"/>
                <a:gd name="connsiteY409" fmla="*/ 31749 h 138429"/>
                <a:gd name="connsiteX410" fmla="*/ 2646040 w 4940931"/>
                <a:gd name="connsiteY410" fmla="*/ 29844 h 138429"/>
                <a:gd name="connsiteX411" fmla="*/ 1114426 w 4940931"/>
                <a:gd name="connsiteY411" fmla="*/ 29844 h 138429"/>
                <a:gd name="connsiteX412" fmla="*/ 1129666 w 4940931"/>
                <a:gd name="connsiteY412" fmla="*/ 29844 h 138429"/>
                <a:gd name="connsiteX413" fmla="*/ 1129666 w 4940931"/>
                <a:gd name="connsiteY413" fmla="*/ 107949 h 138429"/>
                <a:gd name="connsiteX414" fmla="*/ 1114426 w 4940931"/>
                <a:gd name="connsiteY414" fmla="*/ 107949 h 138429"/>
                <a:gd name="connsiteX415" fmla="*/ 1114426 w 4940931"/>
                <a:gd name="connsiteY415" fmla="*/ 100964 h 138429"/>
                <a:gd name="connsiteX416" fmla="*/ 1106171 w 4940931"/>
                <a:gd name="connsiteY416" fmla="*/ 107314 h 138429"/>
                <a:gd name="connsiteX417" fmla="*/ 1094741 w 4940931"/>
                <a:gd name="connsiteY417" fmla="*/ 109854 h 138429"/>
                <a:gd name="connsiteX418" fmla="*/ 1073786 w 4940931"/>
                <a:gd name="connsiteY418" fmla="*/ 100964 h 138429"/>
                <a:gd name="connsiteX419" fmla="*/ 1066800 w 4940931"/>
                <a:gd name="connsiteY419" fmla="*/ 74929 h 138429"/>
                <a:gd name="connsiteX420" fmla="*/ 1066800 w 4940931"/>
                <a:gd name="connsiteY420" fmla="*/ 30479 h 138429"/>
                <a:gd name="connsiteX421" fmla="*/ 1082040 w 4940931"/>
                <a:gd name="connsiteY421" fmla="*/ 30479 h 138429"/>
                <a:gd name="connsiteX422" fmla="*/ 1082040 w 4940931"/>
                <a:gd name="connsiteY422" fmla="*/ 74294 h 138429"/>
                <a:gd name="connsiteX423" fmla="*/ 1085851 w 4940931"/>
                <a:gd name="connsiteY423" fmla="*/ 90169 h 138429"/>
                <a:gd name="connsiteX424" fmla="*/ 1097916 w 4940931"/>
                <a:gd name="connsiteY424" fmla="*/ 95249 h 138429"/>
                <a:gd name="connsiteX425" fmla="*/ 1109981 w 4940931"/>
                <a:gd name="connsiteY425" fmla="*/ 90169 h 138429"/>
                <a:gd name="connsiteX426" fmla="*/ 1114426 w 4940931"/>
                <a:gd name="connsiteY426" fmla="*/ 75564 h 138429"/>
                <a:gd name="connsiteX427" fmla="*/ 1011556 w 4940931"/>
                <a:gd name="connsiteY427" fmla="*/ 29844 h 138429"/>
                <a:gd name="connsiteX428" fmla="*/ 1017272 w 4940931"/>
                <a:gd name="connsiteY428" fmla="*/ 30479 h 138429"/>
                <a:gd name="connsiteX429" fmla="*/ 1022352 w 4940931"/>
                <a:gd name="connsiteY429" fmla="*/ 32384 h 138429"/>
                <a:gd name="connsiteX430" fmla="*/ 1026797 w 4940931"/>
                <a:gd name="connsiteY430" fmla="*/ 35559 h 138429"/>
                <a:gd name="connsiteX431" fmla="*/ 1030607 w 4940931"/>
                <a:gd name="connsiteY431" fmla="*/ 38734 h 138429"/>
                <a:gd name="connsiteX432" fmla="*/ 1030607 w 4940931"/>
                <a:gd name="connsiteY432" fmla="*/ 31749 h 138429"/>
                <a:gd name="connsiteX433" fmla="*/ 1045847 w 4940931"/>
                <a:gd name="connsiteY433" fmla="*/ 31749 h 138429"/>
                <a:gd name="connsiteX434" fmla="*/ 1045847 w 4940931"/>
                <a:gd name="connsiteY434" fmla="*/ 130809 h 138429"/>
                <a:gd name="connsiteX435" fmla="*/ 1032512 w 4940931"/>
                <a:gd name="connsiteY435" fmla="*/ 137477 h 138429"/>
                <a:gd name="connsiteX436" fmla="*/ 1032512 w 4940931"/>
                <a:gd name="connsiteY436" fmla="*/ 101599 h 138429"/>
                <a:gd name="connsiteX437" fmla="*/ 1022986 w 4940931"/>
                <a:gd name="connsiteY437" fmla="*/ 107949 h 138429"/>
                <a:gd name="connsiteX438" fmla="*/ 1011556 w 4940931"/>
                <a:gd name="connsiteY438" fmla="*/ 110489 h 138429"/>
                <a:gd name="connsiteX439" fmla="*/ 999491 w 4940931"/>
                <a:gd name="connsiteY439" fmla="*/ 107949 h 138429"/>
                <a:gd name="connsiteX440" fmla="*/ 989966 w 4940931"/>
                <a:gd name="connsiteY440" fmla="*/ 100329 h 138429"/>
                <a:gd name="connsiteX441" fmla="*/ 983616 w 4940931"/>
                <a:gd name="connsiteY441" fmla="*/ 87629 h 138429"/>
                <a:gd name="connsiteX442" fmla="*/ 981076 w 4940931"/>
                <a:gd name="connsiteY442" fmla="*/ 68579 h 138429"/>
                <a:gd name="connsiteX443" fmla="*/ 983616 w 4940931"/>
                <a:gd name="connsiteY443" fmla="*/ 51434 h 138429"/>
                <a:gd name="connsiteX444" fmla="*/ 990601 w 4940931"/>
                <a:gd name="connsiteY444" fmla="*/ 39369 h 138429"/>
                <a:gd name="connsiteX445" fmla="*/ 1000126 w 4940931"/>
                <a:gd name="connsiteY445" fmla="*/ 32384 h 138429"/>
                <a:gd name="connsiteX446" fmla="*/ 1011556 w 4940931"/>
                <a:gd name="connsiteY446" fmla="*/ 29844 h 138429"/>
                <a:gd name="connsiteX447" fmla="*/ 4871716 w 4940931"/>
                <a:gd name="connsiteY447" fmla="*/ 29210 h 138429"/>
                <a:gd name="connsiteX448" fmla="*/ 4885686 w 4940931"/>
                <a:gd name="connsiteY448" fmla="*/ 31750 h 138429"/>
                <a:gd name="connsiteX449" fmla="*/ 4897751 w 4940931"/>
                <a:gd name="connsiteY449" fmla="*/ 38100 h 138429"/>
                <a:gd name="connsiteX450" fmla="*/ 4899021 w 4940931"/>
                <a:gd name="connsiteY450" fmla="*/ 38100 h 138429"/>
                <a:gd name="connsiteX451" fmla="*/ 4892036 w 4940931"/>
                <a:gd name="connsiteY451" fmla="*/ 50165 h 138429"/>
                <a:gd name="connsiteX452" fmla="*/ 4882511 w 4940931"/>
                <a:gd name="connsiteY452" fmla="*/ 45085 h 138429"/>
                <a:gd name="connsiteX453" fmla="*/ 4872351 w 4940931"/>
                <a:gd name="connsiteY453" fmla="*/ 43180 h 138429"/>
                <a:gd name="connsiteX454" fmla="*/ 4864096 w 4940931"/>
                <a:gd name="connsiteY454" fmla="*/ 45085 h 138429"/>
                <a:gd name="connsiteX455" fmla="*/ 4861556 w 4940931"/>
                <a:gd name="connsiteY455" fmla="*/ 50165 h 138429"/>
                <a:gd name="connsiteX456" fmla="*/ 4861556 w 4940931"/>
                <a:gd name="connsiteY456" fmla="*/ 52705 h 138429"/>
                <a:gd name="connsiteX457" fmla="*/ 4863461 w 4940931"/>
                <a:gd name="connsiteY457" fmla="*/ 55245 h 138429"/>
                <a:gd name="connsiteX458" fmla="*/ 4867906 w 4940931"/>
                <a:gd name="connsiteY458" fmla="*/ 57785 h 138429"/>
                <a:gd name="connsiteX459" fmla="*/ 4874891 w 4940931"/>
                <a:gd name="connsiteY459" fmla="*/ 60960 h 138429"/>
                <a:gd name="connsiteX460" fmla="*/ 4886321 w 4940931"/>
                <a:gd name="connsiteY460" fmla="*/ 66040 h 138429"/>
                <a:gd name="connsiteX461" fmla="*/ 4894576 w 4940931"/>
                <a:gd name="connsiteY461" fmla="*/ 71120 h 138429"/>
                <a:gd name="connsiteX462" fmla="*/ 4899656 w 4940931"/>
                <a:gd name="connsiteY462" fmla="*/ 78105 h 138429"/>
                <a:gd name="connsiteX463" fmla="*/ 4901561 w 4940931"/>
                <a:gd name="connsiteY463" fmla="*/ 87630 h 138429"/>
                <a:gd name="connsiteX464" fmla="*/ 4899021 w 4940931"/>
                <a:gd name="connsiteY464" fmla="*/ 98425 h 138429"/>
                <a:gd name="connsiteX465" fmla="*/ 4892671 w 4940931"/>
                <a:gd name="connsiteY465" fmla="*/ 105410 h 138429"/>
                <a:gd name="connsiteX466" fmla="*/ 4883146 w 4940931"/>
                <a:gd name="connsiteY466" fmla="*/ 109220 h 138429"/>
                <a:gd name="connsiteX467" fmla="*/ 4872351 w 4940931"/>
                <a:gd name="connsiteY467" fmla="*/ 110490 h 138429"/>
                <a:gd name="connsiteX468" fmla="*/ 4857111 w 4940931"/>
                <a:gd name="connsiteY468" fmla="*/ 107950 h 138429"/>
                <a:gd name="connsiteX469" fmla="*/ 4842506 w 4940931"/>
                <a:gd name="connsiteY469" fmla="*/ 100965 h 138429"/>
                <a:gd name="connsiteX470" fmla="*/ 4849491 w 4940931"/>
                <a:gd name="connsiteY470" fmla="*/ 89535 h 138429"/>
                <a:gd name="connsiteX471" fmla="*/ 4860921 w 4940931"/>
                <a:gd name="connsiteY471" fmla="*/ 95250 h 138429"/>
                <a:gd name="connsiteX472" fmla="*/ 4872351 w 4940931"/>
                <a:gd name="connsiteY472" fmla="*/ 97155 h 138429"/>
                <a:gd name="connsiteX473" fmla="*/ 4883146 w 4940931"/>
                <a:gd name="connsiteY473" fmla="*/ 94615 h 138429"/>
                <a:gd name="connsiteX474" fmla="*/ 4886321 w 4940931"/>
                <a:gd name="connsiteY474" fmla="*/ 88265 h 138429"/>
                <a:gd name="connsiteX475" fmla="*/ 4885051 w 4940931"/>
                <a:gd name="connsiteY475" fmla="*/ 84455 h 138429"/>
                <a:gd name="connsiteX476" fmla="*/ 4881241 w 4940931"/>
                <a:gd name="connsiteY476" fmla="*/ 81280 h 138429"/>
                <a:gd name="connsiteX477" fmla="*/ 4875526 w 4940931"/>
                <a:gd name="connsiteY477" fmla="*/ 78105 h 138429"/>
                <a:gd name="connsiteX478" fmla="*/ 4867906 w 4940931"/>
                <a:gd name="connsiteY478" fmla="*/ 74930 h 138429"/>
                <a:gd name="connsiteX479" fmla="*/ 4857111 w 4940931"/>
                <a:gd name="connsiteY479" fmla="*/ 69850 h 138429"/>
                <a:gd name="connsiteX480" fmla="*/ 4850126 w 4940931"/>
                <a:gd name="connsiteY480" fmla="*/ 64770 h 138429"/>
                <a:gd name="connsiteX481" fmla="*/ 4846316 w 4940931"/>
                <a:gd name="connsiteY481" fmla="*/ 58420 h 138429"/>
                <a:gd name="connsiteX482" fmla="*/ 4845046 w 4940931"/>
                <a:gd name="connsiteY482" fmla="*/ 50165 h 138429"/>
                <a:gd name="connsiteX483" fmla="*/ 4846951 w 4940931"/>
                <a:gd name="connsiteY483" fmla="*/ 40640 h 138429"/>
                <a:gd name="connsiteX484" fmla="*/ 4852666 w 4940931"/>
                <a:gd name="connsiteY484" fmla="*/ 34290 h 138429"/>
                <a:gd name="connsiteX485" fmla="*/ 4860921 w 4940931"/>
                <a:gd name="connsiteY485" fmla="*/ 30480 h 138429"/>
                <a:gd name="connsiteX486" fmla="*/ 4871716 w 4940931"/>
                <a:gd name="connsiteY486" fmla="*/ 29210 h 138429"/>
                <a:gd name="connsiteX487" fmla="*/ 4749796 w 4940931"/>
                <a:gd name="connsiteY487" fmla="*/ 29210 h 138429"/>
                <a:gd name="connsiteX488" fmla="*/ 4757416 w 4940931"/>
                <a:gd name="connsiteY488" fmla="*/ 29845 h 138429"/>
                <a:gd name="connsiteX489" fmla="*/ 4763131 w 4940931"/>
                <a:gd name="connsiteY489" fmla="*/ 32385 h 138429"/>
                <a:gd name="connsiteX490" fmla="*/ 4759321 w 4940931"/>
                <a:gd name="connsiteY490" fmla="*/ 46990 h 138429"/>
                <a:gd name="connsiteX491" fmla="*/ 4758051 w 4940931"/>
                <a:gd name="connsiteY491" fmla="*/ 46990 h 138429"/>
                <a:gd name="connsiteX492" fmla="*/ 4752971 w 4940931"/>
                <a:gd name="connsiteY492" fmla="*/ 45085 h 138429"/>
                <a:gd name="connsiteX493" fmla="*/ 4746621 w 4940931"/>
                <a:gd name="connsiteY493" fmla="*/ 44450 h 138429"/>
                <a:gd name="connsiteX494" fmla="*/ 4735191 w 4940931"/>
                <a:gd name="connsiteY494" fmla="*/ 49530 h 138429"/>
                <a:gd name="connsiteX495" fmla="*/ 4731381 w 4940931"/>
                <a:gd name="connsiteY495" fmla="*/ 64770 h 138429"/>
                <a:gd name="connsiteX496" fmla="*/ 4731381 w 4940931"/>
                <a:gd name="connsiteY496" fmla="*/ 109220 h 138429"/>
                <a:gd name="connsiteX497" fmla="*/ 4716141 w 4940931"/>
                <a:gd name="connsiteY497" fmla="*/ 109220 h 138429"/>
                <a:gd name="connsiteX498" fmla="*/ 4716141 w 4940931"/>
                <a:gd name="connsiteY498" fmla="*/ 31115 h 138429"/>
                <a:gd name="connsiteX499" fmla="*/ 4731381 w 4940931"/>
                <a:gd name="connsiteY499" fmla="*/ 31115 h 138429"/>
                <a:gd name="connsiteX500" fmla="*/ 4731381 w 4940931"/>
                <a:gd name="connsiteY500" fmla="*/ 38735 h 138429"/>
                <a:gd name="connsiteX501" fmla="*/ 4734556 w 4940931"/>
                <a:gd name="connsiteY501" fmla="*/ 34925 h 138429"/>
                <a:gd name="connsiteX502" fmla="*/ 4739001 w 4940931"/>
                <a:gd name="connsiteY502" fmla="*/ 31750 h 138429"/>
                <a:gd name="connsiteX503" fmla="*/ 4744081 w 4940931"/>
                <a:gd name="connsiteY503" fmla="*/ 29845 h 138429"/>
                <a:gd name="connsiteX504" fmla="*/ 4749796 w 4940931"/>
                <a:gd name="connsiteY504" fmla="*/ 29210 h 138429"/>
                <a:gd name="connsiteX505" fmla="*/ 4349110 w 4940931"/>
                <a:gd name="connsiteY505" fmla="*/ 29210 h 138429"/>
                <a:gd name="connsiteX506" fmla="*/ 4356730 w 4940931"/>
                <a:gd name="connsiteY506" fmla="*/ 29845 h 138429"/>
                <a:gd name="connsiteX507" fmla="*/ 4362445 w 4940931"/>
                <a:gd name="connsiteY507" fmla="*/ 32385 h 138429"/>
                <a:gd name="connsiteX508" fmla="*/ 4358635 w 4940931"/>
                <a:gd name="connsiteY508" fmla="*/ 46990 h 138429"/>
                <a:gd name="connsiteX509" fmla="*/ 4357365 w 4940931"/>
                <a:gd name="connsiteY509" fmla="*/ 46990 h 138429"/>
                <a:gd name="connsiteX510" fmla="*/ 4352285 w 4940931"/>
                <a:gd name="connsiteY510" fmla="*/ 45085 h 138429"/>
                <a:gd name="connsiteX511" fmla="*/ 4345935 w 4940931"/>
                <a:gd name="connsiteY511" fmla="*/ 44450 h 138429"/>
                <a:gd name="connsiteX512" fmla="*/ 4334505 w 4940931"/>
                <a:gd name="connsiteY512" fmla="*/ 49530 h 138429"/>
                <a:gd name="connsiteX513" fmla="*/ 4330695 w 4940931"/>
                <a:gd name="connsiteY513" fmla="*/ 64770 h 138429"/>
                <a:gd name="connsiteX514" fmla="*/ 4330695 w 4940931"/>
                <a:gd name="connsiteY514" fmla="*/ 109220 h 138429"/>
                <a:gd name="connsiteX515" fmla="*/ 4315455 w 4940931"/>
                <a:gd name="connsiteY515" fmla="*/ 109220 h 138429"/>
                <a:gd name="connsiteX516" fmla="*/ 4315455 w 4940931"/>
                <a:gd name="connsiteY516" fmla="*/ 31115 h 138429"/>
                <a:gd name="connsiteX517" fmla="*/ 4330695 w 4940931"/>
                <a:gd name="connsiteY517" fmla="*/ 31115 h 138429"/>
                <a:gd name="connsiteX518" fmla="*/ 4330695 w 4940931"/>
                <a:gd name="connsiteY518" fmla="*/ 38735 h 138429"/>
                <a:gd name="connsiteX519" fmla="*/ 4333870 w 4940931"/>
                <a:gd name="connsiteY519" fmla="*/ 34925 h 138429"/>
                <a:gd name="connsiteX520" fmla="*/ 4338315 w 4940931"/>
                <a:gd name="connsiteY520" fmla="*/ 31750 h 138429"/>
                <a:gd name="connsiteX521" fmla="*/ 4343395 w 4940931"/>
                <a:gd name="connsiteY521" fmla="*/ 29845 h 138429"/>
                <a:gd name="connsiteX522" fmla="*/ 4349110 w 4940931"/>
                <a:gd name="connsiteY522" fmla="*/ 29210 h 138429"/>
                <a:gd name="connsiteX523" fmla="*/ 4044310 w 4940931"/>
                <a:gd name="connsiteY523" fmla="*/ 29210 h 138429"/>
                <a:gd name="connsiteX524" fmla="*/ 4058915 w 4940931"/>
                <a:gd name="connsiteY524" fmla="*/ 32385 h 138429"/>
                <a:gd name="connsiteX525" fmla="*/ 4069075 w 4940931"/>
                <a:gd name="connsiteY525" fmla="*/ 40640 h 138429"/>
                <a:gd name="connsiteX526" fmla="*/ 4075425 w 4940931"/>
                <a:gd name="connsiteY526" fmla="*/ 53340 h 138429"/>
                <a:gd name="connsiteX527" fmla="*/ 4077330 w 4940931"/>
                <a:gd name="connsiteY527" fmla="*/ 68580 h 138429"/>
                <a:gd name="connsiteX528" fmla="*/ 4076060 w 4940931"/>
                <a:gd name="connsiteY528" fmla="*/ 68580 h 138429"/>
                <a:gd name="connsiteX529" fmla="*/ 4076060 w 4940931"/>
                <a:gd name="connsiteY529" fmla="*/ 72390 h 138429"/>
                <a:gd name="connsiteX530" fmla="*/ 4076060 w 4940931"/>
                <a:gd name="connsiteY530" fmla="*/ 75565 h 138429"/>
                <a:gd name="connsiteX531" fmla="*/ 4024625 w 4940931"/>
                <a:gd name="connsiteY531" fmla="*/ 75565 h 138429"/>
                <a:gd name="connsiteX532" fmla="*/ 4027165 w 4940931"/>
                <a:gd name="connsiteY532" fmla="*/ 85090 h 138429"/>
                <a:gd name="connsiteX533" fmla="*/ 4031610 w 4940931"/>
                <a:gd name="connsiteY533" fmla="*/ 91440 h 138429"/>
                <a:gd name="connsiteX534" fmla="*/ 4037325 w 4940931"/>
                <a:gd name="connsiteY534" fmla="*/ 95250 h 138429"/>
                <a:gd name="connsiteX535" fmla="*/ 4044310 w 4940931"/>
                <a:gd name="connsiteY535" fmla="*/ 96520 h 138429"/>
                <a:gd name="connsiteX536" fmla="*/ 4049390 w 4940931"/>
                <a:gd name="connsiteY536" fmla="*/ 96520 h 138429"/>
                <a:gd name="connsiteX537" fmla="*/ 4053835 w 4940931"/>
                <a:gd name="connsiteY537" fmla="*/ 95250 h 138429"/>
                <a:gd name="connsiteX538" fmla="*/ 4057645 w 4940931"/>
                <a:gd name="connsiteY538" fmla="*/ 93345 h 138429"/>
                <a:gd name="connsiteX539" fmla="*/ 4062090 w 4940931"/>
                <a:gd name="connsiteY539" fmla="*/ 90805 h 138429"/>
                <a:gd name="connsiteX540" fmla="*/ 4070980 w 4940931"/>
                <a:gd name="connsiteY540" fmla="*/ 100330 h 138429"/>
                <a:gd name="connsiteX541" fmla="*/ 4065265 w 4940931"/>
                <a:gd name="connsiteY541" fmla="*/ 104775 h 138429"/>
                <a:gd name="connsiteX542" fmla="*/ 4059550 w 4940931"/>
                <a:gd name="connsiteY542" fmla="*/ 107950 h 138429"/>
                <a:gd name="connsiteX543" fmla="*/ 4052565 w 4940931"/>
                <a:gd name="connsiteY543" fmla="*/ 109855 h 138429"/>
                <a:gd name="connsiteX544" fmla="*/ 4043675 w 4940931"/>
                <a:gd name="connsiteY544" fmla="*/ 110490 h 138429"/>
                <a:gd name="connsiteX545" fmla="*/ 4034150 w 4940931"/>
                <a:gd name="connsiteY545" fmla="*/ 109220 h 138429"/>
                <a:gd name="connsiteX546" fmla="*/ 4026530 w 4940931"/>
                <a:gd name="connsiteY546" fmla="*/ 105410 h 138429"/>
                <a:gd name="connsiteX547" fmla="*/ 4020180 w 4940931"/>
                <a:gd name="connsiteY547" fmla="*/ 100330 h 138429"/>
                <a:gd name="connsiteX548" fmla="*/ 4015100 w 4940931"/>
                <a:gd name="connsiteY548" fmla="*/ 92710 h 138429"/>
                <a:gd name="connsiteX549" fmla="*/ 4011290 w 4940931"/>
                <a:gd name="connsiteY549" fmla="*/ 82550 h 138429"/>
                <a:gd name="connsiteX550" fmla="*/ 4010020 w 4940931"/>
                <a:gd name="connsiteY550" fmla="*/ 69850 h 138429"/>
                <a:gd name="connsiteX551" fmla="*/ 4012560 w 4940931"/>
                <a:gd name="connsiteY551" fmla="*/ 52070 h 138429"/>
                <a:gd name="connsiteX552" fmla="*/ 4019545 w 4940931"/>
                <a:gd name="connsiteY552" fmla="*/ 39370 h 138429"/>
                <a:gd name="connsiteX553" fmla="*/ 4030340 w 4940931"/>
                <a:gd name="connsiteY553" fmla="*/ 31750 h 138429"/>
                <a:gd name="connsiteX554" fmla="*/ 4044310 w 4940931"/>
                <a:gd name="connsiteY554" fmla="*/ 29210 h 138429"/>
                <a:gd name="connsiteX555" fmla="*/ 3811900 w 4940931"/>
                <a:gd name="connsiteY555" fmla="*/ 29210 h 138429"/>
                <a:gd name="connsiteX556" fmla="*/ 3819520 w 4940931"/>
                <a:gd name="connsiteY556" fmla="*/ 29845 h 138429"/>
                <a:gd name="connsiteX557" fmla="*/ 3825235 w 4940931"/>
                <a:gd name="connsiteY557" fmla="*/ 32385 h 138429"/>
                <a:gd name="connsiteX558" fmla="*/ 3821425 w 4940931"/>
                <a:gd name="connsiteY558" fmla="*/ 46990 h 138429"/>
                <a:gd name="connsiteX559" fmla="*/ 3820155 w 4940931"/>
                <a:gd name="connsiteY559" fmla="*/ 46990 h 138429"/>
                <a:gd name="connsiteX560" fmla="*/ 3815075 w 4940931"/>
                <a:gd name="connsiteY560" fmla="*/ 45085 h 138429"/>
                <a:gd name="connsiteX561" fmla="*/ 3808725 w 4940931"/>
                <a:gd name="connsiteY561" fmla="*/ 44450 h 138429"/>
                <a:gd name="connsiteX562" fmla="*/ 3797295 w 4940931"/>
                <a:gd name="connsiteY562" fmla="*/ 49530 h 138429"/>
                <a:gd name="connsiteX563" fmla="*/ 3793485 w 4940931"/>
                <a:gd name="connsiteY563" fmla="*/ 64770 h 138429"/>
                <a:gd name="connsiteX564" fmla="*/ 3793485 w 4940931"/>
                <a:gd name="connsiteY564" fmla="*/ 109220 h 138429"/>
                <a:gd name="connsiteX565" fmla="*/ 3778245 w 4940931"/>
                <a:gd name="connsiteY565" fmla="*/ 109220 h 138429"/>
                <a:gd name="connsiteX566" fmla="*/ 3778245 w 4940931"/>
                <a:gd name="connsiteY566" fmla="*/ 31115 h 138429"/>
                <a:gd name="connsiteX567" fmla="*/ 3793485 w 4940931"/>
                <a:gd name="connsiteY567" fmla="*/ 31115 h 138429"/>
                <a:gd name="connsiteX568" fmla="*/ 3793485 w 4940931"/>
                <a:gd name="connsiteY568" fmla="*/ 38735 h 138429"/>
                <a:gd name="connsiteX569" fmla="*/ 3796660 w 4940931"/>
                <a:gd name="connsiteY569" fmla="*/ 34925 h 138429"/>
                <a:gd name="connsiteX570" fmla="*/ 3801105 w 4940931"/>
                <a:gd name="connsiteY570" fmla="*/ 31750 h 138429"/>
                <a:gd name="connsiteX571" fmla="*/ 3806185 w 4940931"/>
                <a:gd name="connsiteY571" fmla="*/ 29845 h 138429"/>
                <a:gd name="connsiteX572" fmla="*/ 3811900 w 4940931"/>
                <a:gd name="connsiteY572" fmla="*/ 29210 h 138429"/>
                <a:gd name="connsiteX573" fmla="*/ 3729986 w 4940931"/>
                <a:gd name="connsiteY573" fmla="*/ 29210 h 138429"/>
                <a:gd name="connsiteX574" fmla="*/ 3744591 w 4940931"/>
                <a:gd name="connsiteY574" fmla="*/ 32385 h 138429"/>
                <a:gd name="connsiteX575" fmla="*/ 3754751 w 4940931"/>
                <a:gd name="connsiteY575" fmla="*/ 40640 h 138429"/>
                <a:gd name="connsiteX576" fmla="*/ 3761101 w 4940931"/>
                <a:gd name="connsiteY576" fmla="*/ 53340 h 138429"/>
                <a:gd name="connsiteX577" fmla="*/ 3763006 w 4940931"/>
                <a:gd name="connsiteY577" fmla="*/ 68580 h 138429"/>
                <a:gd name="connsiteX578" fmla="*/ 3761736 w 4940931"/>
                <a:gd name="connsiteY578" fmla="*/ 68580 h 138429"/>
                <a:gd name="connsiteX579" fmla="*/ 3761736 w 4940931"/>
                <a:gd name="connsiteY579" fmla="*/ 72390 h 138429"/>
                <a:gd name="connsiteX580" fmla="*/ 3761736 w 4940931"/>
                <a:gd name="connsiteY580" fmla="*/ 75565 h 138429"/>
                <a:gd name="connsiteX581" fmla="*/ 3710301 w 4940931"/>
                <a:gd name="connsiteY581" fmla="*/ 75565 h 138429"/>
                <a:gd name="connsiteX582" fmla="*/ 3712841 w 4940931"/>
                <a:gd name="connsiteY582" fmla="*/ 85090 h 138429"/>
                <a:gd name="connsiteX583" fmla="*/ 3717286 w 4940931"/>
                <a:gd name="connsiteY583" fmla="*/ 91440 h 138429"/>
                <a:gd name="connsiteX584" fmla="*/ 3723001 w 4940931"/>
                <a:gd name="connsiteY584" fmla="*/ 95250 h 138429"/>
                <a:gd name="connsiteX585" fmla="*/ 3729986 w 4940931"/>
                <a:gd name="connsiteY585" fmla="*/ 96520 h 138429"/>
                <a:gd name="connsiteX586" fmla="*/ 3735066 w 4940931"/>
                <a:gd name="connsiteY586" fmla="*/ 96520 h 138429"/>
                <a:gd name="connsiteX587" fmla="*/ 3739511 w 4940931"/>
                <a:gd name="connsiteY587" fmla="*/ 95250 h 138429"/>
                <a:gd name="connsiteX588" fmla="*/ 3743321 w 4940931"/>
                <a:gd name="connsiteY588" fmla="*/ 93345 h 138429"/>
                <a:gd name="connsiteX589" fmla="*/ 3747766 w 4940931"/>
                <a:gd name="connsiteY589" fmla="*/ 90805 h 138429"/>
                <a:gd name="connsiteX590" fmla="*/ 3756656 w 4940931"/>
                <a:gd name="connsiteY590" fmla="*/ 100330 h 138429"/>
                <a:gd name="connsiteX591" fmla="*/ 3750941 w 4940931"/>
                <a:gd name="connsiteY591" fmla="*/ 104775 h 138429"/>
                <a:gd name="connsiteX592" fmla="*/ 3745226 w 4940931"/>
                <a:gd name="connsiteY592" fmla="*/ 107950 h 138429"/>
                <a:gd name="connsiteX593" fmla="*/ 3738241 w 4940931"/>
                <a:gd name="connsiteY593" fmla="*/ 109855 h 138429"/>
                <a:gd name="connsiteX594" fmla="*/ 3729351 w 4940931"/>
                <a:gd name="connsiteY594" fmla="*/ 110490 h 138429"/>
                <a:gd name="connsiteX595" fmla="*/ 3719826 w 4940931"/>
                <a:gd name="connsiteY595" fmla="*/ 109220 h 138429"/>
                <a:gd name="connsiteX596" fmla="*/ 3712206 w 4940931"/>
                <a:gd name="connsiteY596" fmla="*/ 105410 h 138429"/>
                <a:gd name="connsiteX597" fmla="*/ 3705856 w 4940931"/>
                <a:gd name="connsiteY597" fmla="*/ 100330 h 138429"/>
                <a:gd name="connsiteX598" fmla="*/ 3700776 w 4940931"/>
                <a:gd name="connsiteY598" fmla="*/ 92710 h 138429"/>
                <a:gd name="connsiteX599" fmla="*/ 3696966 w 4940931"/>
                <a:gd name="connsiteY599" fmla="*/ 82550 h 138429"/>
                <a:gd name="connsiteX600" fmla="*/ 3695696 w 4940931"/>
                <a:gd name="connsiteY600" fmla="*/ 69850 h 138429"/>
                <a:gd name="connsiteX601" fmla="*/ 3698236 w 4940931"/>
                <a:gd name="connsiteY601" fmla="*/ 52070 h 138429"/>
                <a:gd name="connsiteX602" fmla="*/ 3705221 w 4940931"/>
                <a:gd name="connsiteY602" fmla="*/ 39370 h 138429"/>
                <a:gd name="connsiteX603" fmla="*/ 3716016 w 4940931"/>
                <a:gd name="connsiteY603" fmla="*/ 31750 h 138429"/>
                <a:gd name="connsiteX604" fmla="*/ 3729986 w 4940931"/>
                <a:gd name="connsiteY604" fmla="*/ 29210 h 138429"/>
                <a:gd name="connsiteX605" fmla="*/ 3543296 w 4940931"/>
                <a:gd name="connsiteY605" fmla="*/ 29210 h 138429"/>
                <a:gd name="connsiteX606" fmla="*/ 3557901 w 4940931"/>
                <a:gd name="connsiteY606" fmla="*/ 32385 h 138429"/>
                <a:gd name="connsiteX607" fmla="*/ 3568061 w 4940931"/>
                <a:gd name="connsiteY607" fmla="*/ 40640 h 138429"/>
                <a:gd name="connsiteX608" fmla="*/ 3574411 w 4940931"/>
                <a:gd name="connsiteY608" fmla="*/ 53340 h 138429"/>
                <a:gd name="connsiteX609" fmla="*/ 3576316 w 4940931"/>
                <a:gd name="connsiteY609" fmla="*/ 68580 h 138429"/>
                <a:gd name="connsiteX610" fmla="*/ 3575046 w 4940931"/>
                <a:gd name="connsiteY610" fmla="*/ 68580 h 138429"/>
                <a:gd name="connsiteX611" fmla="*/ 3575046 w 4940931"/>
                <a:gd name="connsiteY611" fmla="*/ 72390 h 138429"/>
                <a:gd name="connsiteX612" fmla="*/ 3575046 w 4940931"/>
                <a:gd name="connsiteY612" fmla="*/ 75565 h 138429"/>
                <a:gd name="connsiteX613" fmla="*/ 3523611 w 4940931"/>
                <a:gd name="connsiteY613" fmla="*/ 75565 h 138429"/>
                <a:gd name="connsiteX614" fmla="*/ 3526151 w 4940931"/>
                <a:gd name="connsiteY614" fmla="*/ 85090 h 138429"/>
                <a:gd name="connsiteX615" fmla="*/ 3530596 w 4940931"/>
                <a:gd name="connsiteY615" fmla="*/ 91440 h 138429"/>
                <a:gd name="connsiteX616" fmla="*/ 3536311 w 4940931"/>
                <a:gd name="connsiteY616" fmla="*/ 95250 h 138429"/>
                <a:gd name="connsiteX617" fmla="*/ 3543296 w 4940931"/>
                <a:gd name="connsiteY617" fmla="*/ 96520 h 138429"/>
                <a:gd name="connsiteX618" fmla="*/ 3548376 w 4940931"/>
                <a:gd name="connsiteY618" fmla="*/ 96520 h 138429"/>
                <a:gd name="connsiteX619" fmla="*/ 3552821 w 4940931"/>
                <a:gd name="connsiteY619" fmla="*/ 95250 h 138429"/>
                <a:gd name="connsiteX620" fmla="*/ 3556631 w 4940931"/>
                <a:gd name="connsiteY620" fmla="*/ 93345 h 138429"/>
                <a:gd name="connsiteX621" fmla="*/ 3561076 w 4940931"/>
                <a:gd name="connsiteY621" fmla="*/ 90805 h 138429"/>
                <a:gd name="connsiteX622" fmla="*/ 3569966 w 4940931"/>
                <a:gd name="connsiteY622" fmla="*/ 100330 h 138429"/>
                <a:gd name="connsiteX623" fmla="*/ 3564251 w 4940931"/>
                <a:gd name="connsiteY623" fmla="*/ 104775 h 138429"/>
                <a:gd name="connsiteX624" fmla="*/ 3558536 w 4940931"/>
                <a:gd name="connsiteY624" fmla="*/ 107950 h 138429"/>
                <a:gd name="connsiteX625" fmla="*/ 3551551 w 4940931"/>
                <a:gd name="connsiteY625" fmla="*/ 109855 h 138429"/>
                <a:gd name="connsiteX626" fmla="*/ 3542661 w 4940931"/>
                <a:gd name="connsiteY626" fmla="*/ 110490 h 138429"/>
                <a:gd name="connsiteX627" fmla="*/ 3533136 w 4940931"/>
                <a:gd name="connsiteY627" fmla="*/ 109220 h 138429"/>
                <a:gd name="connsiteX628" fmla="*/ 3525516 w 4940931"/>
                <a:gd name="connsiteY628" fmla="*/ 105410 h 138429"/>
                <a:gd name="connsiteX629" fmla="*/ 3519166 w 4940931"/>
                <a:gd name="connsiteY629" fmla="*/ 100330 h 138429"/>
                <a:gd name="connsiteX630" fmla="*/ 3514086 w 4940931"/>
                <a:gd name="connsiteY630" fmla="*/ 92710 h 138429"/>
                <a:gd name="connsiteX631" fmla="*/ 3510276 w 4940931"/>
                <a:gd name="connsiteY631" fmla="*/ 82550 h 138429"/>
                <a:gd name="connsiteX632" fmla="*/ 3509006 w 4940931"/>
                <a:gd name="connsiteY632" fmla="*/ 69850 h 138429"/>
                <a:gd name="connsiteX633" fmla="*/ 3511546 w 4940931"/>
                <a:gd name="connsiteY633" fmla="*/ 52070 h 138429"/>
                <a:gd name="connsiteX634" fmla="*/ 3518531 w 4940931"/>
                <a:gd name="connsiteY634" fmla="*/ 39370 h 138429"/>
                <a:gd name="connsiteX635" fmla="*/ 3529326 w 4940931"/>
                <a:gd name="connsiteY635" fmla="*/ 31750 h 138429"/>
                <a:gd name="connsiteX636" fmla="*/ 3543296 w 4940931"/>
                <a:gd name="connsiteY636" fmla="*/ 29210 h 138429"/>
                <a:gd name="connsiteX637" fmla="*/ 3345176 w 4940931"/>
                <a:gd name="connsiteY637" fmla="*/ 29210 h 138429"/>
                <a:gd name="connsiteX638" fmla="*/ 3359781 w 4940931"/>
                <a:gd name="connsiteY638" fmla="*/ 32385 h 138429"/>
                <a:gd name="connsiteX639" fmla="*/ 3369941 w 4940931"/>
                <a:gd name="connsiteY639" fmla="*/ 40640 h 138429"/>
                <a:gd name="connsiteX640" fmla="*/ 3376291 w 4940931"/>
                <a:gd name="connsiteY640" fmla="*/ 53340 h 138429"/>
                <a:gd name="connsiteX641" fmla="*/ 3378196 w 4940931"/>
                <a:gd name="connsiteY641" fmla="*/ 68580 h 138429"/>
                <a:gd name="connsiteX642" fmla="*/ 3376926 w 4940931"/>
                <a:gd name="connsiteY642" fmla="*/ 68580 h 138429"/>
                <a:gd name="connsiteX643" fmla="*/ 3376926 w 4940931"/>
                <a:gd name="connsiteY643" fmla="*/ 72390 h 138429"/>
                <a:gd name="connsiteX644" fmla="*/ 3376926 w 4940931"/>
                <a:gd name="connsiteY644" fmla="*/ 75565 h 138429"/>
                <a:gd name="connsiteX645" fmla="*/ 3325491 w 4940931"/>
                <a:gd name="connsiteY645" fmla="*/ 75565 h 138429"/>
                <a:gd name="connsiteX646" fmla="*/ 3328031 w 4940931"/>
                <a:gd name="connsiteY646" fmla="*/ 85090 h 138429"/>
                <a:gd name="connsiteX647" fmla="*/ 3332476 w 4940931"/>
                <a:gd name="connsiteY647" fmla="*/ 91440 h 138429"/>
                <a:gd name="connsiteX648" fmla="*/ 3338191 w 4940931"/>
                <a:gd name="connsiteY648" fmla="*/ 95250 h 138429"/>
                <a:gd name="connsiteX649" fmla="*/ 3345176 w 4940931"/>
                <a:gd name="connsiteY649" fmla="*/ 96520 h 138429"/>
                <a:gd name="connsiteX650" fmla="*/ 3350256 w 4940931"/>
                <a:gd name="connsiteY650" fmla="*/ 96520 h 138429"/>
                <a:gd name="connsiteX651" fmla="*/ 3354701 w 4940931"/>
                <a:gd name="connsiteY651" fmla="*/ 95250 h 138429"/>
                <a:gd name="connsiteX652" fmla="*/ 3358511 w 4940931"/>
                <a:gd name="connsiteY652" fmla="*/ 93345 h 138429"/>
                <a:gd name="connsiteX653" fmla="*/ 3362956 w 4940931"/>
                <a:gd name="connsiteY653" fmla="*/ 90805 h 138429"/>
                <a:gd name="connsiteX654" fmla="*/ 3371846 w 4940931"/>
                <a:gd name="connsiteY654" fmla="*/ 100330 h 138429"/>
                <a:gd name="connsiteX655" fmla="*/ 3366131 w 4940931"/>
                <a:gd name="connsiteY655" fmla="*/ 104775 h 138429"/>
                <a:gd name="connsiteX656" fmla="*/ 3360416 w 4940931"/>
                <a:gd name="connsiteY656" fmla="*/ 107950 h 138429"/>
                <a:gd name="connsiteX657" fmla="*/ 3353431 w 4940931"/>
                <a:gd name="connsiteY657" fmla="*/ 109855 h 138429"/>
                <a:gd name="connsiteX658" fmla="*/ 3344541 w 4940931"/>
                <a:gd name="connsiteY658" fmla="*/ 110490 h 138429"/>
                <a:gd name="connsiteX659" fmla="*/ 3335016 w 4940931"/>
                <a:gd name="connsiteY659" fmla="*/ 109220 h 138429"/>
                <a:gd name="connsiteX660" fmla="*/ 3327396 w 4940931"/>
                <a:gd name="connsiteY660" fmla="*/ 105410 h 138429"/>
                <a:gd name="connsiteX661" fmla="*/ 3321046 w 4940931"/>
                <a:gd name="connsiteY661" fmla="*/ 100330 h 138429"/>
                <a:gd name="connsiteX662" fmla="*/ 3315966 w 4940931"/>
                <a:gd name="connsiteY662" fmla="*/ 92710 h 138429"/>
                <a:gd name="connsiteX663" fmla="*/ 3312156 w 4940931"/>
                <a:gd name="connsiteY663" fmla="*/ 82550 h 138429"/>
                <a:gd name="connsiteX664" fmla="*/ 3310886 w 4940931"/>
                <a:gd name="connsiteY664" fmla="*/ 69850 h 138429"/>
                <a:gd name="connsiteX665" fmla="*/ 3313426 w 4940931"/>
                <a:gd name="connsiteY665" fmla="*/ 52070 h 138429"/>
                <a:gd name="connsiteX666" fmla="*/ 3320411 w 4940931"/>
                <a:gd name="connsiteY666" fmla="*/ 39370 h 138429"/>
                <a:gd name="connsiteX667" fmla="*/ 3331206 w 4940931"/>
                <a:gd name="connsiteY667" fmla="*/ 31750 h 138429"/>
                <a:gd name="connsiteX668" fmla="*/ 3345176 w 4940931"/>
                <a:gd name="connsiteY668" fmla="*/ 29210 h 138429"/>
                <a:gd name="connsiteX669" fmla="*/ 3060696 w 4940931"/>
                <a:gd name="connsiteY669" fmla="*/ 29210 h 138429"/>
                <a:gd name="connsiteX670" fmla="*/ 3068316 w 4940931"/>
                <a:gd name="connsiteY670" fmla="*/ 29845 h 138429"/>
                <a:gd name="connsiteX671" fmla="*/ 3074031 w 4940931"/>
                <a:gd name="connsiteY671" fmla="*/ 32385 h 138429"/>
                <a:gd name="connsiteX672" fmla="*/ 3070221 w 4940931"/>
                <a:gd name="connsiteY672" fmla="*/ 46990 h 138429"/>
                <a:gd name="connsiteX673" fmla="*/ 3068951 w 4940931"/>
                <a:gd name="connsiteY673" fmla="*/ 46990 h 138429"/>
                <a:gd name="connsiteX674" fmla="*/ 3063871 w 4940931"/>
                <a:gd name="connsiteY674" fmla="*/ 45085 h 138429"/>
                <a:gd name="connsiteX675" fmla="*/ 3057521 w 4940931"/>
                <a:gd name="connsiteY675" fmla="*/ 44450 h 138429"/>
                <a:gd name="connsiteX676" fmla="*/ 3046091 w 4940931"/>
                <a:gd name="connsiteY676" fmla="*/ 49530 h 138429"/>
                <a:gd name="connsiteX677" fmla="*/ 3042281 w 4940931"/>
                <a:gd name="connsiteY677" fmla="*/ 64770 h 138429"/>
                <a:gd name="connsiteX678" fmla="*/ 3042281 w 4940931"/>
                <a:gd name="connsiteY678" fmla="*/ 109220 h 138429"/>
                <a:gd name="connsiteX679" fmla="*/ 3027041 w 4940931"/>
                <a:gd name="connsiteY679" fmla="*/ 109220 h 138429"/>
                <a:gd name="connsiteX680" fmla="*/ 3027041 w 4940931"/>
                <a:gd name="connsiteY680" fmla="*/ 31115 h 138429"/>
                <a:gd name="connsiteX681" fmla="*/ 3042281 w 4940931"/>
                <a:gd name="connsiteY681" fmla="*/ 31115 h 138429"/>
                <a:gd name="connsiteX682" fmla="*/ 3042281 w 4940931"/>
                <a:gd name="connsiteY682" fmla="*/ 38735 h 138429"/>
                <a:gd name="connsiteX683" fmla="*/ 3045456 w 4940931"/>
                <a:gd name="connsiteY683" fmla="*/ 34925 h 138429"/>
                <a:gd name="connsiteX684" fmla="*/ 3049901 w 4940931"/>
                <a:gd name="connsiteY684" fmla="*/ 31750 h 138429"/>
                <a:gd name="connsiteX685" fmla="*/ 3054981 w 4940931"/>
                <a:gd name="connsiteY685" fmla="*/ 29845 h 138429"/>
                <a:gd name="connsiteX686" fmla="*/ 3060696 w 4940931"/>
                <a:gd name="connsiteY686" fmla="*/ 29210 h 138429"/>
                <a:gd name="connsiteX687" fmla="*/ 2978781 w 4940931"/>
                <a:gd name="connsiteY687" fmla="*/ 29210 h 138429"/>
                <a:gd name="connsiteX688" fmla="*/ 2993386 w 4940931"/>
                <a:gd name="connsiteY688" fmla="*/ 32385 h 138429"/>
                <a:gd name="connsiteX689" fmla="*/ 3003546 w 4940931"/>
                <a:gd name="connsiteY689" fmla="*/ 40640 h 138429"/>
                <a:gd name="connsiteX690" fmla="*/ 3009896 w 4940931"/>
                <a:gd name="connsiteY690" fmla="*/ 53340 h 138429"/>
                <a:gd name="connsiteX691" fmla="*/ 3011801 w 4940931"/>
                <a:gd name="connsiteY691" fmla="*/ 68580 h 138429"/>
                <a:gd name="connsiteX692" fmla="*/ 3010531 w 4940931"/>
                <a:gd name="connsiteY692" fmla="*/ 68580 h 138429"/>
                <a:gd name="connsiteX693" fmla="*/ 3010531 w 4940931"/>
                <a:gd name="connsiteY693" fmla="*/ 72390 h 138429"/>
                <a:gd name="connsiteX694" fmla="*/ 3010531 w 4940931"/>
                <a:gd name="connsiteY694" fmla="*/ 75565 h 138429"/>
                <a:gd name="connsiteX695" fmla="*/ 2959096 w 4940931"/>
                <a:gd name="connsiteY695" fmla="*/ 75565 h 138429"/>
                <a:gd name="connsiteX696" fmla="*/ 2961636 w 4940931"/>
                <a:gd name="connsiteY696" fmla="*/ 85090 h 138429"/>
                <a:gd name="connsiteX697" fmla="*/ 2966081 w 4940931"/>
                <a:gd name="connsiteY697" fmla="*/ 91440 h 138429"/>
                <a:gd name="connsiteX698" fmla="*/ 2971796 w 4940931"/>
                <a:gd name="connsiteY698" fmla="*/ 95250 h 138429"/>
                <a:gd name="connsiteX699" fmla="*/ 2978781 w 4940931"/>
                <a:gd name="connsiteY699" fmla="*/ 96520 h 138429"/>
                <a:gd name="connsiteX700" fmla="*/ 2983861 w 4940931"/>
                <a:gd name="connsiteY700" fmla="*/ 96520 h 138429"/>
                <a:gd name="connsiteX701" fmla="*/ 2988306 w 4940931"/>
                <a:gd name="connsiteY701" fmla="*/ 95250 h 138429"/>
                <a:gd name="connsiteX702" fmla="*/ 2992116 w 4940931"/>
                <a:gd name="connsiteY702" fmla="*/ 93345 h 138429"/>
                <a:gd name="connsiteX703" fmla="*/ 2996561 w 4940931"/>
                <a:gd name="connsiteY703" fmla="*/ 90805 h 138429"/>
                <a:gd name="connsiteX704" fmla="*/ 3005451 w 4940931"/>
                <a:gd name="connsiteY704" fmla="*/ 100330 h 138429"/>
                <a:gd name="connsiteX705" fmla="*/ 2999736 w 4940931"/>
                <a:gd name="connsiteY705" fmla="*/ 104775 h 138429"/>
                <a:gd name="connsiteX706" fmla="*/ 2994021 w 4940931"/>
                <a:gd name="connsiteY706" fmla="*/ 107950 h 138429"/>
                <a:gd name="connsiteX707" fmla="*/ 2987036 w 4940931"/>
                <a:gd name="connsiteY707" fmla="*/ 109855 h 138429"/>
                <a:gd name="connsiteX708" fmla="*/ 2978146 w 4940931"/>
                <a:gd name="connsiteY708" fmla="*/ 110490 h 138429"/>
                <a:gd name="connsiteX709" fmla="*/ 2968621 w 4940931"/>
                <a:gd name="connsiteY709" fmla="*/ 109220 h 138429"/>
                <a:gd name="connsiteX710" fmla="*/ 2961001 w 4940931"/>
                <a:gd name="connsiteY710" fmla="*/ 105410 h 138429"/>
                <a:gd name="connsiteX711" fmla="*/ 2954651 w 4940931"/>
                <a:gd name="connsiteY711" fmla="*/ 100330 h 138429"/>
                <a:gd name="connsiteX712" fmla="*/ 2949571 w 4940931"/>
                <a:gd name="connsiteY712" fmla="*/ 92710 h 138429"/>
                <a:gd name="connsiteX713" fmla="*/ 2945761 w 4940931"/>
                <a:gd name="connsiteY713" fmla="*/ 82550 h 138429"/>
                <a:gd name="connsiteX714" fmla="*/ 2944491 w 4940931"/>
                <a:gd name="connsiteY714" fmla="*/ 69850 h 138429"/>
                <a:gd name="connsiteX715" fmla="*/ 2947031 w 4940931"/>
                <a:gd name="connsiteY715" fmla="*/ 52070 h 138429"/>
                <a:gd name="connsiteX716" fmla="*/ 2954016 w 4940931"/>
                <a:gd name="connsiteY716" fmla="*/ 39370 h 138429"/>
                <a:gd name="connsiteX717" fmla="*/ 2964811 w 4940931"/>
                <a:gd name="connsiteY717" fmla="*/ 31750 h 138429"/>
                <a:gd name="connsiteX718" fmla="*/ 2978781 w 4940931"/>
                <a:gd name="connsiteY718" fmla="*/ 29210 h 138429"/>
                <a:gd name="connsiteX719" fmla="*/ 2798440 w 4940931"/>
                <a:gd name="connsiteY719" fmla="*/ 29210 h 138429"/>
                <a:gd name="connsiteX720" fmla="*/ 2813045 w 4940931"/>
                <a:gd name="connsiteY720" fmla="*/ 31750 h 138429"/>
                <a:gd name="connsiteX721" fmla="*/ 2825110 w 4940931"/>
                <a:gd name="connsiteY721" fmla="*/ 38100 h 138429"/>
                <a:gd name="connsiteX722" fmla="*/ 2827015 w 4940931"/>
                <a:gd name="connsiteY722" fmla="*/ 38100 h 138429"/>
                <a:gd name="connsiteX723" fmla="*/ 2820030 w 4940931"/>
                <a:gd name="connsiteY723" fmla="*/ 50165 h 138429"/>
                <a:gd name="connsiteX724" fmla="*/ 2810505 w 4940931"/>
                <a:gd name="connsiteY724" fmla="*/ 45085 h 138429"/>
                <a:gd name="connsiteX725" fmla="*/ 2799710 w 4940931"/>
                <a:gd name="connsiteY725" fmla="*/ 43180 h 138429"/>
                <a:gd name="connsiteX726" fmla="*/ 2791455 w 4940931"/>
                <a:gd name="connsiteY726" fmla="*/ 45085 h 138429"/>
                <a:gd name="connsiteX727" fmla="*/ 2788915 w 4940931"/>
                <a:gd name="connsiteY727" fmla="*/ 50165 h 138429"/>
                <a:gd name="connsiteX728" fmla="*/ 2788915 w 4940931"/>
                <a:gd name="connsiteY728" fmla="*/ 52705 h 138429"/>
                <a:gd name="connsiteX729" fmla="*/ 2790820 w 4940931"/>
                <a:gd name="connsiteY729" fmla="*/ 55245 h 138429"/>
                <a:gd name="connsiteX730" fmla="*/ 2795265 w 4940931"/>
                <a:gd name="connsiteY730" fmla="*/ 57785 h 138429"/>
                <a:gd name="connsiteX731" fmla="*/ 2802250 w 4940931"/>
                <a:gd name="connsiteY731" fmla="*/ 60960 h 138429"/>
                <a:gd name="connsiteX732" fmla="*/ 2813680 w 4940931"/>
                <a:gd name="connsiteY732" fmla="*/ 66040 h 138429"/>
                <a:gd name="connsiteX733" fmla="*/ 2821935 w 4940931"/>
                <a:gd name="connsiteY733" fmla="*/ 71120 h 138429"/>
                <a:gd name="connsiteX734" fmla="*/ 2827015 w 4940931"/>
                <a:gd name="connsiteY734" fmla="*/ 78105 h 138429"/>
                <a:gd name="connsiteX735" fmla="*/ 2828920 w 4940931"/>
                <a:gd name="connsiteY735" fmla="*/ 87630 h 138429"/>
                <a:gd name="connsiteX736" fmla="*/ 2826380 w 4940931"/>
                <a:gd name="connsiteY736" fmla="*/ 98425 h 138429"/>
                <a:gd name="connsiteX737" fmla="*/ 2820030 w 4940931"/>
                <a:gd name="connsiteY737" fmla="*/ 105410 h 138429"/>
                <a:gd name="connsiteX738" fmla="*/ 2810505 w 4940931"/>
                <a:gd name="connsiteY738" fmla="*/ 109220 h 138429"/>
                <a:gd name="connsiteX739" fmla="*/ 2799710 w 4940931"/>
                <a:gd name="connsiteY739" fmla="*/ 110490 h 138429"/>
                <a:gd name="connsiteX740" fmla="*/ 2783835 w 4940931"/>
                <a:gd name="connsiteY740" fmla="*/ 107950 h 138429"/>
                <a:gd name="connsiteX741" fmla="*/ 2769230 w 4940931"/>
                <a:gd name="connsiteY741" fmla="*/ 100965 h 138429"/>
                <a:gd name="connsiteX742" fmla="*/ 2776215 w 4940931"/>
                <a:gd name="connsiteY742" fmla="*/ 89535 h 138429"/>
                <a:gd name="connsiteX743" fmla="*/ 2787645 w 4940931"/>
                <a:gd name="connsiteY743" fmla="*/ 95250 h 138429"/>
                <a:gd name="connsiteX744" fmla="*/ 2799075 w 4940931"/>
                <a:gd name="connsiteY744" fmla="*/ 97155 h 138429"/>
                <a:gd name="connsiteX745" fmla="*/ 2809870 w 4940931"/>
                <a:gd name="connsiteY745" fmla="*/ 94615 h 138429"/>
                <a:gd name="connsiteX746" fmla="*/ 2813045 w 4940931"/>
                <a:gd name="connsiteY746" fmla="*/ 88265 h 138429"/>
                <a:gd name="connsiteX747" fmla="*/ 2811775 w 4940931"/>
                <a:gd name="connsiteY747" fmla="*/ 84455 h 138429"/>
                <a:gd name="connsiteX748" fmla="*/ 2807965 w 4940931"/>
                <a:gd name="connsiteY748" fmla="*/ 81280 h 138429"/>
                <a:gd name="connsiteX749" fmla="*/ 2802250 w 4940931"/>
                <a:gd name="connsiteY749" fmla="*/ 78105 h 138429"/>
                <a:gd name="connsiteX750" fmla="*/ 2794630 w 4940931"/>
                <a:gd name="connsiteY750" fmla="*/ 74930 h 138429"/>
                <a:gd name="connsiteX751" fmla="*/ 2783835 w 4940931"/>
                <a:gd name="connsiteY751" fmla="*/ 69850 h 138429"/>
                <a:gd name="connsiteX752" fmla="*/ 2776850 w 4940931"/>
                <a:gd name="connsiteY752" fmla="*/ 64770 h 138429"/>
                <a:gd name="connsiteX753" fmla="*/ 2773040 w 4940931"/>
                <a:gd name="connsiteY753" fmla="*/ 58420 h 138429"/>
                <a:gd name="connsiteX754" fmla="*/ 2771770 w 4940931"/>
                <a:gd name="connsiteY754" fmla="*/ 50165 h 138429"/>
                <a:gd name="connsiteX755" fmla="*/ 2773675 w 4940931"/>
                <a:gd name="connsiteY755" fmla="*/ 40640 h 138429"/>
                <a:gd name="connsiteX756" fmla="*/ 2779390 w 4940931"/>
                <a:gd name="connsiteY756" fmla="*/ 34290 h 138429"/>
                <a:gd name="connsiteX757" fmla="*/ 2787645 w 4940931"/>
                <a:gd name="connsiteY757" fmla="*/ 30480 h 138429"/>
                <a:gd name="connsiteX758" fmla="*/ 2798440 w 4940931"/>
                <a:gd name="connsiteY758" fmla="*/ 29210 h 138429"/>
                <a:gd name="connsiteX759" fmla="*/ 2723510 w 4940931"/>
                <a:gd name="connsiteY759" fmla="*/ 29210 h 138429"/>
                <a:gd name="connsiteX760" fmla="*/ 2729225 w 4940931"/>
                <a:gd name="connsiteY760" fmla="*/ 29210 h 138429"/>
                <a:gd name="connsiteX761" fmla="*/ 2741290 w 4940931"/>
                <a:gd name="connsiteY761" fmla="*/ 31750 h 138429"/>
                <a:gd name="connsiteX762" fmla="*/ 2750180 w 4940931"/>
                <a:gd name="connsiteY762" fmla="*/ 38100 h 138429"/>
                <a:gd name="connsiteX763" fmla="*/ 2755260 w 4940931"/>
                <a:gd name="connsiteY763" fmla="*/ 48895 h 138429"/>
                <a:gd name="connsiteX764" fmla="*/ 2757165 w 4940931"/>
                <a:gd name="connsiteY764" fmla="*/ 64135 h 138429"/>
                <a:gd name="connsiteX765" fmla="*/ 2757165 w 4940931"/>
                <a:gd name="connsiteY765" fmla="*/ 108585 h 138429"/>
                <a:gd name="connsiteX766" fmla="*/ 2741925 w 4940931"/>
                <a:gd name="connsiteY766" fmla="*/ 108585 h 138429"/>
                <a:gd name="connsiteX767" fmla="*/ 2741290 w 4940931"/>
                <a:gd name="connsiteY767" fmla="*/ 108585 h 138429"/>
                <a:gd name="connsiteX768" fmla="*/ 2741290 w 4940931"/>
                <a:gd name="connsiteY768" fmla="*/ 64770 h 138429"/>
                <a:gd name="connsiteX769" fmla="*/ 2737480 w 4940931"/>
                <a:gd name="connsiteY769" fmla="*/ 48895 h 138429"/>
                <a:gd name="connsiteX770" fmla="*/ 2725415 w 4940931"/>
                <a:gd name="connsiteY770" fmla="*/ 43180 h 138429"/>
                <a:gd name="connsiteX771" fmla="*/ 2718430 w 4940931"/>
                <a:gd name="connsiteY771" fmla="*/ 44450 h 138429"/>
                <a:gd name="connsiteX772" fmla="*/ 2713350 w 4940931"/>
                <a:gd name="connsiteY772" fmla="*/ 48260 h 138429"/>
                <a:gd name="connsiteX773" fmla="*/ 2710175 w 4940931"/>
                <a:gd name="connsiteY773" fmla="*/ 54610 h 138429"/>
                <a:gd name="connsiteX774" fmla="*/ 2709540 w 4940931"/>
                <a:gd name="connsiteY774" fmla="*/ 62865 h 138429"/>
                <a:gd name="connsiteX775" fmla="*/ 2709540 w 4940931"/>
                <a:gd name="connsiteY775" fmla="*/ 108585 h 138429"/>
                <a:gd name="connsiteX776" fmla="*/ 2694300 w 4940931"/>
                <a:gd name="connsiteY776" fmla="*/ 108585 h 138429"/>
                <a:gd name="connsiteX777" fmla="*/ 2694300 w 4940931"/>
                <a:gd name="connsiteY777" fmla="*/ 30480 h 138429"/>
                <a:gd name="connsiteX778" fmla="*/ 2709540 w 4940931"/>
                <a:gd name="connsiteY778" fmla="*/ 30480 h 138429"/>
                <a:gd name="connsiteX779" fmla="*/ 2709540 w 4940931"/>
                <a:gd name="connsiteY779" fmla="*/ 38100 h 138429"/>
                <a:gd name="connsiteX780" fmla="*/ 2713350 w 4940931"/>
                <a:gd name="connsiteY780" fmla="*/ 34290 h 138429"/>
                <a:gd name="connsiteX781" fmla="*/ 2717795 w 4940931"/>
                <a:gd name="connsiteY781" fmla="*/ 31115 h 138429"/>
                <a:gd name="connsiteX782" fmla="*/ 2723510 w 4940931"/>
                <a:gd name="connsiteY782" fmla="*/ 29210 h 138429"/>
                <a:gd name="connsiteX783" fmla="*/ 2530470 w 4940931"/>
                <a:gd name="connsiteY783" fmla="*/ 29210 h 138429"/>
                <a:gd name="connsiteX784" fmla="*/ 2545075 w 4940931"/>
                <a:gd name="connsiteY784" fmla="*/ 32385 h 138429"/>
                <a:gd name="connsiteX785" fmla="*/ 2555235 w 4940931"/>
                <a:gd name="connsiteY785" fmla="*/ 40640 h 138429"/>
                <a:gd name="connsiteX786" fmla="*/ 2561585 w 4940931"/>
                <a:gd name="connsiteY786" fmla="*/ 53340 h 138429"/>
                <a:gd name="connsiteX787" fmla="*/ 2563490 w 4940931"/>
                <a:gd name="connsiteY787" fmla="*/ 68580 h 138429"/>
                <a:gd name="connsiteX788" fmla="*/ 2562220 w 4940931"/>
                <a:gd name="connsiteY788" fmla="*/ 68580 h 138429"/>
                <a:gd name="connsiteX789" fmla="*/ 2562220 w 4940931"/>
                <a:gd name="connsiteY789" fmla="*/ 72390 h 138429"/>
                <a:gd name="connsiteX790" fmla="*/ 2562220 w 4940931"/>
                <a:gd name="connsiteY790" fmla="*/ 75565 h 138429"/>
                <a:gd name="connsiteX791" fmla="*/ 2510785 w 4940931"/>
                <a:gd name="connsiteY791" fmla="*/ 75565 h 138429"/>
                <a:gd name="connsiteX792" fmla="*/ 2513325 w 4940931"/>
                <a:gd name="connsiteY792" fmla="*/ 85090 h 138429"/>
                <a:gd name="connsiteX793" fmla="*/ 2517770 w 4940931"/>
                <a:gd name="connsiteY793" fmla="*/ 91440 h 138429"/>
                <a:gd name="connsiteX794" fmla="*/ 2523485 w 4940931"/>
                <a:gd name="connsiteY794" fmla="*/ 95250 h 138429"/>
                <a:gd name="connsiteX795" fmla="*/ 2530470 w 4940931"/>
                <a:gd name="connsiteY795" fmla="*/ 96520 h 138429"/>
                <a:gd name="connsiteX796" fmla="*/ 2535550 w 4940931"/>
                <a:gd name="connsiteY796" fmla="*/ 96520 h 138429"/>
                <a:gd name="connsiteX797" fmla="*/ 2539995 w 4940931"/>
                <a:gd name="connsiteY797" fmla="*/ 95250 h 138429"/>
                <a:gd name="connsiteX798" fmla="*/ 2543805 w 4940931"/>
                <a:gd name="connsiteY798" fmla="*/ 93345 h 138429"/>
                <a:gd name="connsiteX799" fmla="*/ 2548250 w 4940931"/>
                <a:gd name="connsiteY799" fmla="*/ 90805 h 138429"/>
                <a:gd name="connsiteX800" fmla="*/ 2557140 w 4940931"/>
                <a:gd name="connsiteY800" fmla="*/ 100330 h 138429"/>
                <a:gd name="connsiteX801" fmla="*/ 2551425 w 4940931"/>
                <a:gd name="connsiteY801" fmla="*/ 104775 h 138429"/>
                <a:gd name="connsiteX802" fmla="*/ 2545710 w 4940931"/>
                <a:gd name="connsiteY802" fmla="*/ 107950 h 138429"/>
                <a:gd name="connsiteX803" fmla="*/ 2538725 w 4940931"/>
                <a:gd name="connsiteY803" fmla="*/ 109855 h 138429"/>
                <a:gd name="connsiteX804" fmla="*/ 2529835 w 4940931"/>
                <a:gd name="connsiteY804" fmla="*/ 110490 h 138429"/>
                <a:gd name="connsiteX805" fmla="*/ 2520310 w 4940931"/>
                <a:gd name="connsiteY805" fmla="*/ 109220 h 138429"/>
                <a:gd name="connsiteX806" fmla="*/ 2512690 w 4940931"/>
                <a:gd name="connsiteY806" fmla="*/ 105410 h 138429"/>
                <a:gd name="connsiteX807" fmla="*/ 2506340 w 4940931"/>
                <a:gd name="connsiteY807" fmla="*/ 100330 h 138429"/>
                <a:gd name="connsiteX808" fmla="*/ 2501260 w 4940931"/>
                <a:gd name="connsiteY808" fmla="*/ 92710 h 138429"/>
                <a:gd name="connsiteX809" fmla="*/ 2497450 w 4940931"/>
                <a:gd name="connsiteY809" fmla="*/ 82550 h 138429"/>
                <a:gd name="connsiteX810" fmla="*/ 2496180 w 4940931"/>
                <a:gd name="connsiteY810" fmla="*/ 69850 h 138429"/>
                <a:gd name="connsiteX811" fmla="*/ 2498720 w 4940931"/>
                <a:gd name="connsiteY811" fmla="*/ 52070 h 138429"/>
                <a:gd name="connsiteX812" fmla="*/ 2505705 w 4940931"/>
                <a:gd name="connsiteY812" fmla="*/ 39370 h 138429"/>
                <a:gd name="connsiteX813" fmla="*/ 2516500 w 4940931"/>
                <a:gd name="connsiteY813" fmla="*/ 31750 h 138429"/>
                <a:gd name="connsiteX814" fmla="*/ 2530470 w 4940931"/>
                <a:gd name="connsiteY814" fmla="*/ 29210 h 138429"/>
                <a:gd name="connsiteX815" fmla="*/ 2298061 w 4940931"/>
                <a:gd name="connsiteY815" fmla="*/ 29210 h 138429"/>
                <a:gd name="connsiteX816" fmla="*/ 2305681 w 4940931"/>
                <a:gd name="connsiteY816" fmla="*/ 29845 h 138429"/>
                <a:gd name="connsiteX817" fmla="*/ 2311396 w 4940931"/>
                <a:gd name="connsiteY817" fmla="*/ 32385 h 138429"/>
                <a:gd name="connsiteX818" fmla="*/ 2307586 w 4940931"/>
                <a:gd name="connsiteY818" fmla="*/ 46990 h 138429"/>
                <a:gd name="connsiteX819" fmla="*/ 2306316 w 4940931"/>
                <a:gd name="connsiteY819" fmla="*/ 46990 h 138429"/>
                <a:gd name="connsiteX820" fmla="*/ 2301236 w 4940931"/>
                <a:gd name="connsiteY820" fmla="*/ 45085 h 138429"/>
                <a:gd name="connsiteX821" fmla="*/ 2294886 w 4940931"/>
                <a:gd name="connsiteY821" fmla="*/ 44450 h 138429"/>
                <a:gd name="connsiteX822" fmla="*/ 2283456 w 4940931"/>
                <a:gd name="connsiteY822" fmla="*/ 49530 h 138429"/>
                <a:gd name="connsiteX823" fmla="*/ 2279646 w 4940931"/>
                <a:gd name="connsiteY823" fmla="*/ 64770 h 138429"/>
                <a:gd name="connsiteX824" fmla="*/ 2279646 w 4940931"/>
                <a:gd name="connsiteY824" fmla="*/ 109220 h 138429"/>
                <a:gd name="connsiteX825" fmla="*/ 2264406 w 4940931"/>
                <a:gd name="connsiteY825" fmla="*/ 109220 h 138429"/>
                <a:gd name="connsiteX826" fmla="*/ 2264406 w 4940931"/>
                <a:gd name="connsiteY826" fmla="*/ 31115 h 138429"/>
                <a:gd name="connsiteX827" fmla="*/ 2279646 w 4940931"/>
                <a:gd name="connsiteY827" fmla="*/ 31115 h 138429"/>
                <a:gd name="connsiteX828" fmla="*/ 2279646 w 4940931"/>
                <a:gd name="connsiteY828" fmla="*/ 38735 h 138429"/>
                <a:gd name="connsiteX829" fmla="*/ 2282821 w 4940931"/>
                <a:gd name="connsiteY829" fmla="*/ 34925 h 138429"/>
                <a:gd name="connsiteX830" fmla="*/ 2287266 w 4940931"/>
                <a:gd name="connsiteY830" fmla="*/ 31750 h 138429"/>
                <a:gd name="connsiteX831" fmla="*/ 2292346 w 4940931"/>
                <a:gd name="connsiteY831" fmla="*/ 29845 h 138429"/>
                <a:gd name="connsiteX832" fmla="*/ 2298061 w 4940931"/>
                <a:gd name="connsiteY832" fmla="*/ 29210 h 138429"/>
                <a:gd name="connsiteX833" fmla="*/ 2216145 w 4940931"/>
                <a:gd name="connsiteY833" fmla="*/ 29210 h 138429"/>
                <a:gd name="connsiteX834" fmla="*/ 2230750 w 4940931"/>
                <a:gd name="connsiteY834" fmla="*/ 32385 h 138429"/>
                <a:gd name="connsiteX835" fmla="*/ 2240910 w 4940931"/>
                <a:gd name="connsiteY835" fmla="*/ 40640 h 138429"/>
                <a:gd name="connsiteX836" fmla="*/ 2247260 w 4940931"/>
                <a:gd name="connsiteY836" fmla="*/ 53340 h 138429"/>
                <a:gd name="connsiteX837" fmla="*/ 2249165 w 4940931"/>
                <a:gd name="connsiteY837" fmla="*/ 68580 h 138429"/>
                <a:gd name="connsiteX838" fmla="*/ 2247895 w 4940931"/>
                <a:gd name="connsiteY838" fmla="*/ 68580 h 138429"/>
                <a:gd name="connsiteX839" fmla="*/ 2247895 w 4940931"/>
                <a:gd name="connsiteY839" fmla="*/ 72390 h 138429"/>
                <a:gd name="connsiteX840" fmla="*/ 2247895 w 4940931"/>
                <a:gd name="connsiteY840" fmla="*/ 75565 h 138429"/>
                <a:gd name="connsiteX841" fmla="*/ 2196460 w 4940931"/>
                <a:gd name="connsiteY841" fmla="*/ 75565 h 138429"/>
                <a:gd name="connsiteX842" fmla="*/ 2199000 w 4940931"/>
                <a:gd name="connsiteY842" fmla="*/ 85090 h 138429"/>
                <a:gd name="connsiteX843" fmla="*/ 2203445 w 4940931"/>
                <a:gd name="connsiteY843" fmla="*/ 91440 h 138429"/>
                <a:gd name="connsiteX844" fmla="*/ 2209160 w 4940931"/>
                <a:gd name="connsiteY844" fmla="*/ 95250 h 138429"/>
                <a:gd name="connsiteX845" fmla="*/ 2216145 w 4940931"/>
                <a:gd name="connsiteY845" fmla="*/ 96520 h 138429"/>
                <a:gd name="connsiteX846" fmla="*/ 2221225 w 4940931"/>
                <a:gd name="connsiteY846" fmla="*/ 96520 h 138429"/>
                <a:gd name="connsiteX847" fmla="*/ 2225670 w 4940931"/>
                <a:gd name="connsiteY847" fmla="*/ 95250 h 138429"/>
                <a:gd name="connsiteX848" fmla="*/ 2229480 w 4940931"/>
                <a:gd name="connsiteY848" fmla="*/ 93345 h 138429"/>
                <a:gd name="connsiteX849" fmla="*/ 2233925 w 4940931"/>
                <a:gd name="connsiteY849" fmla="*/ 90805 h 138429"/>
                <a:gd name="connsiteX850" fmla="*/ 2242815 w 4940931"/>
                <a:gd name="connsiteY850" fmla="*/ 100330 h 138429"/>
                <a:gd name="connsiteX851" fmla="*/ 2237100 w 4940931"/>
                <a:gd name="connsiteY851" fmla="*/ 104775 h 138429"/>
                <a:gd name="connsiteX852" fmla="*/ 2231385 w 4940931"/>
                <a:gd name="connsiteY852" fmla="*/ 107950 h 138429"/>
                <a:gd name="connsiteX853" fmla="*/ 2224400 w 4940931"/>
                <a:gd name="connsiteY853" fmla="*/ 109855 h 138429"/>
                <a:gd name="connsiteX854" fmla="*/ 2215510 w 4940931"/>
                <a:gd name="connsiteY854" fmla="*/ 110490 h 138429"/>
                <a:gd name="connsiteX855" fmla="*/ 2205985 w 4940931"/>
                <a:gd name="connsiteY855" fmla="*/ 109220 h 138429"/>
                <a:gd name="connsiteX856" fmla="*/ 2198365 w 4940931"/>
                <a:gd name="connsiteY856" fmla="*/ 105410 h 138429"/>
                <a:gd name="connsiteX857" fmla="*/ 2192015 w 4940931"/>
                <a:gd name="connsiteY857" fmla="*/ 100330 h 138429"/>
                <a:gd name="connsiteX858" fmla="*/ 2186935 w 4940931"/>
                <a:gd name="connsiteY858" fmla="*/ 92710 h 138429"/>
                <a:gd name="connsiteX859" fmla="*/ 2183125 w 4940931"/>
                <a:gd name="connsiteY859" fmla="*/ 82550 h 138429"/>
                <a:gd name="connsiteX860" fmla="*/ 2181855 w 4940931"/>
                <a:gd name="connsiteY860" fmla="*/ 69850 h 138429"/>
                <a:gd name="connsiteX861" fmla="*/ 2184395 w 4940931"/>
                <a:gd name="connsiteY861" fmla="*/ 52070 h 138429"/>
                <a:gd name="connsiteX862" fmla="*/ 2191380 w 4940931"/>
                <a:gd name="connsiteY862" fmla="*/ 39370 h 138429"/>
                <a:gd name="connsiteX863" fmla="*/ 2202175 w 4940931"/>
                <a:gd name="connsiteY863" fmla="*/ 31750 h 138429"/>
                <a:gd name="connsiteX864" fmla="*/ 2216145 w 4940931"/>
                <a:gd name="connsiteY864" fmla="*/ 29210 h 138429"/>
                <a:gd name="connsiteX865" fmla="*/ 2029456 w 4940931"/>
                <a:gd name="connsiteY865" fmla="*/ 29210 h 138429"/>
                <a:gd name="connsiteX866" fmla="*/ 2044061 w 4940931"/>
                <a:gd name="connsiteY866" fmla="*/ 32385 h 138429"/>
                <a:gd name="connsiteX867" fmla="*/ 2054221 w 4940931"/>
                <a:gd name="connsiteY867" fmla="*/ 40640 h 138429"/>
                <a:gd name="connsiteX868" fmla="*/ 2060571 w 4940931"/>
                <a:gd name="connsiteY868" fmla="*/ 53340 h 138429"/>
                <a:gd name="connsiteX869" fmla="*/ 2062476 w 4940931"/>
                <a:gd name="connsiteY869" fmla="*/ 68580 h 138429"/>
                <a:gd name="connsiteX870" fmla="*/ 2061206 w 4940931"/>
                <a:gd name="connsiteY870" fmla="*/ 68580 h 138429"/>
                <a:gd name="connsiteX871" fmla="*/ 2061206 w 4940931"/>
                <a:gd name="connsiteY871" fmla="*/ 72390 h 138429"/>
                <a:gd name="connsiteX872" fmla="*/ 2061206 w 4940931"/>
                <a:gd name="connsiteY872" fmla="*/ 75565 h 138429"/>
                <a:gd name="connsiteX873" fmla="*/ 2009771 w 4940931"/>
                <a:gd name="connsiteY873" fmla="*/ 75565 h 138429"/>
                <a:gd name="connsiteX874" fmla="*/ 2012311 w 4940931"/>
                <a:gd name="connsiteY874" fmla="*/ 85090 h 138429"/>
                <a:gd name="connsiteX875" fmla="*/ 2016756 w 4940931"/>
                <a:gd name="connsiteY875" fmla="*/ 91440 h 138429"/>
                <a:gd name="connsiteX876" fmla="*/ 2022471 w 4940931"/>
                <a:gd name="connsiteY876" fmla="*/ 95250 h 138429"/>
                <a:gd name="connsiteX877" fmla="*/ 2029456 w 4940931"/>
                <a:gd name="connsiteY877" fmla="*/ 96520 h 138429"/>
                <a:gd name="connsiteX878" fmla="*/ 2034536 w 4940931"/>
                <a:gd name="connsiteY878" fmla="*/ 96520 h 138429"/>
                <a:gd name="connsiteX879" fmla="*/ 2038981 w 4940931"/>
                <a:gd name="connsiteY879" fmla="*/ 95250 h 138429"/>
                <a:gd name="connsiteX880" fmla="*/ 2042791 w 4940931"/>
                <a:gd name="connsiteY880" fmla="*/ 93345 h 138429"/>
                <a:gd name="connsiteX881" fmla="*/ 2047236 w 4940931"/>
                <a:gd name="connsiteY881" fmla="*/ 90805 h 138429"/>
                <a:gd name="connsiteX882" fmla="*/ 2056126 w 4940931"/>
                <a:gd name="connsiteY882" fmla="*/ 100330 h 138429"/>
                <a:gd name="connsiteX883" fmla="*/ 2050411 w 4940931"/>
                <a:gd name="connsiteY883" fmla="*/ 104775 h 138429"/>
                <a:gd name="connsiteX884" fmla="*/ 2044696 w 4940931"/>
                <a:gd name="connsiteY884" fmla="*/ 107950 h 138429"/>
                <a:gd name="connsiteX885" fmla="*/ 2037711 w 4940931"/>
                <a:gd name="connsiteY885" fmla="*/ 109855 h 138429"/>
                <a:gd name="connsiteX886" fmla="*/ 2028821 w 4940931"/>
                <a:gd name="connsiteY886" fmla="*/ 110490 h 138429"/>
                <a:gd name="connsiteX887" fmla="*/ 2019296 w 4940931"/>
                <a:gd name="connsiteY887" fmla="*/ 109220 h 138429"/>
                <a:gd name="connsiteX888" fmla="*/ 2011676 w 4940931"/>
                <a:gd name="connsiteY888" fmla="*/ 105410 h 138429"/>
                <a:gd name="connsiteX889" fmla="*/ 2005326 w 4940931"/>
                <a:gd name="connsiteY889" fmla="*/ 100330 h 138429"/>
                <a:gd name="connsiteX890" fmla="*/ 2000246 w 4940931"/>
                <a:gd name="connsiteY890" fmla="*/ 92710 h 138429"/>
                <a:gd name="connsiteX891" fmla="*/ 1996436 w 4940931"/>
                <a:gd name="connsiteY891" fmla="*/ 82550 h 138429"/>
                <a:gd name="connsiteX892" fmla="*/ 1995166 w 4940931"/>
                <a:gd name="connsiteY892" fmla="*/ 69850 h 138429"/>
                <a:gd name="connsiteX893" fmla="*/ 1997706 w 4940931"/>
                <a:gd name="connsiteY893" fmla="*/ 52070 h 138429"/>
                <a:gd name="connsiteX894" fmla="*/ 2004691 w 4940931"/>
                <a:gd name="connsiteY894" fmla="*/ 39370 h 138429"/>
                <a:gd name="connsiteX895" fmla="*/ 2015486 w 4940931"/>
                <a:gd name="connsiteY895" fmla="*/ 31750 h 138429"/>
                <a:gd name="connsiteX896" fmla="*/ 2029456 w 4940931"/>
                <a:gd name="connsiteY896" fmla="*/ 29210 h 138429"/>
                <a:gd name="connsiteX897" fmla="*/ 1831336 w 4940931"/>
                <a:gd name="connsiteY897" fmla="*/ 29210 h 138429"/>
                <a:gd name="connsiteX898" fmla="*/ 1845941 w 4940931"/>
                <a:gd name="connsiteY898" fmla="*/ 32385 h 138429"/>
                <a:gd name="connsiteX899" fmla="*/ 1856101 w 4940931"/>
                <a:gd name="connsiteY899" fmla="*/ 40640 h 138429"/>
                <a:gd name="connsiteX900" fmla="*/ 1862451 w 4940931"/>
                <a:gd name="connsiteY900" fmla="*/ 53340 h 138429"/>
                <a:gd name="connsiteX901" fmla="*/ 1864356 w 4940931"/>
                <a:gd name="connsiteY901" fmla="*/ 68580 h 138429"/>
                <a:gd name="connsiteX902" fmla="*/ 1863086 w 4940931"/>
                <a:gd name="connsiteY902" fmla="*/ 68580 h 138429"/>
                <a:gd name="connsiteX903" fmla="*/ 1863086 w 4940931"/>
                <a:gd name="connsiteY903" fmla="*/ 72390 h 138429"/>
                <a:gd name="connsiteX904" fmla="*/ 1863086 w 4940931"/>
                <a:gd name="connsiteY904" fmla="*/ 75565 h 138429"/>
                <a:gd name="connsiteX905" fmla="*/ 1811651 w 4940931"/>
                <a:gd name="connsiteY905" fmla="*/ 75565 h 138429"/>
                <a:gd name="connsiteX906" fmla="*/ 1814191 w 4940931"/>
                <a:gd name="connsiteY906" fmla="*/ 85090 h 138429"/>
                <a:gd name="connsiteX907" fmla="*/ 1818636 w 4940931"/>
                <a:gd name="connsiteY907" fmla="*/ 91440 h 138429"/>
                <a:gd name="connsiteX908" fmla="*/ 1824351 w 4940931"/>
                <a:gd name="connsiteY908" fmla="*/ 95250 h 138429"/>
                <a:gd name="connsiteX909" fmla="*/ 1831336 w 4940931"/>
                <a:gd name="connsiteY909" fmla="*/ 96520 h 138429"/>
                <a:gd name="connsiteX910" fmla="*/ 1836416 w 4940931"/>
                <a:gd name="connsiteY910" fmla="*/ 96520 h 138429"/>
                <a:gd name="connsiteX911" fmla="*/ 1840861 w 4940931"/>
                <a:gd name="connsiteY911" fmla="*/ 95250 h 138429"/>
                <a:gd name="connsiteX912" fmla="*/ 1844671 w 4940931"/>
                <a:gd name="connsiteY912" fmla="*/ 93345 h 138429"/>
                <a:gd name="connsiteX913" fmla="*/ 1849116 w 4940931"/>
                <a:gd name="connsiteY913" fmla="*/ 90805 h 138429"/>
                <a:gd name="connsiteX914" fmla="*/ 1858006 w 4940931"/>
                <a:gd name="connsiteY914" fmla="*/ 100330 h 138429"/>
                <a:gd name="connsiteX915" fmla="*/ 1852291 w 4940931"/>
                <a:gd name="connsiteY915" fmla="*/ 104775 h 138429"/>
                <a:gd name="connsiteX916" fmla="*/ 1846576 w 4940931"/>
                <a:gd name="connsiteY916" fmla="*/ 107950 h 138429"/>
                <a:gd name="connsiteX917" fmla="*/ 1839591 w 4940931"/>
                <a:gd name="connsiteY917" fmla="*/ 109855 h 138429"/>
                <a:gd name="connsiteX918" fmla="*/ 1830701 w 4940931"/>
                <a:gd name="connsiteY918" fmla="*/ 110490 h 138429"/>
                <a:gd name="connsiteX919" fmla="*/ 1821176 w 4940931"/>
                <a:gd name="connsiteY919" fmla="*/ 109220 h 138429"/>
                <a:gd name="connsiteX920" fmla="*/ 1813556 w 4940931"/>
                <a:gd name="connsiteY920" fmla="*/ 105410 h 138429"/>
                <a:gd name="connsiteX921" fmla="*/ 1807206 w 4940931"/>
                <a:gd name="connsiteY921" fmla="*/ 100330 h 138429"/>
                <a:gd name="connsiteX922" fmla="*/ 1802126 w 4940931"/>
                <a:gd name="connsiteY922" fmla="*/ 92710 h 138429"/>
                <a:gd name="connsiteX923" fmla="*/ 1798316 w 4940931"/>
                <a:gd name="connsiteY923" fmla="*/ 82550 h 138429"/>
                <a:gd name="connsiteX924" fmla="*/ 1797046 w 4940931"/>
                <a:gd name="connsiteY924" fmla="*/ 69850 h 138429"/>
                <a:gd name="connsiteX925" fmla="*/ 1799586 w 4940931"/>
                <a:gd name="connsiteY925" fmla="*/ 52070 h 138429"/>
                <a:gd name="connsiteX926" fmla="*/ 1806571 w 4940931"/>
                <a:gd name="connsiteY926" fmla="*/ 39370 h 138429"/>
                <a:gd name="connsiteX927" fmla="*/ 1817366 w 4940931"/>
                <a:gd name="connsiteY927" fmla="*/ 31750 h 138429"/>
                <a:gd name="connsiteX928" fmla="*/ 1831336 w 4940931"/>
                <a:gd name="connsiteY928" fmla="*/ 29210 h 138429"/>
                <a:gd name="connsiteX929" fmla="*/ 1501140 w 4940931"/>
                <a:gd name="connsiteY929" fmla="*/ 29210 h 138429"/>
                <a:gd name="connsiteX930" fmla="*/ 1506856 w 4940931"/>
                <a:gd name="connsiteY930" fmla="*/ 29210 h 138429"/>
                <a:gd name="connsiteX931" fmla="*/ 1518920 w 4940931"/>
                <a:gd name="connsiteY931" fmla="*/ 31750 h 138429"/>
                <a:gd name="connsiteX932" fmla="*/ 1527811 w 4940931"/>
                <a:gd name="connsiteY932" fmla="*/ 38100 h 138429"/>
                <a:gd name="connsiteX933" fmla="*/ 1532891 w 4940931"/>
                <a:gd name="connsiteY933" fmla="*/ 48895 h 138429"/>
                <a:gd name="connsiteX934" fmla="*/ 1534796 w 4940931"/>
                <a:gd name="connsiteY934" fmla="*/ 64135 h 138429"/>
                <a:gd name="connsiteX935" fmla="*/ 1534796 w 4940931"/>
                <a:gd name="connsiteY935" fmla="*/ 108585 h 138429"/>
                <a:gd name="connsiteX936" fmla="*/ 1519556 w 4940931"/>
                <a:gd name="connsiteY936" fmla="*/ 108585 h 138429"/>
                <a:gd name="connsiteX937" fmla="*/ 1518920 w 4940931"/>
                <a:gd name="connsiteY937" fmla="*/ 108585 h 138429"/>
                <a:gd name="connsiteX938" fmla="*/ 1518920 w 4940931"/>
                <a:gd name="connsiteY938" fmla="*/ 64770 h 138429"/>
                <a:gd name="connsiteX939" fmla="*/ 1515111 w 4940931"/>
                <a:gd name="connsiteY939" fmla="*/ 48895 h 138429"/>
                <a:gd name="connsiteX940" fmla="*/ 1503046 w 4940931"/>
                <a:gd name="connsiteY940" fmla="*/ 43180 h 138429"/>
                <a:gd name="connsiteX941" fmla="*/ 1496061 w 4940931"/>
                <a:gd name="connsiteY941" fmla="*/ 44450 h 138429"/>
                <a:gd name="connsiteX942" fmla="*/ 1490981 w 4940931"/>
                <a:gd name="connsiteY942" fmla="*/ 48260 h 138429"/>
                <a:gd name="connsiteX943" fmla="*/ 1487806 w 4940931"/>
                <a:gd name="connsiteY943" fmla="*/ 54610 h 138429"/>
                <a:gd name="connsiteX944" fmla="*/ 1487170 w 4940931"/>
                <a:gd name="connsiteY944" fmla="*/ 62865 h 138429"/>
                <a:gd name="connsiteX945" fmla="*/ 1487170 w 4940931"/>
                <a:gd name="connsiteY945" fmla="*/ 108585 h 138429"/>
                <a:gd name="connsiteX946" fmla="*/ 1471931 w 4940931"/>
                <a:gd name="connsiteY946" fmla="*/ 108585 h 138429"/>
                <a:gd name="connsiteX947" fmla="*/ 1471931 w 4940931"/>
                <a:gd name="connsiteY947" fmla="*/ 30480 h 138429"/>
                <a:gd name="connsiteX948" fmla="*/ 1487170 w 4940931"/>
                <a:gd name="connsiteY948" fmla="*/ 30480 h 138429"/>
                <a:gd name="connsiteX949" fmla="*/ 1487170 w 4940931"/>
                <a:gd name="connsiteY949" fmla="*/ 38100 h 138429"/>
                <a:gd name="connsiteX950" fmla="*/ 1490981 w 4940931"/>
                <a:gd name="connsiteY950" fmla="*/ 34290 h 138429"/>
                <a:gd name="connsiteX951" fmla="*/ 1495426 w 4940931"/>
                <a:gd name="connsiteY951" fmla="*/ 31115 h 138429"/>
                <a:gd name="connsiteX952" fmla="*/ 1501140 w 4940931"/>
                <a:gd name="connsiteY952" fmla="*/ 29210 h 138429"/>
                <a:gd name="connsiteX953" fmla="*/ 1250316 w 4940931"/>
                <a:gd name="connsiteY953" fmla="*/ 29210 h 138429"/>
                <a:gd name="connsiteX954" fmla="*/ 1264286 w 4940931"/>
                <a:gd name="connsiteY954" fmla="*/ 31750 h 138429"/>
                <a:gd name="connsiteX955" fmla="*/ 1276350 w 4940931"/>
                <a:gd name="connsiteY955" fmla="*/ 38100 h 138429"/>
                <a:gd name="connsiteX956" fmla="*/ 1278256 w 4940931"/>
                <a:gd name="connsiteY956" fmla="*/ 38100 h 138429"/>
                <a:gd name="connsiteX957" fmla="*/ 1271271 w 4940931"/>
                <a:gd name="connsiteY957" fmla="*/ 50165 h 138429"/>
                <a:gd name="connsiteX958" fmla="*/ 1261746 w 4940931"/>
                <a:gd name="connsiteY958" fmla="*/ 45085 h 138429"/>
                <a:gd name="connsiteX959" fmla="*/ 1250951 w 4940931"/>
                <a:gd name="connsiteY959" fmla="*/ 43180 h 138429"/>
                <a:gd name="connsiteX960" fmla="*/ 1242696 w 4940931"/>
                <a:gd name="connsiteY960" fmla="*/ 45085 h 138429"/>
                <a:gd name="connsiteX961" fmla="*/ 1240156 w 4940931"/>
                <a:gd name="connsiteY961" fmla="*/ 50165 h 138429"/>
                <a:gd name="connsiteX962" fmla="*/ 1240156 w 4940931"/>
                <a:gd name="connsiteY962" fmla="*/ 52705 h 138429"/>
                <a:gd name="connsiteX963" fmla="*/ 1242061 w 4940931"/>
                <a:gd name="connsiteY963" fmla="*/ 55245 h 138429"/>
                <a:gd name="connsiteX964" fmla="*/ 1246506 w 4940931"/>
                <a:gd name="connsiteY964" fmla="*/ 57785 h 138429"/>
                <a:gd name="connsiteX965" fmla="*/ 1253491 w 4940931"/>
                <a:gd name="connsiteY965" fmla="*/ 60960 h 138429"/>
                <a:gd name="connsiteX966" fmla="*/ 1264921 w 4940931"/>
                <a:gd name="connsiteY966" fmla="*/ 66040 h 138429"/>
                <a:gd name="connsiteX967" fmla="*/ 1273176 w 4940931"/>
                <a:gd name="connsiteY967" fmla="*/ 71120 h 138429"/>
                <a:gd name="connsiteX968" fmla="*/ 1278256 w 4940931"/>
                <a:gd name="connsiteY968" fmla="*/ 78105 h 138429"/>
                <a:gd name="connsiteX969" fmla="*/ 1280161 w 4940931"/>
                <a:gd name="connsiteY969" fmla="*/ 87630 h 138429"/>
                <a:gd name="connsiteX970" fmla="*/ 1277621 w 4940931"/>
                <a:gd name="connsiteY970" fmla="*/ 98425 h 138429"/>
                <a:gd name="connsiteX971" fmla="*/ 1271271 w 4940931"/>
                <a:gd name="connsiteY971" fmla="*/ 105410 h 138429"/>
                <a:gd name="connsiteX972" fmla="*/ 1261746 w 4940931"/>
                <a:gd name="connsiteY972" fmla="*/ 109220 h 138429"/>
                <a:gd name="connsiteX973" fmla="*/ 1250951 w 4940931"/>
                <a:gd name="connsiteY973" fmla="*/ 110490 h 138429"/>
                <a:gd name="connsiteX974" fmla="*/ 1235711 w 4940931"/>
                <a:gd name="connsiteY974" fmla="*/ 107950 h 138429"/>
                <a:gd name="connsiteX975" fmla="*/ 1221106 w 4940931"/>
                <a:gd name="connsiteY975" fmla="*/ 100965 h 138429"/>
                <a:gd name="connsiteX976" fmla="*/ 1228091 w 4940931"/>
                <a:gd name="connsiteY976" fmla="*/ 89535 h 138429"/>
                <a:gd name="connsiteX977" fmla="*/ 1239521 w 4940931"/>
                <a:gd name="connsiteY977" fmla="*/ 95250 h 138429"/>
                <a:gd name="connsiteX978" fmla="*/ 1250951 w 4940931"/>
                <a:gd name="connsiteY978" fmla="*/ 97155 h 138429"/>
                <a:gd name="connsiteX979" fmla="*/ 1261746 w 4940931"/>
                <a:gd name="connsiteY979" fmla="*/ 94615 h 138429"/>
                <a:gd name="connsiteX980" fmla="*/ 1264921 w 4940931"/>
                <a:gd name="connsiteY980" fmla="*/ 88265 h 138429"/>
                <a:gd name="connsiteX981" fmla="*/ 1263650 w 4940931"/>
                <a:gd name="connsiteY981" fmla="*/ 84455 h 138429"/>
                <a:gd name="connsiteX982" fmla="*/ 1259841 w 4940931"/>
                <a:gd name="connsiteY982" fmla="*/ 81280 h 138429"/>
                <a:gd name="connsiteX983" fmla="*/ 1254125 w 4940931"/>
                <a:gd name="connsiteY983" fmla="*/ 78105 h 138429"/>
                <a:gd name="connsiteX984" fmla="*/ 1246506 w 4940931"/>
                <a:gd name="connsiteY984" fmla="*/ 74930 h 138429"/>
                <a:gd name="connsiteX985" fmla="*/ 1235711 w 4940931"/>
                <a:gd name="connsiteY985" fmla="*/ 69850 h 138429"/>
                <a:gd name="connsiteX986" fmla="*/ 1228726 w 4940931"/>
                <a:gd name="connsiteY986" fmla="*/ 64770 h 138429"/>
                <a:gd name="connsiteX987" fmla="*/ 1224916 w 4940931"/>
                <a:gd name="connsiteY987" fmla="*/ 58420 h 138429"/>
                <a:gd name="connsiteX988" fmla="*/ 1223646 w 4940931"/>
                <a:gd name="connsiteY988" fmla="*/ 50165 h 138429"/>
                <a:gd name="connsiteX989" fmla="*/ 1225551 w 4940931"/>
                <a:gd name="connsiteY989" fmla="*/ 40640 h 138429"/>
                <a:gd name="connsiteX990" fmla="*/ 1231266 w 4940931"/>
                <a:gd name="connsiteY990" fmla="*/ 34290 h 138429"/>
                <a:gd name="connsiteX991" fmla="*/ 1239521 w 4940931"/>
                <a:gd name="connsiteY991" fmla="*/ 30480 h 138429"/>
                <a:gd name="connsiteX992" fmla="*/ 1250316 w 4940931"/>
                <a:gd name="connsiteY992" fmla="*/ 29210 h 138429"/>
                <a:gd name="connsiteX993" fmla="*/ 1180466 w 4940931"/>
                <a:gd name="connsiteY993" fmla="*/ 29210 h 138429"/>
                <a:gd name="connsiteX994" fmla="*/ 1195071 w 4940931"/>
                <a:gd name="connsiteY994" fmla="*/ 32385 h 138429"/>
                <a:gd name="connsiteX995" fmla="*/ 1205231 w 4940931"/>
                <a:gd name="connsiteY995" fmla="*/ 40640 h 138429"/>
                <a:gd name="connsiteX996" fmla="*/ 1211581 w 4940931"/>
                <a:gd name="connsiteY996" fmla="*/ 53340 h 138429"/>
                <a:gd name="connsiteX997" fmla="*/ 1213486 w 4940931"/>
                <a:gd name="connsiteY997" fmla="*/ 68580 h 138429"/>
                <a:gd name="connsiteX998" fmla="*/ 1212216 w 4940931"/>
                <a:gd name="connsiteY998" fmla="*/ 68580 h 138429"/>
                <a:gd name="connsiteX999" fmla="*/ 1212216 w 4940931"/>
                <a:gd name="connsiteY999" fmla="*/ 72390 h 138429"/>
                <a:gd name="connsiteX1000" fmla="*/ 1212216 w 4940931"/>
                <a:gd name="connsiteY1000" fmla="*/ 75565 h 138429"/>
                <a:gd name="connsiteX1001" fmla="*/ 1160781 w 4940931"/>
                <a:gd name="connsiteY1001" fmla="*/ 75565 h 138429"/>
                <a:gd name="connsiteX1002" fmla="*/ 1163321 w 4940931"/>
                <a:gd name="connsiteY1002" fmla="*/ 85090 h 138429"/>
                <a:gd name="connsiteX1003" fmla="*/ 1167766 w 4940931"/>
                <a:gd name="connsiteY1003" fmla="*/ 91440 h 138429"/>
                <a:gd name="connsiteX1004" fmla="*/ 1173481 w 4940931"/>
                <a:gd name="connsiteY1004" fmla="*/ 95250 h 138429"/>
                <a:gd name="connsiteX1005" fmla="*/ 1180466 w 4940931"/>
                <a:gd name="connsiteY1005" fmla="*/ 96520 h 138429"/>
                <a:gd name="connsiteX1006" fmla="*/ 1185546 w 4940931"/>
                <a:gd name="connsiteY1006" fmla="*/ 96520 h 138429"/>
                <a:gd name="connsiteX1007" fmla="*/ 1189991 w 4940931"/>
                <a:gd name="connsiteY1007" fmla="*/ 95250 h 138429"/>
                <a:gd name="connsiteX1008" fmla="*/ 1193801 w 4940931"/>
                <a:gd name="connsiteY1008" fmla="*/ 93345 h 138429"/>
                <a:gd name="connsiteX1009" fmla="*/ 1198246 w 4940931"/>
                <a:gd name="connsiteY1009" fmla="*/ 90805 h 138429"/>
                <a:gd name="connsiteX1010" fmla="*/ 1207136 w 4940931"/>
                <a:gd name="connsiteY1010" fmla="*/ 100330 h 138429"/>
                <a:gd name="connsiteX1011" fmla="*/ 1201421 w 4940931"/>
                <a:gd name="connsiteY1011" fmla="*/ 104775 h 138429"/>
                <a:gd name="connsiteX1012" fmla="*/ 1195706 w 4940931"/>
                <a:gd name="connsiteY1012" fmla="*/ 107950 h 138429"/>
                <a:gd name="connsiteX1013" fmla="*/ 1188721 w 4940931"/>
                <a:gd name="connsiteY1013" fmla="*/ 109855 h 138429"/>
                <a:gd name="connsiteX1014" fmla="*/ 1179831 w 4940931"/>
                <a:gd name="connsiteY1014" fmla="*/ 110490 h 138429"/>
                <a:gd name="connsiteX1015" fmla="*/ 1170306 w 4940931"/>
                <a:gd name="connsiteY1015" fmla="*/ 109220 h 138429"/>
                <a:gd name="connsiteX1016" fmla="*/ 1162686 w 4940931"/>
                <a:gd name="connsiteY1016" fmla="*/ 105410 h 138429"/>
                <a:gd name="connsiteX1017" fmla="*/ 1156336 w 4940931"/>
                <a:gd name="connsiteY1017" fmla="*/ 100330 h 138429"/>
                <a:gd name="connsiteX1018" fmla="*/ 1151256 w 4940931"/>
                <a:gd name="connsiteY1018" fmla="*/ 92710 h 138429"/>
                <a:gd name="connsiteX1019" fmla="*/ 1147446 w 4940931"/>
                <a:gd name="connsiteY1019" fmla="*/ 82550 h 138429"/>
                <a:gd name="connsiteX1020" fmla="*/ 1146176 w 4940931"/>
                <a:gd name="connsiteY1020" fmla="*/ 69850 h 138429"/>
                <a:gd name="connsiteX1021" fmla="*/ 1148716 w 4940931"/>
                <a:gd name="connsiteY1021" fmla="*/ 52070 h 138429"/>
                <a:gd name="connsiteX1022" fmla="*/ 1155701 w 4940931"/>
                <a:gd name="connsiteY1022" fmla="*/ 39370 h 138429"/>
                <a:gd name="connsiteX1023" fmla="*/ 1166496 w 4940931"/>
                <a:gd name="connsiteY1023" fmla="*/ 31750 h 138429"/>
                <a:gd name="connsiteX1024" fmla="*/ 1180466 w 4940931"/>
                <a:gd name="connsiteY1024" fmla="*/ 29210 h 138429"/>
                <a:gd name="connsiteX1025" fmla="*/ 901065 w 4940931"/>
                <a:gd name="connsiteY1025" fmla="*/ 29210 h 138429"/>
                <a:gd name="connsiteX1026" fmla="*/ 915670 w 4940931"/>
                <a:gd name="connsiteY1026" fmla="*/ 32385 h 138429"/>
                <a:gd name="connsiteX1027" fmla="*/ 925830 w 4940931"/>
                <a:gd name="connsiteY1027" fmla="*/ 40640 h 138429"/>
                <a:gd name="connsiteX1028" fmla="*/ 932180 w 4940931"/>
                <a:gd name="connsiteY1028" fmla="*/ 53340 h 138429"/>
                <a:gd name="connsiteX1029" fmla="*/ 934085 w 4940931"/>
                <a:gd name="connsiteY1029" fmla="*/ 68580 h 138429"/>
                <a:gd name="connsiteX1030" fmla="*/ 932815 w 4940931"/>
                <a:gd name="connsiteY1030" fmla="*/ 68580 h 138429"/>
                <a:gd name="connsiteX1031" fmla="*/ 932815 w 4940931"/>
                <a:gd name="connsiteY1031" fmla="*/ 72390 h 138429"/>
                <a:gd name="connsiteX1032" fmla="*/ 932815 w 4940931"/>
                <a:gd name="connsiteY1032" fmla="*/ 75565 h 138429"/>
                <a:gd name="connsiteX1033" fmla="*/ 881380 w 4940931"/>
                <a:gd name="connsiteY1033" fmla="*/ 75565 h 138429"/>
                <a:gd name="connsiteX1034" fmla="*/ 883920 w 4940931"/>
                <a:gd name="connsiteY1034" fmla="*/ 85090 h 138429"/>
                <a:gd name="connsiteX1035" fmla="*/ 888365 w 4940931"/>
                <a:gd name="connsiteY1035" fmla="*/ 91440 h 138429"/>
                <a:gd name="connsiteX1036" fmla="*/ 894080 w 4940931"/>
                <a:gd name="connsiteY1036" fmla="*/ 95250 h 138429"/>
                <a:gd name="connsiteX1037" fmla="*/ 901065 w 4940931"/>
                <a:gd name="connsiteY1037" fmla="*/ 96520 h 138429"/>
                <a:gd name="connsiteX1038" fmla="*/ 906145 w 4940931"/>
                <a:gd name="connsiteY1038" fmla="*/ 96520 h 138429"/>
                <a:gd name="connsiteX1039" fmla="*/ 910590 w 4940931"/>
                <a:gd name="connsiteY1039" fmla="*/ 95250 h 138429"/>
                <a:gd name="connsiteX1040" fmla="*/ 914400 w 4940931"/>
                <a:gd name="connsiteY1040" fmla="*/ 93345 h 138429"/>
                <a:gd name="connsiteX1041" fmla="*/ 918845 w 4940931"/>
                <a:gd name="connsiteY1041" fmla="*/ 90805 h 138429"/>
                <a:gd name="connsiteX1042" fmla="*/ 927735 w 4940931"/>
                <a:gd name="connsiteY1042" fmla="*/ 100330 h 138429"/>
                <a:gd name="connsiteX1043" fmla="*/ 922020 w 4940931"/>
                <a:gd name="connsiteY1043" fmla="*/ 104775 h 138429"/>
                <a:gd name="connsiteX1044" fmla="*/ 916305 w 4940931"/>
                <a:gd name="connsiteY1044" fmla="*/ 107950 h 138429"/>
                <a:gd name="connsiteX1045" fmla="*/ 909320 w 4940931"/>
                <a:gd name="connsiteY1045" fmla="*/ 109855 h 138429"/>
                <a:gd name="connsiteX1046" fmla="*/ 900430 w 4940931"/>
                <a:gd name="connsiteY1046" fmla="*/ 110490 h 138429"/>
                <a:gd name="connsiteX1047" fmla="*/ 890905 w 4940931"/>
                <a:gd name="connsiteY1047" fmla="*/ 109220 h 138429"/>
                <a:gd name="connsiteX1048" fmla="*/ 883285 w 4940931"/>
                <a:gd name="connsiteY1048" fmla="*/ 105410 h 138429"/>
                <a:gd name="connsiteX1049" fmla="*/ 876935 w 4940931"/>
                <a:gd name="connsiteY1049" fmla="*/ 100330 h 138429"/>
                <a:gd name="connsiteX1050" fmla="*/ 871855 w 4940931"/>
                <a:gd name="connsiteY1050" fmla="*/ 92710 h 138429"/>
                <a:gd name="connsiteX1051" fmla="*/ 868045 w 4940931"/>
                <a:gd name="connsiteY1051" fmla="*/ 82550 h 138429"/>
                <a:gd name="connsiteX1052" fmla="*/ 866775 w 4940931"/>
                <a:gd name="connsiteY1052" fmla="*/ 69850 h 138429"/>
                <a:gd name="connsiteX1053" fmla="*/ 869315 w 4940931"/>
                <a:gd name="connsiteY1053" fmla="*/ 52070 h 138429"/>
                <a:gd name="connsiteX1054" fmla="*/ 876300 w 4940931"/>
                <a:gd name="connsiteY1054" fmla="*/ 39370 h 138429"/>
                <a:gd name="connsiteX1055" fmla="*/ 887095 w 4940931"/>
                <a:gd name="connsiteY1055" fmla="*/ 31750 h 138429"/>
                <a:gd name="connsiteX1056" fmla="*/ 901065 w 4940931"/>
                <a:gd name="connsiteY1056" fmla="*/ 29210 h 138429"/>
                <a:gd name="connsiteX1057" fmla="*/ 668656 w 4940931"/>
                <a:gd name="connsiteY1057" fmla="*/ 29210 h 138429"/>
                <a:gd name="connsiteX1058" fmla="*/ 676275 w 4940931"/>
                <a:gd name="connsiteY1058" fmla="*/ 29845 h 138429"/>
                <a:gd name="connsiteX1059" fmla="*/ 681991 w 4940931"/>
                <a:gd name="connsiteY1059" fmla="*/ 32385 h 138429"/>
                <a:gd name="connsiteX1060" fmla="*/ 678181 w 4940931"/>
                <a:gd name="connsiteY1060" fmla="*/ 46990 h 138429"/>
                <a:gd name="connsiteX1061" fmla="*/ 676910 w 4940931"/>
                <a:gd name="connsiteY1061" fmla="*/ 46990 h 138429"/>
                <a:gd name="connsiteX1062" fmla="*/ 671830 w 4940931"/>
                <a:gd name="connsiteY1062" fmla="*/ 45085 h 138429"/>
                <a:gd name="connsiteX1063" fmla="*/ 665480 w 4940931"/>
                <a:gd name="connsiteY1063" fmla="*/ 44450 h 138429"/>
                <a:gd name="connsiteX1064" fmla="*/ 654050 w 4940931"/>
                <a:gd name="connsiteY1064" fmla="*/ 49530 h 138429"/>
                <a:gd name="connsiteX1065" fmla="*/ 650240 w 4940931"/>
                <a:gd name="connsiteY1065" fmla="*/ 64770 h 138429"/>
                <a:gd name="connsiteX1066" fmla="*/ 650240 w 4940931"/>
                <a:gd name="connsiteY1066" fmla="*/ 109220 h 138429"/>
                <a:gd name="connsiteX1067" fmla="*/ 635000 w 4940931"/>
                <a:gd name="connsiteY1067" fmla="*/ 109220 h 138429"/>
                <a:gd name="connsiteX1068" fmla="*/ 635000 w 4940931"/>
                <a:gd name="connsiteY1068" fmla="*/ 31115 h 138429"/>
                <a:gd name="connsiteX1069" fmla="*/ 650240 w 4940931"/>
                <a:gd name="connsiteY1069" fmla="*/ 31115 h 138429"/>
                <a:gd name="connsiteX1070" fmla="*/ 650240 w 4940931"/>
                <a:gd name="connsiteY1070" fmla="*/ 38735 h 138429"/>
                <a:gd name="connsiteX1071" fmla="*/ 653416 w 4940931"/>
                <a:gd name="connsiteY1071" fmla="*/ 34925 h 138429"/>
                <a:gd name="connsiteX1072" fmla="*/ 657861 w 4940931"/>
                <a:gd name="connsiteY1072" fmla="*/ 31750 h 138429"/>
                <a:gd name="connsiteX1073" fmla="*/ 662940 w 4940931"/>
                <a:gd name="connsiteY1073" fmla="*/ 29845 h 138429"/>
                <a:gd name="connsiteX1074" fmla="*/ 668656 w 4940931"/>
                <a:gd name="connsiteY1074" fmla="*/ 29210 h 138429"/>
                <a:gd name="connsiteX1075" fmla="*/ 586739 w 4940931"/>
                <a:gd name="connsiteY1075" fmla="*/ 29210 h 138429"/>
                <a:gd name="connsiteX1076" fmla="*/ 601344 w 4940931"/>
                <a:gd name="connsiteY1076" fmla="*/ 32385 h 138429"/>
                <a:gd name="connsiteX1077" fmla="*/ 611504 w 4940931"/>
                <a:gd name="connsiteY1077" fmla="*/ 40640 h 138429"/>
                <a:gd name="connsiteX1078" fmla="*/ 617854 w 4940931"/>
                <a:gd name="connsiteY1078" fmla="*/ 53340 h 138429"/>
                <a:gd name="connsiteX1079" fmla="*/ 619759 w 4940931"/>
                <a:gd name="connsiteY1079" fmla="*/ 68580 h 138429"/>
                <a:gd name="connsiteX1080" fmla="*/ 618489 w 4940931"/>
                <a:gd name="connsiteY1080" fmla="*/ 68580 h 138429"/>
                <a:gd name="connsiteX1081" fmla="*/ 618489 w 4940931"/>
                <a:gd name="connsiteY1081" fmla="*/ 72390 h 138429"/>
                <a:gd name="connsiteX1082" fmla="*/ 618489 w 4940931"/>
                <a:gd name="connsiteY1082" fmla="*/ 75565 h 138429"/>
                <a:gd name="connsiteX1083" fmla="*/ 567054 w 4940931"/>
                <a:gd name="connsiteY1083" fmla="*/ 75565 h 138429"/>
                <a:gd name="connsiteX1084" fmla="*/ 569594 w 4940931"/>
                <a:gd name="connsiteY1084" fmla="*/ 85090 h 138429"/>
                <a:gd name="connsiteX1085" fmla="*/ 574039 w 4940931"/>
                <a:gd name="connsiteY1085" fmla="*/ 91440 h 138429"/>
                <a:gd name="connsiteX1086" fmla="*/ 579754 w 4940931"/>
                <a:gd name="connsiteY1086" fmla="*/ 95250 h 138429"/>
                <a:gd name="connsiteX1087" fmla="*/ 586739 w 4940931"/>
                <a:gd name="connsiteY1087" fmla="*/ 96520 h 138429"/>
                <a:gd name="connsiteX1088" fmla="*/ 591819 w 4940931"/>
                <a:gd name="connsiteY1088" fmla="*/ 96520 h 138429"/>
                <a:gd name="connsiteX1089" fmla="*/ 596264 w 4940931"/>
                <a:gd name="connsiteY1089" fmla="*/ 95250 h 138429"/>
                <a:gd name="connsiteX1090" fmla="*/ 600074 w 4940931"/>
                <a:gd name="connsiteY1090" fmla="*/ 93345 h 138429"/>
                <a:gd name="connsiteX1091" fmla="*/ 604519 w 4940931"/>
                <a:gd name="connsiteY1091" fmla="*/ 90805 h 138429"/>
                <a:gd name="connsiteX1092" fmla="*/ 613409 w 4940931"/>
                <a:gd name="connsiteY1092" fmla="*/ 100330 h 138429"/>
                <a:gd name="connsiteX1093" fmla="*/ 607694 w 4940931"/>
                <a:gd name="connsiteY1093" fmla="*/ 104775 h 138429"/>
                <a:gd name="connsiteX1094" fmla="*/ 601979 w 4940931"/>
                <a:gd name="connsiteY1094" fmla="*/ 107950 h 138429"/>
                <a:gd name="connsiteX1095" fmla="*/ 594994 w 4940931"/>
                <a:gd name="connsiteY1095" fmla="*/ 109855 h 138429"/>
                <a:gd name="connsiteX1096" fmla="*/ 586104 w 4940931"/>
                <a:gd name="connsiteY1096" fmla="*/ 110490 h 138429"/>
                <a:gd name="connsiteX1097" fmla="*/ 576579 w 4940931"/>
                <a:gd name="connsiteY1097" fmla="*/ 109220 h 138429"/>
                <a:gd name="connsiteX1098" fmla="*/ 568959 w 4940931"/>
                <a:gd name="connsiteY1098" fmla="*/ 105410 h 138429"/>
                <a:gd name="connsiteX1099" fmla="*/ 562609 w 4940931"/>
                <a:gd name="connsiteY1099" fmla="*/ 100330 h 138429"/>
                <a:gd name="connsiteX1100" fmla="*/ 557529 w 4940931"/>
                <a:gd name="connsiteY1100" fmla="*/ 92710 h 138429"/>
                <a:gd name="connsiteX1101" fmla="*/ 553719 w 4940931"/>
                <a:gd name="connsiteY1101" fmla="*/ 82550 h 138429"/>
                <a:gd name="connsiteX1102" fmla="*/ 552449 w 4940931"/>
                <a:gd name="connsiteY1102" fmla="*/ 69850 h 138429"/>
                <a:gd name="connsiteX1103" fmla="*/ 554989 w 4940931"/>
                <a:gd name="connsiteY1103" fmla="*/ 52070 h 138429"/>
                <a:gd name="connsiteX1104" fmla="*/ 561974 w 4940931"/>
                <a:gd name="connsiteY1104" fmla="*/ 39370 h 138429"/>
                <a:gd name="connsiteX1105" fmla="*/ 572769 w 4940931"/>
                <a:gd name="connsiteY1105" fmla="*/ 31750 h 138429"/>
                <a:gd name="connsiteX1106" fmla="*/ 586739 w 4940931"/>
                <a:gd name="connsiteY1106" fmla="*/ 29210 h 138429"/>
                <a:gd name="connsiteX1107" fmla="*/ 400050 w 4940931"/>
                <a:gd name="connsiteY1107" fmla="*/ 29210 h 138429"/>
                <a:gd name="connsiteX1108" fmla="*/ 414655 w 4940931"/>
                <a:gd name="connsiteY1108" fmla="*/ 32385 h 138429"/>
                <a:gd name="connsiteX1109" fmla="*/ 424815 w 4940931"/>
                <a:gd name="connsiteY1109" fmla="*/ 40640 h 138429"/>
                <a:gd name="connsiteX1110" fmla="*/ 431165 w 4940931"/>
                <a:gd name="connsiteY1110" fmla="*/ 53340 h 138429"/>
                <a:gd name="connsiteX1111" fmla="*/ 433070 w 4940931"/>
                <a:gd name="connsiteY1111" fmla="*/ 68580 h 138429"/>
                <a:gd name="connsiteX1112" fmla="*/ 431800 w 4940931"/>
                <a:gd name="connsiteY1112" fmla="*/ 68580 h 138429"/>
                <a:gd name="connsiteX1113" fmla="*/ 431800 w 4940931"/>
                <a:gd name="connsiteY1113" fmla="*/ 72390 h 138429"/>
                <a:gd name="connsiteX1114" fmla="*/ 431800 w 4940931"/>
                <a:gd name="connsiteY1114" fmla="*/ 75565 h 138429"/>
                <a:gd name="connsiteX1115" fmla="*/ 380365 w 4940931"/>
                <a:gd name="connsiteY1115" fmla="*/ 75565 h 138429"/>
                <a:gd name="connsiteX1116" fmla="*/ 382905 w 4940931"/>
                <a:gd name="connsiteY1116" fmla="*/ 85090 h 138429"/>
                <a:gd name="connsiteX1117" fmla="*/ 387350 w 4940931"/>
                <a:gd name="connsiteY1117" fmla="*/ 91440 h 138429"/>
                <a:gd name="connsiteX1118" fmla="*/ 393065 w 4940931"/>
                <a:gd name="connsiteY1118" fmla="*/ 95250 h 138429"/>
                <a:gd name="connsiteX1119" fmla="*/ 400050 w 4940931"/>
                <a:gd name="connsiteY1119" fmla="*/ 96520 h 138429"/>
                <a:gd name="connsiteX1120" fmla="*/ 405130 w 4940931"/>
                <a:gd name="connsiteY1120" fmla="*/ 96520 h 138429"/>
                <a:gd name="connsiteX1121" fmla="*/ 409575 w 4940931"/>
                <a:gd name="connsiteY1121" fmla="*/ 95250 h 138429"/>
                <a:gd name="connsiteX1122" fmla="*/ 413385 w 4940931"/>
                <a:gd name="connsiteY1122" fmla="*/ 93345 h 138429"/>
                <a:gd name="connsiteX1123" fmla="*/ 417830 w 4940931"/>
                <a:gd name="connsiteY1123" fmla="*/ 90805 h 138429"/>
                <a:gd name="connsiteX1124" fmla="*/ 426720 w 4940931"/>
                <a:gd name="connsiteY1124" fmla="*/ 100330 h 138429"/>
                <a:gd name="connsiteX1125" fmla="*/ 421005 w 4940931"/>
                <a:gd name="connsiteY1125" fmla="*/ 104775 h 138429"/>
                <a:gd name="connsiteX1126" fmla="*/ 415290 w 4940931"/>
                <a:gd name="connsiteY1126" fmla="*/ 107950 h 138429"/>
                <a:gd name="connsiteX1127" fmla="*/ 408305 w 4940931"/>
                <a:gd name="connsiteY1127" fmla="*/ 109855 h 138429"/>
                <a:gd name="connsiteX1128" fmla="*/ 399415 w 4940931"/>
                <a:gd name="connsiteY1128" fmla="*/ 110490 h 138429"/>
                <a:gd name="connsiteX1129" fmla="*/ 389890 w 4940931"/>
                <a:gd name="connsiteY1129" fmla="*/ 109220 h 138429"/>
                <a:gd name="connsiteX1130" fmla="*/ 382270 w 4940931"/>
                <a:gd name="connsiteY1130" fmla="*/ 105410 h 138429"/>
                <a:gd name="connsiteX1131" fmla="*/ 375920 w 4940931"/>
                <a:gd name="connsiteY1131" fmla="*/ 100330 h 138429"/>
                <a:gd name="connsiteX1132" fmla="*/ 370840 w 4940931"/>
                <a:gd name="connsiteY1132" fmla="*/ 92710 h 138429"/>
                <a:gd name="connsiteX1133" fmla="*/ 367030 w 4940931"/>
                <a:gd name="connsiteY1133" fmla="*/ 82550 h 138429"/>
                <a:gd name="connsiteX1134" fmla="*/ 365760 w 4940931"/>
                <a:gd name="connsiteY1134" fmla="*/ 69850 h 138429"/>
                <a:gd name="connsiteX1135" fmla="*/ 368300 w 4940931"/>
                <a:gd name="connsiteY1135" fmla="*/ 52070 h 138429"/>
                <a:gd name="connsiteX1136" fmla="*/ 375285 w 4940931"/>
                <a:gd name="connsiteY1136" fmla="*/ 39370 h 138429"/>
                <a:gd name="connsiteX1137" fmla="*/ 386080 w 4940931"/>
                <a:gd name="connsiteY1137" fmla="*/ 31750 h 138429"/>
                <a:gd name="connsiteX1138" fmla="*/ 400050 w 4940931"/>
                <a:gd name="connsiteY1138" fmla="*/ 29210 h 138429"/>
                <a:gd name="connsiteX1139" fmla="*/ 201930 w 4940931"/>
                <a:gd name="connsiteY1139" fmla="*/ 29210 h 138429"/>
                <a:gd name="connsiteX1140" fmla="*/ 216535 w 4940931"/>
                <a:gd name="connsiteY1140" fmla="*/ 32385 h 138429"/>
                <a:gd name="connsiteX1141" fmla="*/ 226695 w 4940931"/>
                <a:gd name="connsiteY1141" fmla="*/ 40640 h 138429"/>
                <a:gd name="connsiteX1142" fmla="*/ 233045 w 4940931"/>
                <a:gd name="connsiteY1142" fmla="*/ 53340 h 138429"/>
                <a:gd name="connsiteX1143" fmla="*/ 234950 w 4940931"/>
                <a:gd name="connsiteY1143" fmla="*/ 68580 h 138429"/>
                <a:gd name="connsiteX1144" fmla="*/ 233680 w 4940931"/>
                <a:gd name="connsiteY1144" fmla="*/ 68580 h 138429"/>
                <a:gd name="connsiteX1145" fmla="*/ 233680 w 4940931"/>
                <a:gd name="connsiteY1145" fmla="*/ 72390 h 138429"/>
                <a:gd name="connsiteX1146" fmla="*/ 233680 w 4940931"/>
                <a:gd name="connsiteY1146" fmla="*/ 75565 h 138429"/>
                <a:gd name="connsiteX1147" fmla="*/ 182245 w 4940931"/>
                <a:gd name="connsiteY1147" fmla="*/ 75565 h 138429"/>
                <a:gd name="connsiteX1148" fmla="*/ 184785 w 4940931"/>
                <a:gd name="connsiteY1148" fmla="*/ 85090 h 138429"/>
                <a:gd name="connsiteX1149" fmla="*/ 189230 w 4940931"/>
                <a:gd name="connsiteY1149" fmla="*/ 91440 h 138429"/>
                <a:gd name="connsiteX1150" fmla="*/ 194945 w 4940931"/>
                <a:gd name="connsiteY1150" fmla="*/ 95250 h 138429"/>
                <a:gd name="connsiteX1151" fmla="*/ 201930 w 4940931"/>
                <a:gd name="connsiteY1151" fmla="*/ 96520 h 138429"/>
                <a:gd name="connsiteX1152" fmla="*/ 207010 w 4940931"/>
                <a:gd name="connsiteY1152" fmla="*/ 96520 h 138429"/>
                <a:gd name="connsiteX1153" fmla="*/ 211455 w 4940931"/>
                <a:gd name="connsiteY1153" fmla="*/ 95250 h 138429"/>
                <a:gd name="connsiteX1154" fmla="*/ 215265 w 4940931"/>
                <a:gd name="connsiteY1154" fmla="*/ 93345 h 138429"/>
                <a:gd name="connsiteX1155" fmla="*/ 219710 w 4940931"/>
                <a:gd name="connsiteY1155" fmla="*/ 90805 h 138429"/>
                <a:gd name="connsiteX1156" fmla="*/ 228600 w 4940931"/>
                <a:gd name="connsiteY1156" fmla="*/ 100330 h 138429"/>
                <a:gd name="connsiteX1157" fmla="*/ 222885 w 4940931"/>
                <a:gd name="connsiteY1157" fmla="*/ 104775 h 138429"/>
                <a:gd name="connsiteX1158" fmla="*/ 217170 w 4940931"/>
                <a:gd name="connsiteY1158" fmla="*/ 107950 h 138429"/>
                <a:gd name="connsiteX1159" fmla="*/ 210185 w 4940931"/>
                <a:gd name="connsiteY1159" fmla="*/ 109855 h 138429"/>
                <a:gd name="connsiteX1160" fmla="*/ 201295 w 4940931"/>
                <a:gd name="connsiteY1160" fmla="*/ 110490 h 138429"/>
                <a:gd name="connsiteX1161" fmla="*/ 191770 w 4940931"/>
                <a:gd name="connsiteY1161" fmla="*/ 109220 h 138429"/>
                <a:gd name="connsiteX1162" fmla="*/ 184150 w 4940931"/>
                <a:gd name="connsiteY1162" fmla="*/ 105410 h 138429"/>
                <a:gd name="connsiteX1163" fmla="*/ 177800 w 4940931"/>
                <a:gd name="connsiteY1163" fmla="*/ 100330 h 138429"/>
                <a:gd name="connsiteX1164" fmla="*/ 172720 w 4940931"/>
                <a:gd name="connsiteY1164" fmla="*/ 92710 h 138429"/>
                <a:gd name="connsiteX1165" fmla="*/ 168910 w 4940931"/>
                <a:gd name="connsiteY1165" fmla="*/ 82550 h 138429"/>
                <a:gd name="connsiteX1166" fmla="*/ 167640 w 4940931"/>
                <a:gd name="connsiteY1166" fmla="*/ 69850 h 138429"/>
                <a:gd name="connsiteX1167" fmla="*/ 170180 w 4940931"/>
                <a:gd name="connsiteY1167" fmla="*/ 52070 h 138429"/>
                <a:gd name="connsiteX1168" fmla="*/ 177165 w 4940931"/>
                <a:gd name="connsiteY1168" fmla="*/ 39370 h 138429"/>
                <a:gd name="connsiteX1169" fmla="*/ 187960 w 4940931"/>
                <a:gd name="connsiteY1169" fmla="*/ 31750 h 138429"/>
                <a:gd name="connsiteX1170" fmla="*/ 201930 w 4940931"/>
                <a:gd name="connsiteY1170" fmla="*/ 29210 h 138429"/>
                <a:gd name="connsiteX1171" fmla="*/ 4664706 w 4940931"/>
                <a:gd name="connsiteY1171" fmla="*/ 28574 h 138429"/>
                <a:gd name="connsiteX1172" fmla="*/ 4678676 w 4940931"/>
                <a:gd name="connsiteY1172" fmla="*/ 31749 h 138429"/>
                <a:gd name="connsiteX1173" fmla="*/ 4689471 w 4940931"/>
                <a:gd name="connsiteY1173" fmla="*/ 40004 h 138429"/>
                <a:gd name="connsiteX1174" fmla="*/ 4696456 w 4940931"/>
                <a:gd name="connsiteY1174" fmla="*/ 52704 h 138429"/>
                <a:gd name="connsiteX1175" fmla="*/ 4698996 w 4940931"/>
                <a:gd name="connsiteY1175" fmla="*/ 69214 h 138429"/>
                <a:gd name="connsiteX1176" fmla="*/ 4699631 w 4940931"/>
                <a:gd name="connsiteY1176" fmla="*/ 69214 h 138429"/>
                <a:gd name="connsiteX1177" fmla="*/ 4697091 w 4940931"/>
                <a:gd name="connsiteY1177" fmla="*/ 86359 h 138429"/>
                <a:gd name="connsiteX1178" fmla="*/ 4689471 w 4940931"/>
                <a:gd name="connsiteY1178" fmla="*/ 99059 h 138429"/>
                <a:gd name="connsiteX1179" fmla="*/ 4678041 w 4940931"/>
                <a:gd name="connsiteY1179" fmla="*/ 107314 h 138429"/>
                <a:gd name="connsiteX1180" fmla="*/ 4664071 w 4940931"/>
                <a:gd name="connsiteY1180" fmla="*/ 109854 h 138429"/>
                <a:gd name="connsiteX1181" fmla="*/ 4650101 w 4940931"/>
                <a:gd name="connsiteY1181" fmla="*/ 106679 h 138429"/>
                <a:gd name="connsiteX1182" fmla="*/ 4639306 w 4940931"/>
                <a:gd name="connsiteY1182" fmla="*/ 98424 h 138429"/>
                <a:gd name="connsiteX1183" fmla="*/ 4632321 w 4940931"/>
                <a:gd name="connsiteY1183" fmla="*/ 85724 h 138429"/>
                <a:gd name="connsiteX1184" fmla="*/ 4629781 w 4940931"/>
                <a:gd name="connsiteY1184" fmla="*/ 69214 h 138429"/>
                <a:gd name="connsiteX1185" fmla="*/ 4632321 w 4940931"/>
                <a:gd name="connsiteY1185" fmla="*/ 52069 h 138429"/>
                <a:gd name="connsiteX1186" fmla="*/ 4639941 w 4940931"/>
                <a:gd name="connsiteY1186" fmla="*/ 39369 h 138429"/>
                <a:gd name="connsiteX1187" fmla="*/ 4650736 w 4940931"/>
                <a:gd name="connsiteY1187" fmla="*/ 31114 h 138429"/>
                <a:gd name="connsiteX1188" fmla="*/ 4664706 w 4940931"/>
                <a:gd name="connsiteY1188" fmla="*/ 28574 h 138429"/>
                <a:gd name="connsiteX1189" fmla="*/ 4264655 w 4940931"/>
                <a:gd name="connsiteY1189" fmla="*/ 28574 h 138429"/>
                <a:gd name="connsiteX1190" fmla="*/ 4278625 w 4940931"/>
                <a:gd name="connsiteY1190" fmla="*/ 31749 h 138429"/>
                <a:gd name="connsiteX1191" fmla="*/ 4289420 w 4940931"/>
                <a:gd name="connsiteY1191" fmla="*/ 40004 h 138429"/>
                <a:gd name="connsiteX1192" fmla="*/ 4296405 w 4940931"/>
                <a:gd name="connsiteY1192" fmla="*/ 52704 h 138429"/>
                <a:gd name="connsiteX1193" fmla="*/ 4298945 w 4940931"/>
                <a:gd name="connsiteY1193" fmla="*/ 69214 h 138429"/>
                <a:gd name="connsiteX1194" fmla="*/ 4299580 w 4940931"/>
                <a:gd name="connsiteY1194" fmla="*/ 69214 h 138429"/>
                <a:gd name="connsiteX1195" fmla="*/ 4297040 w 4940931"/>
                <a:gd name="connsiteY1195" fmla="*/ 86359 h 138429"/>
                <a:gd name="connsiteX1196" fmla="*/ 4289420 w 4940931"/>
                <a:gd name="connsiteY1196" fmla="*/ 99059 h 138429"/>
                <a:gd name="connsiteX1197" fmla="*/ 4277990 w 4940931"/>
                <a:gd name="connsiteY1197" fmla="*/ 107314 h 138429"/>
                <a:gd name="connsiteX1198" fmla="*/ 4264020 w 4940931"/>
                <a:gd name="connsiteY1198" fmla="*/ 109854 h 138429"/>
                <a:gd name="connsiteX1199" fmla="*/ 4250050 w 4940931"/>
                <a:gd name="connsiteY1199" fmla="*/ 106679 h 138429"/>
                <a:gd name="connsiteX1200" fmla="*/ 4239255 w 4940931"/>
                <a:gd name="connsiteY1200" fmla="*/ 98424 h 138429"/>
                <a:gd name="connsiteX1201" fmla="*/ 4232270 w 4940931"/>
                <a:gd name="connsiteY1201" fmla="*/ 85724 h 138429"/>
                <a:gd name="connsiteX1202" fmla="*/ 4229730 w 4940931"/>
                <a:gd name="connsiteY1202" fmla="*/ 69214 h 138429"/>
                <a:gd name="connsiteX1203" fmla="*/ 4232270 w 4940931"/>
                <a:gd name="connsiteY1203" fmla="*/ 52069 h 138429"/>
                <a:gd name="connsiteX1204" fmla="*/ 4239890 w 4940931"/>
                <a:gd name="connsiteY1204" fmla="*/ 39369 h 138429"/>
                <a:gd name="connsiteX1205" fmla="*/ 4250685 w 4940931"/>
                <a:gd name="connsiteY1205" fmla="*/ 31114 h 138429"/>
                <a:gd name="connsiteX1206" fmla="*/ 4264655 w 4940931"/>
                <a:gd name="connsiteY1206" fmla="*/ 28574 h 138429"/>
                <a:gd name="connsiteX1207" fmla="*/ 1420495 w 4940931"/>
                <a:gd name="connsiteY1207" fmla="*/ 28574 h 138429"/>
                <a:gd name="connsiteX1208" fmla="*/ 1434465 w 4940931"/>
                <a:gd name="connsiteY1208" fmla="*/ 31749 h 138429"/>
                <a:gd name="connsiteX1209" fmla="*/ 1445260 w 4940931"/>
                <a:gd name="connsiteY1209" fmla="*/ 40004 h 138429"/>
                <a:gd name="connsiteX1210" fmla="*/ 1452245 w 4940931"/>
                <a:gd name="connsiteY1210" fmla="*/ 52704 h 138429"/>
                <a:gd name="connsiteX1211" fmla="*/ 1454785 w 4940931"/>
                <a:gd name="connsiteY1211" fmla="*/ 69214 h 138429"/>
                <a:gd name="connsiteX1212" fmla="*/ 1455420 w 4940931"/>
                <a:gd name="connsiteY1212" fmla="*/ 69214 h 138429"/>
                <a:gd name="connsiteX1213" fmla="*/ 1452880 w 4940931"/>
                <a:gd name="connsiteY1213" fmla="*/ 86359 h 138429"/>
                <a:gd name="connsiteX1214" fmla="*/ 1445260 w 4940931"/>
                <a:gd name="connsiteY1214" fmla="*/ 99059 h 138429"/>
                <a:gd name="connsiteX1215" fmla="*/ 1433830 w 4940931"/>
                <a:gd name="connsiteY1215" fmla="*/ 107314 h 138429"/>
                <a:gd name="connsiteX1216" fmla="*/ 1419860 w 4940931"/>
                <a:gd name="connsiteY1216" fmla="*/ 109854 h 138429"/>
                <a:gd name="connsiteX1217" fmla="*/ 1405890 w 4940931"/>
                <a:gd name="connsiteY1217" fmla="*/ 106679 h 138429"/>
                <a:gd name="connsiteX1218" fmla="*/ 1395095 w 4940931"/>
                <a:gd name="connsiteY1218" fmla="*/ 98424 h 138429"/>
                <a:gd name="connsiteX1219" fmla="*/ 1388110 w 4940931"/>
                <a:gd name="connsiteY1219" fmla="*/ 85724 h 138429"/>
                <a:gd name="connsiteX1220" fmla="*/ 1385570 w 4940931"/>
                <a:gd name="connsiteY1220" fmla="*/ 69214 h 138429"/>
                <a:gd name="connsiteX1221" fmla="*/ 1388110 w 4940931"/>
                <a:gd name="connsiteY1221" fmla="*/ 52069 h 138429"/>
                <a:gd name="connsiteX1222" fmla="*/ 1395730 w 4940931"/>
                <a:gd name="connsiteY1222" fmla="*/ 39369 h 138429"/>
                <a:gd name="connsiteX1223" fmla="*/ 1406525 w 4940931"/>
                <a:gd name="connsiteY1223" fmla="*/ 31114 h 138429"/>
                <a:gd name="connsiteX1224" fmla="*/ 1420495 w 4940931"/>
                <a:gd name="connsiteY1224" fmla="*/ 28574 h 138429"/>
                <a:gd name="connsiteX1225" fmla="*/ 3143245 w 4940931"/>
                <a:gd name="connsiteY1225" fmla="*/ 5079 h 138429"/>
                <a:gd name="connsiteX1226" fmla="*/ 3219445 w 4940931"/>
                <a:gd name="connsiteY1226" fmla="*/ 5079 h 138429"/>
                <a:gd name="connsiteX1227" fmla="*/ 3219445 w 4940931"/>
                <a:gd name="connsiteY1227" fmla="*/ 20319 h 138429"/>
                <a:gd name="connsiteX1228" fmla="*/ 3188965 w 4940931"/>
                <a:gd name="connsiteY1228" fmla="*/ 20319 h 138429"/>
                <a:gd name="connsiteX1229" fmla="*/ 3188965 w 4940931"/>
                <a:gd name="connsiteY1229" fmla="*/ 108584 h 138429"/>
                <a:gd name="connsiteX1230" fmla="*/ 3173090 w 4940931"/>
                <a:gd name="connsiteY1230" fmla="*/ 108584 h 138429"/>
                <a:gd name="connsiteX1231" fmla="*/ 3173090 w 4940931"/>
                <a:gd name="connsiteY1231" fmla="*/ 20319 h 138429"/>
                <a:gd name="connsiteX1232" fmla="*/ 3143245 w 4940931"/>
                <a:gd name="connsiteY1232" fmla="*/ 20319 h 138429"/>
                <a:gd name="connsiteX1233" fmla="*/ 1628774 w 4940931"/>
                <a:gd name="connsiteY1233" fmla="*/ 5079 h 138429"/>
                <a:gd name="connsiteX1234" fmla="*/ 1704970 w 4940931"/>
                <a:gd name="connsiteY1234" fmla="*/ 5079 h 138429"/>
                <a:gd name="connsiteX1235" fmla="*/ 1704970 w 4940931"/>
                <a:gd name="connsiteY1235" fmla="*/ 20319 h 138429"/>
                <a:gd name="connsiteX1236" fmla="*/ 1675129 w 4940931"/>
                <a:gd name="connsiteY1236" fmla="*/ 20319 h 138429"/>
                <a:gd name="connsiteX1237" fmla="*/ 1675129 w 4940931"/>
                <a:gd name="connsiteY1237" fmla="*/ 108584 h 138429"/>
                <a:gd name="connsiteX1238" fmla="*/ 1659255 w 4940931"/>
                <a:gd name="connsiteY1238" fmla="*/ 108584 h 138429"/>
                <a:gd name="connsiteX1239" fmla="*/ 1659255 w 4940931"/>
                <a:gd name="connsiteY1239" fmla="*/ 20319 h 138429"/>
                <a:gd name="connsiteX1240" fmla="*/ 1628774 w 4940931"/>
                <a:gd name="connsiteY1240" fmla="*/ 20319 h 138429"/>
                <a:gd name="connsiteX1241" fmla="*/ 0 w 4940931"/>
                <a:gd name="connsiteY1241" fmla="*/ 5079 h 138429"/>
                <a:gd name="connsiteX1242" fmla="*/ 76200 w 4940931"/>
                <a:gd name="connsiteY1242" fmla="*/ 5079 h 138429"/>
                <a:gd name="connsiteX1243" fmla="*/ 76200 w 4940931"/>
                <a:gd name="connsiteY1243" fmla="*/ 20319 h 138429"/>
                <a:gd name="connsiteX1244" fmla="*/ 45720 w 4940931"/>
                <a:gd name="connsiteY1244" fmla="*/ 20319 h 138429"/>
                <a:gd name="connsiteX1245" fmla="*/ 45720 w 4940931"/>
                <a:gd name="connsiteY1245" fmla="*/ 108584 h 138429"/>
                <a:gd name="connsiteX1246" fmla="*/ 29845 w 4940931"/>
                <a:gd name="connsiteY1246" fmla="*/ 108584 h 138429"/>
                <a:gd name="connsiteX1247" fmla="*/ 29845 w 4940931"/>
                <a:gd name="connsiteY1247" fmla="*/ 20319 h 138429"/>
                <a:gd name="connsiteX1248" fmla="*/ 0 w 4940931"/>
                <a:gd name="connsiteY1248" fmla="*/ 20319 h 138429"/>
                <a:gd name="connsiteX1249" fmla="*/ 1362075 w 4940931"/>
                <a:gd name="connsiteY1249" fmla="*/ 1269 h 138429"/>
                <a:gd name="connsiteX1250" fmla="*/ 1365885 w 4940931"/>
                <a:gd name="connsiteY1250" fmla="*/ 1904 h 138429"/>
                <a:gd name="connsiteX1251" fmla="*/ 1369060 w 4940931"/>
                <a:gd name="connsiteY1251" fmla="*/ 3809 h 138429"/>
                <a:gd name="connsiteX1252" fmla="*/ 1370965 w 4940931"/>
                <a:gd name="connsiteY1252" fmla="*/ 6984 h 138429"/>
                <a:gd name="connsiteX1253" fmla="*/ 1371600 w 4940931"/>
                <a:gd name="connsiteY1253" fmla="*/ 10794 h 138429"/>
                <a:gd name="connsiteX1254" fmla="*/ 1370965 w 4940931"/>
                <a:gd name="connsiteY1254" fmla="*/ 14604 h 138429"/>
                <a:gd name="connsiteX1255" fmla="*/ 1369060 w 4940931"/>
                <a:gd name="connsiteY1255" fmla="*/ 17779 h 138429"/>
                <a:gd name="connsiteX1256" fmla="*/ 1365885 w 4940931"/>
                <a:gd name="connsiteY1256" fmla="*/ 19684 h 138429"/>
                <a:gd name="connsiteX1257" fmla="*/ 1362075 w 4940931"/>
                <a:gd name="connsiteY1257" fmla="*/ 20319 h 138429"/>
                <a:gd name="connsiteX1258" fmla="*/ 1358265 w 4940931"/>
                <a:gd name="connsiteY1258" fmla="*/ 19684 h 138429"/>
                <a:gd name="connsiteX1259" fmla="*/ 1355090 w 4940931"/>
                <a:gd name="connsiteY1259" fmla="*/ 17779 h 138429"/>
                <a:gd name="connsiteX1260" fmla="*/ 1353185 w 4940931"/>
                <a:gd name="connsiteY1260" fmla="*/ 14604 h 138429"/>
                <a:gd name="connsiteX1261" fmla="*/ 1352550 w 4940931"/>
                <a:gd name="connsiteY1261" fmla="*/ 10794 h 138429"/>
                <a:gd name="connsiteX1262" fmla="*/ 1353185 w 4940931"/>
                <a:gd name="connsiteY1262" fmla="*/ 6984 h 138429"/>
                <a:gd name="connsiteX1263" fmla="*/ 1355090 w 4940931"/>
                <a:gd name="connsiteY1263" fmla="*/ 3809 h 138429"/>
                <a:gd name="connsiteX1264" fmla="*/ 1358265 w 4940931"/>
                <a:gd name="connsiteY1264" fmla="*/ 1904 h 138429"/>
                <a:gd name="connsiteX1265" fmla="*/ 1362075 w 4940931"/>
                <a:gd name="connsiteY1265" fmla="*/ 1269 h 138429"/>
                <a:gd name="connsiteX1266" fmla="*/ 4789801 w 4940931"/>
                <a:gd name="connsiteY1266" fmla="*/ 634 h 138429"/>
                <a:gd name="connsiteX1267" fmla="*/ 4789801 w 4940931"/>
                <a:gd name="connsiteY1267" fmla="*/ 65404 h 138429"/>
                <a:gd name="connsiteX1268" fmla="*/ 4814566 w 4940931"/>
                <a:gd name="connsiteY1268" fmla="*/ 31114 h 138429"/>
                <a:gd name="connsiteX1269" fmla="*/ 4831711 w 4940931"/>
                <a:gd name="connsiteY1269" fmla="*/ 31114 h 138429"/>
                <a:gd name="connsiteX1270" fmla="*/ 4812026 w 4940931"/>
                <a:gd name="connsiteY1270" fmla="*/ 57149 h 138429"/>
                <a:gd name="connsiteX1271" fmla="*/ 4835521 w 4940931"/>
                <a:gd name="connsiteY1271" fmla="*/ 108584 h 138429"/>
                <a:gd name="connsiteX1272" fmla="*/ 4819011 w 4940931"/>
                <a:gd name="connsiteY1272" fmla="*/ 108584 h 138429"/>
                <a:gd name="connsiteX1273" fmla="*/ 4801866 w 4940931"/>
                <a:gd name="connsiteY1273" fmla="*/ 69849 h 138429"/>
                <a:gd name="connsiteX1274" fmla="*/ 4789801 w 4940931"/>
                <a:gd name="connsiteY1274" fmla="*/ 85724 h 138429"/>
                <a:gd name="connsiteX1275" fmla="*/ 4789801 w 4940931"/>
                <a:gd name="connsiteY1275" fmla="*/ 108584 h 138429"/>
                <a:gd name="connsiteX1276" fmla="*/ 4774561 w 4940931"/>
                <a:gd name="connsiteY1276" fmla="*/ 108584 h 138429"/>
                <a:gd name="connsiteX1277" fmla="*/ 4774561 w 4940931"/>
                <a:gd name="connsiteY1277" fmla="*/ 8889 h 138429"/>
                <a:gd name="connsiteX1278" fmla="*/ 4472301 w 4940931"/>
                <a:gd name="connsiteY1278" fmla="*/ 634 h 138429"/>
                <a:gd name="connsiteX1279" fmla="*/ 4472301 w 4940931"/>
                <a:gd name="connsiteY1279" fmla="*/ 109219 h 138429"/>
                <a:gd name="connsiteX1280" fmla="*/ 4457061 w 4940931"/>
                <a:gd name="connsiteY1280" fmla="*/ 109219 h 138429"/>
                <a:gd name="connsiteX1281" fmla="*/ 4457696 w 4940931"/>
                <a:gd name="connsiteY1281" fmla="*/ 108584 h 138429"/>
                <a:gd name="connsiteX1282" fmla="*/ 4457696 w 4940931"/>
                <a:gd name="connsiteY1282" fmla="*/ 100964 h 138429"/>
                <a:gd name="connsiteX1283" fmla="*/ 4453251 w 4940931"/>
                <a:gd name="connsiteY1283" fmla="*/ 104774 h 138429"/>
                <a:gd name="connsiteX1284" fmla="*/ 4448171 w 4940931"/>
                <a:gd name="connsiteY1284" fmla="*/ 107949 h 138429"/>
                <a:gd name="connsiteX1285" fmla="*/ 4443091 w 4940931"/>
                <a:gd name="connsiteY1285" fmla="*/ 109854 h 138429"/>
                <a:gd name="connsiteX1286" fmla="*/ 4437376 w 4940931"/>
                <a:gd name="connsiteY1286" fmla="*/ 109854 h 138429"/>
                <a:gd name="connsiteX1287" fmla="*/ 4425946 w 4940931"/>
                <a:gd name="connsiteY1287" fmla="*/ 107314 h 138429"/>
                <a:gd name="connsiteX1288" fmla="*/ 4416421 w 4940931"/>
                <a:gd name="connsiteY1288" fmla="*/ 99694 h 138429"/>
                <a:gd name="connsiteX1289" fmla="*/ 4410071 w 4940931"/>
                <a:gd name="connsiteY1289" fmla="*/ 86994 h 138429"/>
                <a:gd name="connsiteX1290" fmla="*/ 4407531 w 4940931"/>
                <a:gd name="connsiteY1290" fmla="*/ 67944 h 138429"/>
                <a:gd name="connsiteX1291" fmla="*/ 4410071 w 4940931"/>
                <a:gd name="connsiteY1291" fmla="*/ 50799 h 138429"/>
                <a:gd name="connsiteX1292" fmla="*/ 4417056 w 4940931"/>
                <a:gd name="connsiteY1292" fmla="*/ 38734 h 138429"/>
                <a:gd name="connsiteX1293" fmla="*/ 4426581 w 4940931"/>
                <a:gd name="connsiteY1293" fmla="*/ 31749 h 138429"/>
                <a:gd name="connsiteX1294" fmla="*/ 4438011 w 4940931"/>
                <a:gd name="connsiteY1294" fmla="*/ 29209 h 138429"/>
                <a:gd name="connsiteX1295" fmla="*/ 4443726 w 4940931"/>
                <a:gd name="connsiteY1295" fmla="*/ 29844 h 138429"/>
                <a:gd name="connsiteX1296" fmla="*/ 4448806 w 4940931"/>
                <a:gd name="connsiteY1296" fmla="*/ 31749 h 138429"/>
                <a:gd name="connsiteX1297" fmla="*/ 4453251 w 4940931"/>
                <a:gd name="connsiteY1297" fmla="*/ 34924 h 138429"/>
                <a:gd name="connsiteX1298" fmla="*/ 4457061 w 4940931"/>
                <a:gd name="connsiteY1298" fmla="*/ 38099 h 138429"/>
                <a:gd name="connsiteX1299" fmla="*/ 4457061 w 4940931"/>
                <a:gd name="connsiteY1299" fmla="*/ 8254 h 138429"/>
                <a:gd name="connsiteX1300" fmla="*/ 4390385 w 4940931"/>
                <a:gd name="connsiteY1300" fmla="*/ 634 h 138429"/>
                <a:gd name="connsiteX1301" fmla="*/ 4390385 w 4940931"/>
                <a:gd name="connsiteY1301" fmla="*/ 108584 h 138429"/>
                <a:gd name="connsiteX1302" fmla="*/ 4375145 w 4940931"/>
                <a:gd name="connsiteY1302" fmla="*/ 108584 h 138429"/>
                <a:gd name="connsiteX1303" fmla="*/ 4375145 w 4940931"/>
                <a:gd name="connsiteY1303" fmla="*/ 8889 h 138429"/>
                <a:gd name="connsiteX1304" fmla="*/ 3946521 w 4940931"/>
                <a:gd name="connsiteY1304" fmla="*/ 634 h 138429"/>
                <a:gd name="connsiteX1305" fmla="*/ 3946521 w 4940931"/>
                <a:gd name="connsiteY1305" fmla="*/ 38099 h 138429"/>
                <a:gd name="connsiteX1306" fmla="*/ 3950331 w 4940931"/>
                <a:gd name="connsiteY1306" fmla="*/ 34289 h 138429"/>
                <a:gd name="connsiteX1307" fmla="*/ 3954776 w 4940931"/>
                <a:gd name="connsiteY1307" fmla="*/ 31114 h 138429"/>
                <a:gd name="connsiteX1308" fmla="*/ 3960491 w 4940931"/>
                <a:gd name="connsiteY1308" fmla="*/ 29209 h 138429"/>
                <a:gd name="connsiteX1309" fmla="*/ 3966206 w 4940931"/>
                <a:gd name="connsiteY1309" fmla="*/ 29209 h 138429"/>
                <a:gd name="connsiteX1310" fmla="*/ 3978271 w 4940931"/>
                <a:gd name="connsiteY1310" fmla="*/ 31749 h 138429"/>
                <a:gd name="connsiteX1311" fmla="*/ 3987161 w 4940931"/>
                <a:gd name="connsiteY1311" fmla="*/ 38099 h 138429"/>
                <a:gd name="connsiteX1312" fmla="*/ 3992241 w 4940931"/>
                <a:gd name="connsiteY1312" fmla="*/ 49529 h 138429"/>
                <a:gd name="connsiteX1313" fmla="*/ 3994146 w 4940931"/>
                <a:gd name="connsiteY1313" fmla="*/ 64134 h 138429"/>
                <a:gd name="connsiteX1314" fmla="*/ 3994146 w 4940931"/>
                <a:gd name="connsiteY1314" fmla="*/ 108584 h 138429"/>
                <a:gd name="connsiteX1315" fmla="*/ 3978906 w 4940931"/>
                <a:gd name="connsiteY1315" fmla="*/ 108584 h 138429"/>
                <a:gd name="connsiteX1316" fmla="*/ 3978271 w 4940931"/>
                <a:gd name="connsiteY1316" fmla="*/ 108584 h 138429"/>
                <a:gd name="connsiteX1317" fmla="*/ 3978271 w 4940931"/>
                <a:gd name="connsiteY1317" fmla="*/ 64769 h 138429"/>
                <a:gd name="connsiteX1318" fmla="*/ 3974461 w 4940931"/>
                <a:gd name="connsiteY1318" fmla="*/ 48894 h 138429"/>
                <a:gd name="connsiteX1319" fmla="*/ 3962396 w 4940931"/>
                <a:gd name="connsiteY1319" fmla="*/ 43814 h 138429"/>
                <a:gd name="connsiteX1320" fmla="*/ 3956046 w 4940931"/>
                <a:gd name="connsiteY1320" fmla="*/ 45084 h 138429"/>
                <a:gd name="connsiteX1321" fmla="*/ 3950966 w 4940931"/>
                <a:gd name="connsiteY1321" fmla="*/ 48894 h 138429"/>
                <a:gd name="connsiteX1322" fmla="*/ 3947791 w 4940931"/>
                <a:gd name="connsiteY1322" fmla="*/ 55244 h 138429"/>
                <a:gd name="connsiteX1323" fmla="*/ 3946521 w 4940931"/>
                <a:gd name="connsiteY1323" fmla="*/ 63499 h 138429"/>
                <a:gd name="connsiteX1324" fmla="*/ 3946521 w 4940931"/>
                <a:gd name="connsiteY1324" fmla="*/ 109219 h 138429"/>
                <a:gd name="connsiteX1325" fmla="*/ 3931281 w 4940931"/>
                <a:gd name="connsiteY1325" fmla="*/ 109219 h 138429"/>
                <a:gd name="connsiteX1326" fmla="*/ 3931281 w 4940931"/>
                <a:gd name="connsiteY1326" fmla="*/ 8889 h 138429"/>
                <a:gd name="connsiteX1327" fmla="*/ 3248021 w 4940931"/>
                <a:gd name="connsiteY1327" fmla="*/ 634 h 138429"/>
                <a:gd name="connsiteX1328" fmla="*/ 3248021 w 4940931"/>
                <a:gd name="connsiteY1328" fmla="*/ 38099 h 138429"/>
                <a:gd name="connsiteX1329" fmla="*/ 3251831 w 4940931"/>
                <a:gd name="connsiteY1329" fmla="*/ 34289 h 138429"/>
                <a:gd name="connsiteX1330" fmla="*/ 3256276 w 4940931"/>
                <a:gd name="connsiteY1330" fmla="*/ 31114 h 138429"/>
                <a:gd name="connsiteX1331" fmla="*/ 3261991 w 4940931"/>
                <a:gd name="connsiteY1331" fmla="*/ 29209 h 138429"/>
                <a:gd name="connsiteX1332" fmla="*/ 3267706 w 4940931"/>
                <a:gd name="connsiteY1332" fmla="*/ 29209 h 138429"/>
                <a:gd name="connsiteX1333" fmla="*/ 3279771 w 4940931"/>
                <a:gd name="connsiteY1333" fmla="*/ 31749 h 138429"/>
                <a:gd name="connsiteX1334" fmla="*/ 3288661 w 4940931"/>
                <a:gd name="connsiteY1334" fmla="*/ 38099 h 138429"/>
                <a:gd name="connsiteX1335" fmla="*/ 3293741 w 4940931"/>
                <a:gd name="connsiteY1335" fmla="*/ 49529 h 138429"/>
                <a:gd name="connsiteX1336" fmla="*/ 3295646 w 4940931"/>
                <a:gd name="connsiteY1336" fmla="*/ 64134 h 138429"/>
                <a:gd name="connsiteX1337" fmla="*/ 3295646 w 4940931"/>
                <a:gd name="connsiteY1337" fmla="*/ 108584 h 138429"/>
                <a:gd name="connsiteX1338" fmla="*/ 3280406 w 4940931"/>
                <a:gd name="connsiteY1338" fmla="*/ 108584 h 138429"/>
                <a:gd name="connsiteX1339" fmla="*/ 3279771 w 4940931"/>
                <a:gd name="connsiteY1339" fmla="*/ 108584 h 138429"/>
                <a:gd name="connsiteX1340" fmla="*/ 3279771 w 4940931"/>
                <a:gd name="connsiteY1340" fmla="*/ 64769 h 138429"/>
                <a:gd name="connsiteX1341" fmla="*/ 3275961 w 4940931"/>
                <a:gd name="connsiteY1341" fmla="*/ 48894 h 138429"/>
                <a:gd name="connsiteX1342" fmla="*/ 3263896 w 4940931"/>
                <a:gd name="connsiteY1342" fmla="*/ 43814 h 138429"/>
                <a:gd name="connsiteX1343" fmla="*/ 3257546 w 4940931"/>
                <a:gd name="connsiteY1343" fmla="*/ 45084 h 138429"/>
                <a:gd name="connsiteX1344" fmla="*/ 3252466 w 4940931"/>
                <a:gd name="connsiteY1344" fmla="*/ 48894 h 138429"/>
                <a:gd name="connsiteX1345" fmla="*/ 3249291 w 4940931"/>
                <a:gd name="connsiteY1345" fmla="*/ 55244 h 138429"/>
                <a:gd name="connsiteX1346" fmla="*/ 3248021 w 4940931"/>
                <a:gd name="connsiteY1346" fmla="*/ 63499 h 138429"/>
                <a:gd name="connsiteX1347" fmla="*/ 3248021 w 4940931"/>
                <a:gd name="connsiteY1347" fmla="*/ 109219 h 138429"/>
                <a:gd name="connsiteX1348" fmla="*/ 3232781 w 4940931"/>
                <a:gd name="connsiteY1348" fmla="*/ 109219 h 138429"/>
                <a:gd name="connsiteX1349" fmla="*/ 3232781 w 4940931"/>
                <a:gd name="connsiteY1349" fmla="*/ 8889 h 138429"/>
                <a:gd name="connsiteX1350" fmla="*/ 2432681 w 4940931"/>
                <a:gd name="connsiteY1350" fmla="*/ 634 h 138429"/>
                <a:gd name="connsiteX1351" fmla="*/ 2432681 w 4940931"/>
                <a:gd name="connsiteY1351" fmla="*/ 38099 h 138429"/>
                <a:gd name="connsiteX1352" fmla="*/ 2436491 w 4940931"/>
                <a:gd name="connsiteY1352" fmla="*/ 34289 h 138429"/>
                <a:gd name="connsiteX1353" fmla="*/ 2440936 w 4940931"/>
                <a:gd name="connsiteY1353" fmla="*/ 31114 h 138429"/>
                <a:gd name="connsiteX1354" fmla="*/ 2446651 w 4940931"/>
                <a:gd name="connsiteY1354" fmla="*/ 29209 h 138429"/>
                <a:gd name="connsiteX1355" fmla="*/ 2452366 w 4940931"/>
                <a:gd name="connsiteY1355" fmla="*/ 29209 h 138429"/>
                <a:gd name="connsiteX1356" fmla="*/ 2464431 w 4940931"/>
                <a:gd name="connsiteY1356" fmla="*/ 31749 h 138429"/>
                <a:gd name="connsiteX1357" fmla="*/ 2473321 w 4940931"/>
                <a:gd name="connsiteY1357" fmla="*/ 38099 h 138429"/>
                <a:gd name="connsiteX1358" fmla="*/ 2478401 w 4940931"/>
                <a:gd name="connsiteY1358" fmla="*/ 49529 h 138429"/>
                <a:gd name="connsiteX1359" fmla="*/ 2480306 w 4940931"/>
                <a:gd name="connsiteY1359" fmla="*/ 64134 h 138429"/>
                <a:gd name="connsiteX1360" fmla="*/ 2480306 w 4940931"/>
                <a:gd name="connsiteY1360" fmla="*/ 108584 h 138429"/>
                <a:gd name="connsiteX1361" fmla="*/ 2465066 w 4940931"/>
                <a:gd name="connsiteY1361" fmla="*/ 108584 h 138429"/>
                <a:gd name="connsiteX1362" fmla="*/ 2464431 w 4940931"/>
                <a:gd name="connsiteY1362" fmla="*/ 108584 h 138429"/>
                <a:gd name="connsiteX1363" fmla="*/ 2464431 w 4940931"/>
                <a:gd name="connsiteY1363" fmla="*/ 64769 h 138429"/>
                <a:gd name="connsiteX1364" fmla="*/ 2460621 w 4940931"/>
                <a:gd name="connsiteY1364" fmla="*/ 48894 h 138429"/>
                <a:gd name="connsiteX1365" fmla="*/ 2448556 w 4940931"/>
                <a:gd name="connsiteY1365" fmla="*/ 43814 h 138429"/>
                <a:gd name="connsiteX1366" fmla="*/ 2442206 w 4940931"/>
                <a:gd name="connsiteY1366" fmla="*/ 45084 h 138429"/>
                <a:gd name="connsiteX1367" fmla="*/ 2437126 w 4940931"/>
                <a:gd name="connsiteY1367" fmla="*/ 48894 h 138429"/>
                <a:gd name="connsiteX1368" fmla="*/ 2433951 w 4940931"/>
                <a:gd name="connsiteY1368" fmla="*/ 55244 h 138429"/>
                <a:gd name="connsiteX1369" fmla="*/ 2432681 w 4940931"/>
                <a:gd name="connsiteY1369" fmla="*/ 63499 h 138429"/>
                <a:gd name="connsiteX1370" fmla="*/ 2432681 w 4940931"/>
                <a:gd name="connsiteY1370" fmla="*/ 109219 h 138429"/>
                <a:gd name="connsiteX1371" fmla="*/ 2417441 w 4940931"/>
                <a:gd name="connsiteY1371" fmla="*/ 109219 h 138429"/>
                <a:gd name="connsiteX1372" fmla="*/ 2417441 w 4940931"/>
                <a:gd name="connsiteY1372" fmla="*/ 8889 h 138429"/>
                <a:gd name="connsiteX1373" fmla="*/ 1734181 w 4940931"/>
                <a:gd name="connsiteY1373" fmla="*/ 634 h 138429"/>
                <a:gd name="connsiteX1374" fmla="*/ 1734181 w 4940931"/>
                <a:gd name="connsiteY1374" fmla="*/ 38099 h 138429"/>
                <a:gd name="connsiteX1375" fmla="*/ 1737991 w 4940931"/>
                <a:gd name="connsiteY1375" fmla="*/ 34289 h 138429"/>
                <a:gd name="connsiteX1376" fmla="*/ 1742436 w 4940931"/>
                <a:gd name="connsiteY1376" fmla="*/ 31114 h 138429"/>
                <a:gd name="connsiteX1377" fmla="*/ 1748151 w 4940931"/>
                <a:gd name="connsiteY1377" fmla="*/ 29209 h 138429"/>
                <a:gd name="connsiteX1378" fmla="*/ 1753866 w 4940931"/>
                <a:gd name="connsiteY1378" fmla="*/ 29209 h 138429"/>
                <a:gd name="connsiteX1379" fmla="*/ 1765931 w 4940931"/>
                <a:gd name="connsiteY1379" fmla="*/ 31749 h 138429"/>
                <a:gd name="connsiteX1380" fmla="*/ 1774821 w 4940931"/>
                <a:gd name="connsiteY1380" fmla="*/ 38099 h 138429"/>
                <a:gd name="connsiteX1381" fmla="*/ 1779901 w 4940931"/>
                <a:gd name="connsiteY1381" fmla="*/ 49529 h 138429"/>
                <a:gd name="connsiteX1382" fmla="*/ 1781806 w 4940931"/>
                <a:gd name="connsiteY1382" fmla="*/ 64134 h 138429"/>
                <a:gd name="connsiteX1383" fmla="*/ 1781806 w 4940931"/>
                <a:gd name="connsiteY1383" fmla="*/ 108584 h 138429"/>
                <a:gd name="connsiteX1384" fmla="*/ 1766566 w 4940931"/>
                <a:gd name="connsiteY1384" fmla="*/ 108584 h 138429"/>
                <a:gd name="connsiteX1385" fmla="*/ 1765931 w 4940931"/>
                <a:gd name="connsiteY1385" fmla="*/ 108584 h 138429"/>
                <a:gd name="connsiteX1386" fmla="*/ 1765931 w 4940931"/>
                <a:gd name="connsiteY1386" fmla="*/ 64769 h 138429"/>
                <a:gd name="connsiteX1387" fmla="*/ 1762121 w 4940931"/>
                <a:gd name="connsiteY1387" fmla="*/ 48894 h 138429"/>
                <a:gd name="connsiteX1388" fmla="*/ 1750056 w 4940931"/>
                <a:gd name="connsiteY1388" fmla="*/ 43814 h 138429"/>
                <a:gd name="connsiteX1389" fmla="*/ 1743706 w 4940931"/>
                <a:gd name="connsiteY1389" fmla="*/ 45084 h 138429"/>
                <a:gd name="connsiteX1390" fmla="*/ 1738626 w 4940931"/>
                <a:gd name="connsiteY1390" fmla="*/ 48894 h 138429"/>
                <a:gd name="connsiteX1391" fmla="*/ 1735451 w 4940931"/>
                <a:gd name="connsiteY1391" fmla="*/ 55244 h 138429"/>
                <a:gd name="connsiteX1392" fmla="*/ 1734181 w 4940931"/>
                <a:gd name="connsiteY1392" fmla="*/ 63499 h 138429"/>
                <a:gd name="connsiteX1393" fmla="*/ 1734181 w 4940931"/>
                <a:gd name="connsiteY1393" fmla="*/ 109219 h 138429"/>
                <a:gd name="connsiteX1394" fmla="*/ 1718941 w 4940931"/>
                <a:gd name="connsiteY1394" fmla="*/ 109219 h 138429"/>
                <a:gd name="connsiteX1395" fmla="*/ 1718941 w 4940931"/>
                <a:gd name="connsiteY1395" fmla="*/ 8889 h 138429"/>
                <a:gd name="connsiteX1396" fmla="*/ 803275 w 4940931"/>
                <a:gd name="connsiteY1396" fmla="*/ 634 h 138429"/>
                <a:gd name="connsiteX1397" fmla="*/ 803275 w 4940931"/>
                <a:gd name="connsiteY1397" fmla="*/ 38099 h 138429"/>
                <a:gd name="connsiteX1398" fmla="*/ 807085 w 4940931"/>
                <a:gd name="connsiteY1398" fmla="*/ 34289 h 138429"/>
                <a:gd name="connsiteX1399" fmla="*/ 811530 w 4940931"/>
                <a:gd name="connsiteY1399" fmla="*/ 31114 h 138429"/>
                <a:gd name="connsiteX1400" fmla="*/ 817245 w 4940931"/>
                <a:gd name="connsiteY1400" fmla="*/ 29209 h 138429"/>
                <a:gd name="connsiteX1401" fmla="*/ 822960 w 4940931"/>
                <a:gd name="connsiteY1401" fmla="*/ 29209 h 138429"/>
                <a:gd name="connsiteX1402" fmla="*/ 835025 w 4940931"/>
                <a:gd name="connsiteY1402" fmla="*/ 31749 h 138429"/>
                <a:gd name="connsiteX1403" fmla="*/ 843915 w 4940931"/>
                <a:gd name="connsiteY1403" fmla="*/ 38099 h 138429"/>
                <a:gd name="connsiteX1404" fmla="*/ 848995 w 4940931"/>
                <a:gd name="connsiteY1404" fmla="*/ 49529 h 138429"/>
                <a:gd name="connsiteX1405" fmla="*/ 850900 w 4940931"/>
                <a:gd name="connsiteY1405" fmla="*/ 64134 h 138429"/>
                <a:gd name="connsiteX1406" fmla="*/ 850900 w 4940931"/>
                <a:gd name="connsiteY1406" fmla="*/ 108584 h 138429"/>
                <a:gd name="connsiteX1407" fmla="*/ 835660 w 4940931"/>
                <a:gd name="connsiteY1407" fmla="*/ 108584 h 138429"/>
                <a:gd name="connsiteX1408" fmla="*/ 835025 w 4940931"/>
                <a:gd name="connsiteY1408" fmla="*/ 108584 h 138429"/>
                <a:gd name="connsiteX1409" fmla="*/ 835025 w 4940931"/>
                <a:gd name="connsiteY1409" fmla="*/ 64769 h 138429"/>
                <a:gd name="connsiteX1410" fmla="*/ 831215 w 4940931"/>
                <a:gd name="connsiteY1410" fmla="*/ 48894 h 138429"/>
                <a:gd name="connsiteX1411" fmla="*/ 819150 w 4940931"/>
                <a:gd name="connsiteY1411" fmla="*/ 43814 h 138429"/>
                <a:gd name="connsiteX1412" fmla="*/ 812800 w 4940931"/>
                <a:gd name="connsiteY1412" fmla="*/ 45084 h 138429"/>
                <a:gd name="connsiteX1413" fmla="*/ 807720 w 4940931"/>
                <a:gd name="connsiteY1413" fmla="*/ 48894 h 138429"/>
                <a:gd name="connsiteX1414" fmla="*/ 804545 w 4940931"/>
                <a:gd name="connsiteY1414" fmla="*/ 55244 h 138429"/>
                <a:gd name="connsiteX1415" fmla="*/ 803275 w 4940931"/>
                <a:gd name="connsiteY1415" fmla="*/ 63499 h 138429"/>
                <a:gd name="connsiteX1416" fmla="*/ 803275 w 4940931"/>
                <a:gd name="connsiteY1416" fmla="*/ 109219 h 138429"/>
                <a:gd name="connsiteX1417" fmla="*/ 788035 w 4940931"/>
                <a:gd name="connsiteY1417" fmla="*/ 109219 h 138429"/>
                <a:gd name="connsiteX1418" fmla="*/ 788035 w 4940931"/>
                <a:gd name="connsiteY1418" fmla="*/ 8889 h 138429"/>
                <a:gd name="connsiteX1419" fmla="*/ 104774 w 4940931"/>
                <a:gd name="connsiteY1419" fmla="*/ 634 h 138429"/>
                <a:gd name="connsiteX1420" fmla="*/ 104774 w 4940931"/>
                <a:gd name="connsiteY1420" fmla="*/ 38099 h 138429"/>
                <a:gd name="connsiteX1421" fmla="*/ 108584 w 4940931"/>
                <a:gd name="connsiteY1421" fmla="*/ 34289 h 138429"/>
                <a:gd name="connsiteX1422" fmla="*/ 113029 w 4940931"/>
                <a:gd name="connsiteY1422" fmla="*/ 31114 h 138429"/>
                <a:gd name="connsiteX1423" fmla="*/ 118744 w 4940931"/>
                <a:gd name="connsiteY1423" fmla="*/ 29209 h 138429"/>
                <a:gd name="connsiteX1424" fmla="*/ 124459 w 4940931"/>
                <a:gd name="connsiteY1424" fmla="*/ 29209 h 138429"/>
                <a:gd name="connsiteX1425" fmla="*/ 136524 w 4940931"/>
                <a:gd name="connsiteY1425" fmla="*/ 31749 h 138429"/>
                <a:gd name="connsiteX1426" fmla="*/ 145414 w 4940931"/>
                <a:gd name="connsiteY1426" fmla="*/ 38099 h 138429"/>
                <a:gd name="connsiteX1427" fmla="*/ 150494 w 4940931"/>
                <a:gd name="connsiteY1427" fmla="*/ 49529 h 138429"/>
                <a:gd name="connsiteX1428" fmla="*/ 152399 w 4940931"/>
                <a:gd name="connsiteY1428" fmla="*/ 64134 h 138429"/>
                <a:gd name="connsiteX1429" fmla="*/ 152399 w 4940931"/>
                <a:gd name="connsiteY1429" fmla="*/ 108584 h 138429"/>
                <a:gd name="connsiteX1430" fmla="*/ 137159 w 4940931"/>
                <a:gd name="connsiteY1430" fmla="*/ 108584 h 138429"/>
                <a:gd name="connsiteX1431" fmla="*/ 136524 w 4940931"/>
                <a:gd name="connsiteY1431" fmla="*/ 108584 h 138429"/>
                <a:gd name="connsiteX1432" fmla="*/ 136524 w 4940931"/>
                <a:gd name="connsiteY1432" fmla="*/ 64769 h 138429"/>
                <a:gd name="connsiteX1433" fmla="*/ 132714 w 4940931"/>
                <a:gd name="connsiteY1433" fmla="*/ 48894 h 138429"/>
                <a:gd name="connsiteX1434" fmla="*/ 120649 w 4940931"/>
                <a:gd name="connsiteY1434" fmla="*/ 43814 h 138429"/>
                <a:gd name="connsiteX1435" fmla="*/ 114299 w 4940931"/>
                <a:gd name="connsiteY1435" fmla="*/ 45084 h 138429"/>
                <a:gd name="connsiteX1436" fmla="*/ 109219 w 4940931"/>
                <a:gd name="connsiteY1436" fmla="*/ 48894 h 138429"/>
                <a:gd name="connsiteX1437" fmla="*/ 106044 w 4940931"/>
                <a:gd name="connsiteY1437" fmla="*/ 55244 h 138429"/>
                <a:gd name="connsiteX1438" fmla="*/ 104774 w 4940931"/>
                <a:gd name="connsiteY1438" fmla="*/ 63499 h 138429"/>
                <a:gd name="connsiteX1439" fmla="*/ 104774 w 4940931"/>
                <a:gd name="connsiteY1439" fmla="*/ 109219 h 138429"/>
                <a:gd name="connsiteX1440" fmla="*/ 89534 w 4940931"/>
                <a:gd name="connsiteY1440" fmla="*/ 109219 h 138429"/>
                <a:gd name="connsiteX1441" fmla="*/ 89534 w 4940931"/>
                <a:gd name="connsiteY1441" fmla="*/ 8889 h 138429"/>
                <a:gd name="connsiteX1442" fmla="*/ 3894450 w 4940931"/>
                <a:gd name="connsiteY1442" fmla="*/ 0 h 138429"/>
                <a:gd name="connsiteX1443" fmla="*/ 3894450 w 4940931"/>
                <a:gd name="connsiteY1443" fmla="*/ 30480 h 138429"/>
                <a:gd name="connsiteX1444" fmla="*/ 3913500 w 4940931"/>
                <a:gd name="connsiteY1444" fmla="*/ 30480 h 138429"/>
                <a:gd name="connsiteX1445" fmla="*/ 3913500 w 4940931"/>
                <a:gd name="connsiteY1445" fmla="*/ 44450 h 138429"/>
                <a:gd name="connsiteX1446" fmla="*/ 3894450 w 4940931"/>
                <a:gd name="connsiteY1446" fmla="*/ 44450 h 138429"/>
                <a:gd name="connsiteX1447" fmla="*/ 3894450 w 4940931"/>
                <a:gd name="connsiteY1447" fmla="*/ 86995 h 138429"/>
                <a:gd name="connsiteX1448" fmla="*/ 3894450 w 4940931"/>
                <a:gd name="connsiteY1448" fmla="*/ 91440 h 138429"/>
                <a:gd name="connsiteX1449" fmla="*/ 3895720 w 4940931"/>
                <a:gd name="connsiteY1449" fmla="*/ 94615 h 138429"/>
                <a:gd name="connsiteX1450" fmla="*/ 3898260 w 4940931"/>
                <a:gd name="connsiteY1450" fmla="*/ 95885 h 138429"/>
                <a:gd name="connsiteX1451" fmla="*/ 3902070 w 4940931"/>
                <a:gd name="connsiteY1451" fmla="*/ 95885 h 138429"/>
                <a:gd name="connsiteX1452" fmla="*/ 3908420 w 4940931"/>
                <a:gd name="connsiteY1452" fmla="*/ 95250 h 138429"/>
                <a:gd name="connsiteX1453" fmla="*/ 3913500 w 4940931"/>
                <a:gd name="connsiteY1453" fmla="*/ 93345 h 138429"/>
                <a:gd name="connsiteX1454" fmla="*/ 3911595 w 4940931"/>
                <a:gd name="connsiteY1454" fmla="*/ 106680 h 138429"/>
                <a:gd name="connsiteX1455" fmla="*/ 3905245 w 4940931"/>
                <a:gd name="connsiteY1455" fmla="*/ 109220 h 138429"/>
                <a:gd name="connsiteX1456" fmla="*/ 3896990 w 4940931"/>
                <a:gd name="connsiteY1456" fmla="*/ 110490 h 138429"/>
                <a:gd name="connsiteX1457" fmla="*/ 3890005 w 4940931"/>
                <a:gd name="connsiteY1457" fmla="*/ 109220 h 138429"/>
                <a:gd name="connsiteX1458" fmla="*/ 3884290 w 4940931"/>
                <a:gd name="connsiteY1458" fmla="*/ 105410 h 138429"/>
                <a:gd name="connsiteX1459" fmla="*/ 3880480 w 4940931"/>
                <a:gd name="connsiteY1459" fmla="*/ 99060 h 138429"/>
                <a:gd name="connsiteX1460" fmla="*/ 3879210 w 4940931"/>
                <a:gd name="connsiteY1460" fmla="*/ 89535 h 138429"/>
                <a:gd name="connsiteX1461" fmla="*/ 3879210 w 4940931"/>
                <a:gd name="connsiteY1461" fmla="*/ 44450 h 138429"/>
                <a:gd name="connsiteX1462" fmla="*/ 3868415 w 4940931"/>
                <a:gd name="connsiteY1462" fmla="*/ 44450 h 138429"/>
                <a:gd name="connsiteX1463" fmla="*/ 3868415 w 4940931"/>
                <a:gd name="connsiteY1463" fmla="*/ 30480 h 138429"/>
                <a:gd name="connsiteX1464" fmla="*/ 3879210 w 4940931"/>
                <a:gd name="connsiteY1464" fmla="*/ 30480 h 138429"/>
                <a:gd name="connsiteX1465" fmla="*/ 3879210 w 4940931"/>
                <a:gd name="connsiteY1465" fmla="*/ 8255 h 138429"/>
                <a:gd name="connsiteX1466" fmla="*/ 3664581 w 4940931"/>
                <a:gd name="connsiteY1466" fmla="*/ 0 h 138429"/>
                <a:gd name="connsiteX1467" fmla="*/ 3664581 w 4940931"/>
                <a:gd name="connsiteY1467" fmla="*/ 30480 h 138429"/>
                <a:gd name="connsiteX1468" fmla="*/ 3683631 w 4940931"/>
                <a:gd name="connsiteY1468" fmla="*/ 30480 h 138429"/>
                <a:gd name="connsiteX1469" fmla="*/ 3683631 w 4940931"/>
                <a:gd name="connsiteY1469" fmla="*/ 44450 h 138429"/>
                <a:gd name="connsiteX1470" fmla="*/ 3664581 w 4940931"/>
                <a:gd name="connsiteY1470" fmla="*/ 44450 h 138429"/>
                <a:gd name="connsiteX1471" fmla="*/ 3664581 w 4940931"/>
                <a:gd name="connsiteY1471" fmla="*/ 86995 h 138429"/>
                <a:gd name="connsiteX1472" fmla="*/ 3664581 w 4940931"/>
                <a:gd name="connsiteY1472" fmla="*/ 91440 h 138429"/>
                <a:gd name="connsiteX1473" fmla="*/ 3665851 w 4940931"/>
                <a:gd name="connsiteY1473" fmla="*/ 94615 h 138429"/>
                <a:gd name="connsiteX1474" fmla="*/ 3668391 w 4940931"/>
                <a:gd name="connsiteY1474" fmla="*/ 95885 h 138429"/>
                <a:gd name="connsiteX1475" fmla="*/ 3672201 w 4940931"/>
                <a:gd name="connsiteY1475" fmla="*/ 95885 h 138429"/>
                <a:gd name="connsiteX1476" fmla="*/ 3678551 w 4940931"/>
                <a:gd name="connsiteY1476" fmla="*/ 95250 h 138429"/>
                <a:gd name="connsiteX1477" fmla="*/ 3683631 w 4940931"/>
                <a:gd name="connsiteY1477" fmla="*/ 93345 h 138429"/>
                <a:gd name="connsiteX1478" fmla="*/ 3681726 w 4940931"/>
                <a:gd name="connsiteY1478" fmla="*/ 106680 h 138429"/>
                <a:gd name="connsiteX1479" fmla="*/ 3675376 w 4940931"/>
                <a:gd name="connsiteY1479" fmla="*/ 109220 h 138429"/>
                <a:gd name="connsiteX1480" fmla="*/ 3667121 w 4940931"/>
                <a:gd name="connsiteY1480" fmla="*/ 110490 h 138429"/>
                <a:gd name="connsiteX1481" fmla="*/ 3660136 w 4940931"/>
                <a:gd name="connsiteY1481" fmla="*/ 109220 h 138429"/>
                <a:gd name="connsiteX1482" fmla="*/ 3654421 w 4940931"/>
                <a:gd name="connsiteY1482" fmla="*/ 105410 h 138429"/>
                <a:gd name="connsiteX1483" fmla="*/ 3650611 w 4940931"/>
                <a:gd name="connsiteY1483" fmla="*/ 99060 h 138429"/>
                <a:gd name="connsiteX1484" fmla="*/ 3649341 w 4940931"/>
                <a:gd name="connsiteY1484" fmla="*/ 89535 h 138429"/>
                <a:gd name="connsiteX1485" fmla="*/ 3649341 w 4940931"/>
                <a:gd name="connsiteY1485" fmla="*/ 44450 h 138429"/>
                <a:gd name="connsiteX1486" fmla="*/ 3638546 w 4940931"/>
                <a:gd name="connsiteY1486" fmla="*/ 44450 h 138429"/>
                <a:gd name="connsiteX1487" fmla="*/ 3638546 w 4940931"/>
                <a:gd name="connsiteY1487" fmla="*/ 30480 h 138429"/>
                <a:gd name="connsiteX1488" fmla="*/ 3649341 w 4940931"/>
                <a:gd name="connsiteY1488" fmla="*/ 30480 h 138429"/>
                <a:gd name="connsiteX1489" fmla="*/ 3649341 w 4940931"/>
                <a:gd name="connsiteY1489" fmla="*/ 8255 h 138429"/>
                <a:gd name="connsiteX1490" fmla="*/ 3610605 w 4940931"/>
                <a:gd name="connsiteY1490" fmla="*/ 0 h 138429"/>
                <a:gd name="connsiteX1491" fmla="*/ 3610605 w 4940931"/>
                <a:gd name="connsiteY1491" fmla="*/ 30480 h 138429"/>
                <a:gd name="connsiteX1492" fmla="*/ 3629655 w 4940931"/>
                <a:gd name="connsiteY1492" fmla="*/ 30480 h 138429"/>
                <a:gd name="connsiteX1493" fmla="*/ 3629655 w 4940931"/>
                <a:gd name="connsiteY1493" fmla="*/ 44450 h 138429"/>
                <a:gd name="connsiteX1494" fmla="*/ 3610605 w 4940931"/>
                <a:gd name="connsiteY1494" fmla="*/ 44450 h 138429"/>
                <a:gd name="connsiteX1495" fmla="*/ 3610605 w 4940931"/>
                <a:gd name="connsiteY1495" fmla="*/ 86995 h 138429"/>
                <a:gd name="connsiteX1496" fmla="*/ 3610605 w 4940931"/>
                <a:gd name="connsiteY1496" fmla="*/ 91440 h 138429"/>
                <a:gd name="connsiteX1497" fmla="*/ 3611875 w 4940931"/>
                <a:gd name="connsiteY1497" fmla="*/ 94615 h 138429"/>
                <a:gd name="connsiteX1498" fmla="*/ 3614415 w 4940931"/>
                <a:gd name="connsiteY1498" fmla="*/ 95885 h 138429"/>
                <a:gd name="connsiteX1499" fmla="*/ 3618225 w 4940931"/>
                <a:gd name="connsiteY1499" fmla="*/ 95885 h 138429"/>
                <a:gd name="connsiteX1500" fmla="*/ 3624575 w 4940931"/>
                <a:gd name="connsiteY1500" fmla="*/ 95250 h 138429"/>
                <a:gd name="connsiteX1501" fmla="*/ 3629655 w 4940931"/>
                <a:gd name="connsiteY1501" fmla="*/ 93345 h 138429"/>
                <a:gd name="connsiteX1502" fmla="*/ 3627750 w 4940931"/>
                <a:gd name="connsiteY1502" fmla="*/ 106680 h 138429"/>
                <a:gd name="connsiteX1503" fmla="*/ 3621400 w 4940931"/>
                <a:gd name="connsiteY1503" fmla="*/ 109220 h 138429"/>
                <a:gd name="connsiteX1504" fmla="*/ 3613145 w 4940931"/>
                <a:gd name="connsiteY1504" fmla="*/ 110490 h 138429"/>
                <a:gd name="connsiteX1505" fmla="*/ 3606160 w 4940931"/>
                <a:gd name="connsiteY1505" fmla="*/ 109220 h 138429"/>
                <a:gd name="connsiteX1506" fmla="*/ 3600445 w 4940931"/>
                <a:gd name="connsiteY1506" fmla="*/ 105410 h 138429"/>
                <a:gd name="connsiteX1507" fmla="*/ 3596635 w 4940931"/>
                <a:gd name="connsiteY1507" fmla="*/ 99060 h 138429"/>
                <a:gd name="connsiteX1508" fmla="*/ 3595365 w 4940931"/>
                <a:gd name="connsiteY1508" fmla="*/ 89535 h 138429"/>
                <a:gd name="connsiteX1509" fmla="*/ 3595365 w 4940931"/>
                <a:gd name="connsiteY1509" fmla="*/ 44450 h 138429"/>
                <a:gd name="connsiteX1510" fmla="*/ 3584570 w 4940931"/>
                <a:gd name="connsiteY1510" fmla="*/ 44450 h 138429"/>
                <a:gd name="connsiteX1511" fmla="*/ 3584570 w 4940931"/>
                <a:gd name="connsiteY1511" fmla="*/ 30480 h 138429"/>
                <a:gd name="connsiteX1512" fmla="*/ 3595365 w 4940931"/>
                <a:gd name="connsiteY1512" fmla="*/ 30480 h 138429"/>
                <a:gd name="connsiteX1513" fmla="*/ 3595365 w 4940931"/>
                <a:gd name="connsiteY1513" fmla="*/ 8255 h 138429"/>
                <a:gd name="connsiteX1514" fmla="*/ 3445505 w 4940931"/>
                <a:gd name="connsiteY1514" fmla="*/ 0 h 138429"/>
                <a:gd name="connsiteX1515" fmla="*/ 3445505 w 4940931"/>
                <a:gd name="connsiteY1515" fmla="*/ 37465 h 138429"/>
                <a:gd name="connsiteX1516" fmla="*/ 3449950 w 4940931"/>
                <a:gd name="connsiteY1516" fmla="*/ 33655 h 138429"/>
                <a:gd name="connsiteX1517" fmla="*/ 3453760 w 4940931"/>
                <a:gd name="connsiteY1517" fmla="*/ 31115 h 138429"/>
                <a:gd name="connsiteX1518" fmla="*/ 3458840 w 4940931"/>
                <a:gd name="connsiteY1518" fmla="*/ 29210 h 138429"/>
                <a:gd name="connsiteX1519" fmla="*/ 3465825 w 4940931"/>
                <a:gd name="connsiteY1519" fmla="*/ 28575 h 138429"/>
                <a:gd name="connsiteX1520" fmla="*/ 3477890 w 4940931"/>
                <a:gd name="connsiteY1520" fmla="*/ 31115 h 138429"/>
                <a:gd name="connsiteX1521" fmla="*/ 3487415 w 4940931"/>
                <a:gd name="connsiteY1521" fmla="*/ 38735 h 138429"/>
                <a:gd name="connsiteX1522" fmla="*/ 3493765 w 4940931"/>
                <a:gd name="connsiteY1522" fmla="*/ 51435 h 138429"/>
                <a:gd name="connsiteX1523" fmla="*/ 3496305 w 4940931"/>
                <a:gd name="connsiteY1523" fmla="*/ 70485 h 138429"/>
                <a:gd name="connsiteX1524" fmla="*/ 3495670 w 4940931"/>
                <a:gd name="connsiteY1524" fmla="*/ 71120 h 138429"/>
                <a:gd name="connsiteX1525" fmla="*/ 3493130 w 4940931"/>
                <a:gd name="connsiteY1525" fmla="*/ 88265 h 138429"/>
                <a:gd name="connsiteX1526" fmla="*/ 3486145 w 4940931"/>
                <a:gd name="connsiteY1526" fmla="*/ 100330 h 138429"/>
                <a:gd name="connsiteX1527" fmla="*/ 3476620 w 4940931"/>
                <a:gd name="connsiteY1527" fmla="*/ 107315 h 138429"/>
                <a:gd name="connsiteX1528" fmla="*/ 3465190 w 4940931"/>
                <a:gd name="connsiteY1528" fmla="*/ 109855 h 138429"/>
                <a:gd name="connsiteX1529" fmla="*/ 3454395 w 4940931"/>
                <a:gd name="connsiteY1529" fmla="*/ 107315 h 138429"/>
                <a:gd name="connsiteX1530" fmla="*/ 3445505 w 4940931"/>
                <a:gd name="connsiteY1530" fmla="*/ 100965 h 138429"/>
                <a:gd name="connsiteX1531" fmla="*/ 3445505 w 4940931"/>
                <a:gd name="connsiteY1531" fmla="*/ 107950 h 138429"/>
                <a:gd name="connsiteX1532" fmla="*/ 3430265 w 4940931"/>
                <a:gd name="connsiteY1532" fmla="*/ 107950 h 138429"/>
                <a:gd name="connsiteX1533" fmla="*/ 3430265 w 4940931"/>
                <a:gd name="connsiteY1533" fmla="*/ 7620 h 138429"/>
                <a:gd name="connsiteX1534" fmla="*/ 2380611 w 4940931"/>
                <a:gd name="connsiteY1534" fmla="*/ 0 h 138429"/>
                <a:gd name="connsiteX1535" fmla="*/ 2380611 w 4940931"/>
                <a:gd name="connsiteY1535" fmla="*/ 30480 h 138429"/>
                <a:gd name="connsiteX1536" fmla="*/ 2399661 w 4940931"/>
                <a:gd name="connsiteY1536" fmla="*/ 30480 h 138429"/>
                <a:gd name="connsiteX1537" fmla="*/ 2399661 w 4940931"/>
                <a:gd name="connsiteY1537" fmla="*/ 44450 h 138429"/>
                <a:gd name="connsiteX1538" fmla="*/ 2380611 w 4940931"/>
                <a:gd name="connsiteY1538" fmla="*/ 44450 h 138429"/>
                <a:gd name="connsiteX1539" fmla="*/ 2380611 w 4940931"/>
                <a:gd name="connsiteY1539" fmla="*/ 86995 h 138429"/>
                <a:gd name="connsiteX1540" fmla="*/ 2380611 w 4940931"/>
                <a:gd name="connsiteY1540" fmla="*/ 91440 h 138429"/>
                <a:gd name="connsiteX1541" fmla="*/ 2381881 w 4940931"/>
                <a:gd name="connsiteY1541" fmla="*/ 94615 h 138429"/>
                <a:gd name="connsiteX1542" fmla="*/ 2384421 w 4940931"/>
                <a:gd name="connsiteY1542" fmla="*/ 95885 h 138429"/>
                <a:gd name="connsiteX1543" fmla="*/ 2388231 w 4940931"/>
                <a:gd name="connsiteY1543" fmla="*/ 95885 h 138429"/>
                <a:gd name="connsiteX1544" fmla="*/ 2394581 w 4940931"/>
                <a:gd name="connsiteY1544" fmla="*/ 95250 h 138429"/>
                <a:gd name="connsiteX1545" fmla="*/ 2399661 w 4940931"/>
                <a:gd name="connsiteY1545" fmla="*/ 93345 h 138429"/>
                <a:gd name="connsiteX1546" fmla="*/ 2397756 w 4940931"/>
                <a:gd name="connsiteY1546" fmla="*/ 106680 h 138429"/>
                <a:gd name="connsiteX1547" fmla="*/ 2391406 w 4940931"/>
                <a:gd name="connsiteY1547" fmla="*/ 109220 h 138429"/>
                <a:gd name="connsiteX1548" fmla="*/ 2383151 w 4940931"/>
                <a:gd name="connsiteY1548" fmla="*/ 110490 h 138429"/>
                <a:gd name="connsiteX1549" fmla="*/ 2376166 w 4940931"/>
                <a:gd name="connsiteY1549" fmla="*/ 109220 h 138429"/>
                <a:gd name="connsiteX1550" fmla="*/ 2370451 w 4940931"/>
                <a:gd name="connsiteY1550" fmla="*/ 105410 h 138429"/>
                <a:gd name="connsiteX1551" fmla="*/ 2366641 w 4940931"/>
                <a:gd name="connsiteY1551" fmla="*/ 99060 h 138429"/>
                <a:gd name="connsiteX1552" fmla="*/ 2365371 w 4940931"/>
                <a:gd name="connsiteY1552" fmla="*/ 89535 h 138429"/>
                <a:gd name="connsiteX1553" fmla="*/ 2365371 w 4940931"/>
                <a:gd name="connsiteY1553" fmla="*/ 44450 h 138429"/>
                <a:gd name="connsiteX1554" fmla="*/ 2354576 w 4940931"/>
                <a:gd name="connsiteY1554" fmla="*/ 44450 h 138429"/>
                <a:gd name="connsiteX1555" fmla="*/ 2354576 w 4940931"/>
                <a:gd name="connsiteY1555" fmla="*/ 30480 h 138429"/>
                <a:gd name="connsiteX1556" fmla="*/ 2365371 w 4940931"/>
                <a:gd name="connsiteY1556" fmla="*/ 30480 h 138429"/>
                <a:gd name="connsiteX1557" fmla="*/ 2365371 w 4940931"/>
                <a:gd name="connsiteY1557" fmla="*/ 8255 h 138429"/>
                <a:gd name="connsiteX1558" fmla="*/ 2150741 w 4940931"/>
                <a:gd name="connsiteY1558" fmla="*/ 0 h 138429"/>
                <a:gd name="connsiteX1559" fmla="*/ 2150741 w 4940931"/>
                <a:gd name="connsiteY1559" fmla="*/ 30480 h 138429"/>
                <a:gd name="connsiteX1560" fmla="*/ 2169791 w 4940931"/>
                <a:gd name="connsiteY1560" fmla="*/ 30480 h 138429"/>
                <a:gd name="connsiteX1561" fmla="*/ 2169791 w 4940931"/>
                <a:gd name="connsiteY1561" fmla="*/ 44450 h 138429"/>
                <a:gd name="connsiteX1562" fmla="*/ 2150741 w 4940931"/>
                <a:gd name="connsiteY1562" fmla="*/ 44450 h 138429"/>
                <a:gd name="connsiteX1563" fmla="*/ 2150741 w 4940931"/>
                <a:gd name="connsiteY1563" fmla="*/ 86995 h 138429"/>
                <a:gd name="connsiteX1564" fmla="*/ 2150741 w 4940931"/>
                <a:gd name="connsiteY1564" fmla="*/ 91440 h 138429"/>
                <a:gd name="connsiteX1565" fmla="*/ 2152011 w 4940931"/>
                <a:gd name="connsiteY1565" fmla="*/ 94615 h 138429"/>
                <a:gd name="connsiteX1566" fmla="*/ 2154551 w 4940931"/>
                <a:gd name="connsiteY1566" fmla="*/ 95885 h 138429"/>
                <a:gd name="connsiteX1567" fmla="*/ 2158361 w 4940931"/>
                <a:gd name="connsiteY1567" fmla="*/ 95885 h 138429"/>
                <a:gd name="connsiteX1568" fmla="*/ 2164711 w 4940931"/>
                <a:gd name="connsiteY1568" fmla="*/ 95250 h 138429"/>
                <a:gd name="connsiteX1569" fmla="*/ 2169791 w 4940931"/>
                <a:gd name="connsiteY1569" fmla="*/ 93345 h 138429"/>
                <a:gd name="connsiteX1570" fmla="*/ 2167886 w 4940931"/>
                <a:gd name="connsiteY1570" fmla="*/ 106680 h 138429"/>
                <a:gd name="connsiteX1571" fmla="*/ 2161536 w 4940931"/>
                <a:gd name="connsiteY1571" fmla="*/ 109220 h 138429"/>
                <a:gd name="connsiteX1572" fmla="*/ 2153281 w 4940931"/>
                <a:gd name="connsiteY1572" fmla="*/ 110490 h 138429"/>
                <a:gd name="connsiteX1573" fmla="*/ 2146296 w 4940931"/>
                <a:gd name="connsiteY1573" fmla="*/ 109220 h 138429"/>
                <a:gd name="connsiteX1574" fmla="*/ 2140581 w 4940931"/>
                <a:gd name="connsiteY1574" fmla="*/ 105410 h 138429"/>
                <a:gd name="connsiteX1575" fmla="*/ 2136771 w 4940931"/>
                <a:gd name="connsiteY1575" fmla="*/ 99060 h 138429"/>
                <a:gd name="connsiteX1576" fmla="*/ 2135501 w 4940931"/>
                <a:gd name="connsiteY1576" fmla="*/ 89535 h 138429"/>
                <a:gd name="connsiteX1577" fmla="*/ 2135501 w 4940931"/>
                <a:gd name="connsiteY1577" fmla="*/ 44450 h 138429"/>
                <a:gd name="connsiteX1578" fmla="*/ 2124706 w 4940931"/>
                <a:gd name="connsiteY1578" fmla="*/ 44450 h 138429"/>
                <a:gd name="connsiteX1579" fmla="*/ 2124706 w 4940931"/>
                <a:gd name="connsiteY1579" fmla="*/ 30480 h 138429"/>
                <a:gd name="connsiteX1580" fmla="*/ 2135501 w 4940931"/>
                <a:gd name="connsiteY1580" fmla="*/ 30480 h 138429"/>
                <a:gd name="connsiteX1581" fmla="*/ 2135501 w 4940931"/>
                <a:gd name="connsiteY1581" fmla="*/ 8255 h 138429"/>
                <a:gd name="connsiteX1582" fmla="*/ 2096131 w 4940931"/>
                <a:gd name="connsiteY1582" fmla="*/ 0 h 138429"/>
                <a:gd name="connsiteX1583" fmla="*/ 2096131 w 4940931"/>
                <a:gd name="connsiteY1583" fmla="*/ 30480 h 138429"/>
                <a:gd name="connsiteX1584" fmla="*/ 2115181 w 4940931"/>
                <a:gd name="connsiteY1584" fmla="*/ 30480 h 138429"/>
                <a:gd name="connsiteX1585" fmla="*/ 2115181 w 4940931"/>
                <a:gd name="connsiteY1585" fmla="*/ 44450 h 138429"/>
                <a:gd name="connsiteX1586" fmla="*/ 2096131 w 4940931"/>
                <a:gd name="connsiteY1586" fmla="*/ 44450 h 138429"/>
                <a:gd name="connsiteX1587" fmla="*/ 2096131 w 4940931"/>
                <a:gd name="connsiteY1587" fmla="*/ 86995 h 138429"/>
                <a:gd name="connsiteX1588" fmla="*/ 2096131 w 4940931"/>
                <a:gd name="connsiteY1588" fmla="*/ 91440 h 138429"/>
                <a:gd name="connsiteX1589" fmla="*/ 2097401 w 4940931"/>
                <a:gd name="connsiteY1589" fmla="*/ 94615 h 138429"/>
                <a:gd name="connsiteX1590" fmla="*/ 2099941 w 4940931"/>
                <a:gd name="connsiteY1590" fmla="*/ 95885 h 138429"/>
                <a:gd name="connsiteX1591" fmla="*/ 2103751 w 4940931"/>
                <a:gd name="connsiteY1591" fmla="*/ 95885 h 138429"/>
                <a:gd name="connsiteX1592" fmla="*/ 2110101 w 4940931"/>
                <a:gd name="connsiteY1592" fmla="*/ 95250 h 138429"/>
                <a:gd name="connsiteX1593" fmla="*/ 2115181 w 4940931"/>
                <a:gd name="connsiteY1593" fmla="*/ 93345 h 138429"/>
                <a:gd name="connsiteX1594" fmla="*/ 2113276 w 4940931"/>
                <a:gd name="connsiteY1594" fmla="*/ 106680 h 138429"/>
                <a:gd name="connsiteX1595" fmla="*/ 2106926 w 4940931"/>
                <a:gd name="connsiteY1595" fmla="*/ 109220 h 138429"/>
                <a:gd name="connsiteX1596" fmla="*/ 2098671 w 4940931"/>
                <a:gd name="connsiteY1596" fmla="*/ 110490 h 138429"/>
                <a:gd name="connsiteX1597" fmla="*/ 2091686 w 4940931"/>
                <a:gd name="connsiteY1597" fmla="*/ 109220 h 138429"/>
                <a:gd name="connsiteX1598" fmla="*/ 2085971 w 4940931"/>
                <a:gd name="connsiteY1598" fmla="*/ 105410 h 138429"/>
                <a:gd name="connsiteX1599" fmla="*/ 2082161 w 4940931"/>
                <a:gd name="connsiteY1599" fmla="*/ 99060 h 138429"/>
                <a:gd name="connsiteX1600" fmla="*/ 2080891 w 4940931"/>
                <a:gd name="connsiteY1600" fmla="*/ 89535 h 138429"/>
                <a:gd name="connsiteX1601" fmla="*/ 2080891 w 4940931"/>
                <a:gd name="connsiteY1601" fmla="*/ 44450 h 138429"/>
                <a:gd name="connsiteX1602" fmla="*/ 2070096 w 4940931"/>
                <a:gd name="connsiteY1602" fmla="*/ 44450 h 138429"/>
                <a:gd name="connsiteX1603" fmla="*/ 2070096 w 4940931"/>
                <a:gd name="connsiteY1603" fmla="*/ 30480 h 138429"/>
                <a:gd name="connsiteX1604" fmla="*/ 2080891 w 4940931"/>
                <a:gd name="connsiteY1604" fmla="*/ 30480 h 138429"/>
                <a:gd name="connsiteX1605" fmla="*/ 2080891 w 4940931"/>
                <a:gd name="connsiteY1605" fmla="*/ 8255 h 138429"/>
                <a:gd name="connsiteX1606" fmla="*/ 1931665 w 4940931"/>
                <a:gd name="connsiteY1606" fmla="*/ 0 h 138429"/>
                <a:gd name="connsiteX1607" fmla="*/ 1931665 w 4940931"/>
                <a:gd name="connsiteY1607" fmla="*/ 37465 h 138429"/>
                <a:gd name="connsiteX1608" fmla="*/ 1936110 w 4940931"/>
                <a:gd name="connsiteY1608" fmla="*/ 33655 h 138429"/>
                <a:gd name="connsiteX1609" fmla="*/ 1939920 w 4940931"/>
                <a:gd name="connsiteY1609" fmla="*/ 31115 h 138429"/>
                <a:gd name="connsiteX1610" fmla="*/ 1945000 w 4940931"/>
                <a:gd name="connsiteY1610" fmla="*/ 29210 h 138429"/>
                <a:gd name="connsiteX1611" fmla="*/ 1951985 w 4940931"/>
                <a:gd name="connsiteY1611" fmla="*/ 28575 h 138429"/>
                <a:gd name="connsiteX1612" fmla="*/ 1964050 w 4940931"/>
                <a:gd name="connsiteY1612" fmla="*/ 31115 h 138429"/>
                <a:gd name="connsiteX1613" fmla="*/ 1973575 w 4940931"/>
                <a:gd name="connsiteY1613" fmla="*/ 38735 h 138429"/>
                <a:gd name="connsiteX1614" fmla="*/ 1979925 w 4940931"/>
                <a:gd name="connsiteY1614" fmla="*/ 51435 h 138429"/>
                <a:gd name="connsiteX1615" fmla="*/ 1982465 w 4940931"/>
                <a:gd name="connsiteY1615" fmla="*/ 70485 h 138429"/>
                <a:gd name="connsiteX1616" fmla="*/ 1981830 w 4940931"/>
                <a:gd name="connsiteY1616" fmla="*/ 71120 h 138429"/>
                <a:gd name="connsiteX1617" fmla="*/ 1979290 w 4940931"/>
                <a:gd name="connsiteY1617" fmla="*/ 88265 h 138429"/>
                <a:gd name="connsiteX1618" fmla="*/ 1972305 w 4940931"/>
                <a:gd name="connsiteY1618" fmla="*/ 100330 h 138429"/>
                <a:gd name="connsiteX1619" fmla="*/ 1962780 w 4940931"/>
                <a:gd name="connsiteY1619" fmla="*/ 107315 h 138429"/>
                <a:gd name="connsiteX1620" fmla="*/ 1951350 w 4940931"/>
                <a:gd name="connsiteY1620" fmla="*/ 109855 h 138429"/>
                <a:gd name="connsiteX1621" fmla="*/ 1940555 w 4940931"/>
                <a:gd name="connsiteY1621" fmla="*/ 107315 h 138429"/>
                <a:gd name="connsiteX1622" fmla="*/ 1931665 w 4940931"/>
                <a:gd name="connsiteY1622" fmla="*/ 100965 h 138429"/>
                <a:gd name="connsiteX1623" fmla="*/ 1931665 w 4940931"/>
                <a:gd name="connsiteY1623" fmla="*/ 107950 h 138429"/>
                <a:gd name="connsiteX1624" fmla="*/ 1916425 w 4940931"/>
                <a:gd name="connsiteY1624" fmla="*/ 107950 h 138429"/>
                <a:gd name="connsiteX1625" fmla="*/ 1916425 w 4940931"/>
                <a:gd name="connsiteY1625" fmla="*/ 7620 h 138429"/>
                <a:gd name="connsiteX1626" fmla="*/ 1316991 w 4940931"/>
                <a:gd name="connsiteY1626" fmla="*/ 0 h 138429"/>
                <a:gd name="connsiteX1627" fmla="*/ 1316991 w 4940931"/>
                <a:gd name="connsiteY1627" fmla="*/ 30480 h 138429"/>
                <a:gd name="connsiteX1628" fmla="*/ 1336041 w 4940931"/>
                <a:gd name="connsiteY1628" fmla="*/ 30480 h 138429"/>
                <a:gd name="connsiteX1629" fmla="*/ 1336041 w 4940931"/>
                <a:gd name="connsiteY1629" fmla="*/ 44450 h 138429"/>
                <a:gd name="connsiteX1630" fmla="*/ 1316991 w 4940931"/>
                <a:gd name="connsiteY1630" fmla="*/ 44450 h 138429"/>
                <a:gd name="connsiteX1631" fmla="*/ 1316991 w 4940931"/>
                <a:gd name="connsiteY1631" fmla="*/ 86995 h 138429"/>
                <a:gd name="connsiteX1632" fmla="*/ 1316991 w 4940931"/>
                <a:gd name="connsiteY1632" fmla="*/ 91440 h 138429"/>
                <a:gd name="connsiteX1633" fmla="*/ 1318261 w 4940931"/>
                <a:gd name="connsiteY1633" fmla="*/ 94615 h 138429"/>
                <a:gd name="connsiteX1634" fmla="*/ 1320801 w 4940931"/>
                <a:gd name="connsiteY1634" fmla="*/ 95885 h 138429"/>
                <a:gd name="connsiteX1635" fmla="*/ 1324611 w 4940931"/>
                <a:gd name="connsiteY1635" fmla="*/ 95885 h 138429"/>
                <a:gd name="connsiteX1636" fmla="*/ 1330961 w 4940931"/>
                <a:gd name="connsiteY1636" fmla="*/ 95250 h 138429"/>
                <a:gd name="connsiteX1637" fmla="*/ 1336041 w 4940931"/>
                <a:gd name="connsiteY1637" fmla="*/ 93345 h 138429"/>
                <a:gd name="connsiteX1638" fmla="*/ 1334136 w 4940931"/>
                <a:gd name="connsiteY1638" fmla="*/ 106680 h 138429"/>
                <a:gd name="connsiteX1639" fmla="*/ 1327786 w 4940931"/>
                <a:gd name="connsiteY1639" fmla="*/ 109220 h 138429"/>
                <a:gd name="connsiteX1640" fmla="*/ 1319531 w 4940931"/>
                <a:gd name="connsiteY1640" fmla="*/ 110490 h 138429"/>
                <a:gd name="connsiteX1641" fmla="*/ 1312546 w 4940931"/>
                <a:gd name="connsiteY1641" fmla="*/ 109220 h 138429"/>
                <a:gd name="connsiteX1642" fmla="*/ 1306831 w 4940931"/>
                <a:gd name="connsiteY1642" fmla="*/ 105410 h 138429"/>
                <a:gd name="connsiteX1643" fmla="*/ 1303021 w 4940931"/>
                <a:gd name="connsiteY1643" fmla="*/ 99060 h 138429"/>
                <a:gd name="connsiteX1644" fmla="*/ 1301751 w 4940931"/>
                <a:gd name="connsiteY1644" fmla="*/ 89535 h 138429"/>
                <a:gd name="connsiteX1645" fmla="*/ 1301751 w 4940931"/>
                <a:gd name="connsiteY1645" fmla="*/ 44450 h 138429"/>
                <a:gd name="connsiteX1646" fmla="*/ 1290956 w 4940931"/>
                <a:gd name="connsiteY1646" fmla="*/ 44450 h 138429"/>
                <a:gd name="connsiteX1647" fmla="*/ 1290956 w 4940931"/>
                <a:gd name="connsiteY1647" fmla="*/ 30480 h 138429"/>
                <a:gd name="connsiteX1648" fmla="*/ 1301751 w 4940931"/>
                <a:gd name="connsiteY1648" fmla="*/ 30480 h 138429"/>
                <a:gd name="connsiteX1649" fmla="*/ 1301751 w 4940931"/>
                <a:gd name="connsiteY1649" fmla="*/ 8255 h 138429"/>
                <a:gd name="connsiteX1650" fmla="*/ 751206 w 4940931"/>
                <a:gd name="connsiteY1650" fmla="*/ 0 h 138429"/>
                <a:gd name="connsiteX1651" fmla="*/ 751206 w 4940931"/>
                <a:gd name="connsiteY1651" fmla="*/ 30480 h 138429"/>
                <a:gd name="connsiteX1652" fmla="*/ 770256 w 4940931"/>
                <a:gd name="connsiteY1652" fmla="*/ 30480 h 138429"/>
                <a:gd name="connsiteX1653" fmla="*/ 770256 w 4940931"/>
                <a:gd name="connsiteY1653" fmla="*/ 44450 h 138429"/>
                <a:gd name="connsiteX1654" fmla="*/ 751206 w 4940931"/>
                <a:gd name="connsiteY1654" fmla="*/ 44450 h 138429"/>
                <a:gd name="connsiteX1655" fmla="*/ 751206 w 4940931"/>
                <a:gd name="connsiteY1655" fmla="*/ 86995 h 138429"/>
                <a:gd name="connsiteX1656" fmla="*/ 751206 w 4940931"/>
                <a:gd name="connsiteY1656" fmla="*/ 91440 h 138429"/>
                <a:gd name="connsiteX1657" fmla="*/ 752476 w 4940931"/>
                <a:gd name="connsiteY1657" fmla="*/ 94615 h 138429"/>
                <a:gd name="connsiteX1658" fmla="*/ 755016 w 4940931"/>
                <a:gd name="connsiteY1658" fmla="*/ 95885 h 138429"/>
                <a:gd name="connsiteX1659" fmla="*/ 758826 w 4940931"/>
                <a:gd name="connsiteY1659" fmla="*/ 95885 h 138429"/>
                <a:gd name="connsiteX1660" fmla="*/ 765176 w 4940931"/>
                <a:gd name="connsiteY1660" fmla="*/ 95250 h 138429"/>
                <a:gd name="connsiteX1661" fmla="*/ 770256 w 4940931"/>
                <a:gd name="connsiteY1661" fmla="*/ 93345 h 138429"/>
                <a:gd name="connsiteX1662" fmla="*/ 768351 w 4940931"/>
                <a:gd name="connsiteY1662" fmla="*/ 106680 h 138429"/>
                <a:gd name="connsiteX1663" fmla="*/ 762001 w 4940931"/>
                <a:gd name="connsiteY1663" fmla="*/ 109220 h 138429"/>
                <a:gd name="connsiteX1664" fmla="*/ 753746 w 4940931"/>
                <a:gd name="connsiteY1664" fmla="*/ 110490 h 138429"/>
                <a:gd name="connsiteX1665" fmla="*/ 746761 w 4940931"/>
                <a:gd name="connsiteY1665" fmla="*/ 109220 h 138429"/>
                <a:gd name="connsiteX1666" fmla="*/ 741045 w 4940931"/>
                <a:gd name="connsiteY1666" fmla="*/ 105410 h 138429"/>
                <a:gd name="connsiteX1667" fmla="*/ 737236 w 4940931"/>
                <a:gd name="connsiteY1667" fmla="*/ 99060 h 138429"/>
                <a:gd name="connsiteX1668" fmla="*/ 735966 w 4940931"/>
                <a:gd name="connsiteY1668" fmla="*/ 89535 h 138429"/>
                <a:gd name="connsiteX1669" fmla="*/ 735966 w 4940931"/>
                <a:gd name="connsiteY1669" fmla="*/ 44450 h 138429"/>
                <a:gd name="connsiteX1670" fmla="*/ 725171 w 4940931"/>
                <a:gd name="connsiteY1670" fmla="*/ 44450 h 138429"/>
                <a:gd name="connsiteX1671" fmla="*/ 725171 w 4940931"/>
                <a:gd name="connsiteY1671" fmla="*/ 30480 h 138429"/>
                <a:gd name="connsiteX1672" fmla="*/ 735966 w 4940931"/>
                <a:gd name="connsiteY1672" fmla="*/ 30480 h 138429"/>
                <a:gd name="connsiteX1673" fmla="*/ 735966 w 4940931"/>
                <a:gd name="connsiteY1673" fmla="*/ 8255 h 138429"/>
                <a:gd name="connsiteX1674" fmla="*/ 521335 w 4940931"/>
                <a:gd name="connsiteY1674" fmla="*/ 0 h 138429"/>
                <a:gd name="connsiteX1675" fmla="*/ 521335 w 4940931"/>
                <a:gd name="connsiteY1675" fmla="*/ 30480 h 138429"/>
                <a:gd name="connsiteX1676" fmla="*/ 540385 w 4940931"/>
                <a:gd name="connsiteY1676" fmla="*/ 30480 h 138429"/>
                <a:gd name="connsiteX1677" fmla="*/ 540385 w 4940931"/>
                <a:gd name="connsiteY1677" fmla="*/ 44450 h 138429"/>
                <a:gd name="connsiteX1678" fmla="*/ 521335 w 4940931"/>
                <a:gd name="connsiteY1678" fmla="*/ 44450 h 138429"/>
                <a:gd name="connsiteX1679" fmla="*/ 521335 w 4940931"/>
                <a:gd name="connsiteY1679" fmla="*/ 86995 h 138429"/>
                <a:gd name="connsiteX1680" fmla="*/ 521335 w 4940931"/>
                <a:gd name="connsiteY1680" fmla="*/ 91440 h 138429"/>
                <a:gd name="connsiteX1681" fmla="*/ 522605 w 4940931"/>
                <a:gd name="connsiteY1681" fmla="*/ 94615 h 138429"/>
                <a:gd name="connsiteX1682" fmla="*/ 525145 w 4940931"/>
                <a:gd name="connsiteY1682" fmla="*/ 95885 h 138429"/>
                <a:gd name="connsiteX1683" fmla="*/ 528955 w 4940931"/>
                <a:gd name="connsiteY1683" fmla="*/ 95885 h 138429"/>
                <a:gd name="connsiteX1684" fmla="*/ 535305 w 4940931"/>
                <a:gd name="connsiteY1684" fmla="*/ 95250 h 138429"/>
                <a:gd name="connsiteX1685" fmla="*/ 540385 w 4940931"/>
                <a:gd name="connsiteY1685" fmla="*/ 93345 h 138429"/>
                <a:gd name="connsiteX1686" fmla="*/ 538480 w 4940931"/>
                <a:gd name="connsiteY1686" fmla="*/ 106680 h 138429"/>
                <a:gd name="connsiteX1687" fmla="*/ 532130 w 4940931"/>
                <a:gd name="connsiteY1687" fmla="*/ 109220 h 138429"/>
                <a:gd name="connsiteX1688" fmla="*/ 523875 w 4940931"/>
                <a:gd name="connsiteY1688" fmla="*/ 110490 h 138429"/>
                <a:gd name="connsiteX1689" fmla="*/ 516890 w 4940931"/>
                <a:gd name="connsiteY1689" fmla="*/ 109220 h 138429"/>
                <a:gd name="connsiteX1690" fmla="*/ 511175 w 4940931"/>
                <a:gd name="connsiteY1690" fmla="*/ 105410 h 138429"/>
                <a:gd name="connsiteX1691" fmla="*/ 507365 w 4940931"/>
                <a:gd name="connsiteY1691" fmla="*/ 99060 h 138429"/>
                <a:gd name="connsiteX1692" fmla="*/ 506095 w 4940931"/>
                <a:gd name="connsiteY1692" fmla="*/ 89535 h 138429"/>
                <a:gd name="connsiteX1693" fmla="*/ 506095 w 4940931"/>
                <a:gd name="connsiteY1693" fmla="*/ 44450 h 138429"/>
                <a:gd name="connsiteX1694" fmla="*/ 495300 w 4940931"/>
                <a:gd name="connsiteY1694" fmla="*/ 44450 h 138429"/>
                <a:gd name="connsiteX1695" fmla="*/ 495300 w 4940931"/>
                <a:gd name="connsiteY1695" fmla="*/ 30480 h 138429"/>
                <a:gd name="connsiteX1696" fmla="*/ 506095 w 4940931"/>
                <a:gd name="connsiteY1696" fmla="*/ 30480 h 138429"/>
                <a:gd name="connsiteX1697" fmla="*/ 506095 w 4940931"/>
                <a:gd name="connsiteY1697" fmla="*/ 8255 h 138429"/>
                <a:gd name="connsiteX1698" fmla="*/ 466724 w 4940931"/>
                <a:gd name="connsiteY1698" fmla="*/ 0 h 138429"/>
                <a:gd name="connsiteX1699" fmla="*/ 466724 w 4940931"/>
                <a:gd name="connsiteY1699" fmla="*/ 30480 h 138429"/>
                <a:gd name="connsiteX1700" fmla="*/ 485774 w 4940931"/>
                <a:gd name="connsiteY1700" fmla="*/ 30480 h 138429"/>
                <a:gd name="connsiteX1701" fmla="*/ 485774 w 4940931"/>
                <a:gd name="connsiteY1701" fmla="*/ 44450 h 138429"/>
                <a:gd name="connsiteX1702" fmla="*/ 466724 w 4940931"/>
                <a:gd name="connsiteY1702" fmla="*/ 44450 h 138429"/>
                <a:gd name="connsiteX1703" fmla="*/ 466724 w 4940931"/>
                <a:gd name="connsiteY1703" fmla="*/ 86995 h 138429"/>
                <a:gd name="connsiteX1704" fmla="*/ 466724 w 4940931"/>
                <a:gd name="connsiteY1704" fmla="*/ 91440 h 138429"/>
                <a:gd name="connsiteX1705" fmla="*/ 467994 w 4940931"/>
                <a:gd name="connsiteY1705" fmla="*/ 94615 h 138429"/>
                <a:gd name="connsiteX1706" fmla="*/ 470534 w 4940931"/>
                <a:gd name="connsiteY1706" fmla="*/ 95885 h 138429"/>
                <a:gd name="connsiteX1707" fmla="*/ 474344 w 4940931"/>
                <a:gd name="connsiteY1707" fmla="*/ 95885 h 138429"/>
                <a:gd name="connsiteX1708" fmla="*/ 480694 w 4940931"/>
                <a:gd name="connsiteY1708" fmla="*/ 95250 h 138429"/>
                <a:gd name="connsiteX1709" fmla="*/ 485774 w 4940931"/>
                <a:gd name="connsiteY1709" fmla="*/ 93345 h 138429"/>
                <a:gd name="connsiteX1710" fmla="*/ 483869 w 4940931"/>
                <a:gd name="connsiteY1710" fmla="*/ 106680 h 138429"/>
                <a:gd name="connsiteX1711" fmla="*/ 477519 w 4940931"/>
                <a:gd name="connsiteY1711" fmla="*/ 109220 h 138429"/>
                <a:gd name="connsiteX1712" fmla="*/ 469264 w 4940931"/>
                <a:gd name="connsiteY1712" fmla="*/ 110490 h 138429"/>
                <a:gd name="connsiteX1713" fmla="*/ 462279 w 4940931"/>
                <a:gd name="connsiteY1713" fmla="*/ 109220 h 138429"/>
                <a:gd name="connsiteX1714" fmla="*/ 456564 w 4940931"/>
                <a:gd name="connsiteY1714" fmla="*/ 105410 h 138429"/>
                <a:gd name="connsiteX1715" fmla="*/ 452754 w 4940931"/>
                <a:gd name="connsiteY1715" fmla="*/ 99060 h 138429"/>
                <a:gd name="connsiteX1716" fmla="*/ 451484 w 4940931"/>
                <a:gd name="connsiteY1716" fmla="*/ 89535 h 138429"/>
                <a:gd name="connsiteX1717" fmla="*/ 451484 w 4940931"/>
                <a:gd name="connsiteY1717" fmla="*/ 44450 h 138429"/>
                <a:gd name="connsiteX1718" fmla="*/ 440689 w 4940931"/>
                <a:gd name="connsiteY1718" fmla="*/ 44450 h 138429"/>
                <a:gd name="connsiteX1719" fmla="*/ 440689 w 4940931"/>
                <a:gd name="connsiteY1719" fmla="*/ 30480 h 138429"/>
                <a:gd name="connsiteX1720" fmla="*/ 451484 w 4940931"/>
                <a:gd name="connsiteY1720" fmla="*/ 30480 h 138429"/>
                <a:gd name="connsiteX1721" fmla="*/ 451484 w 4940931"/>
                <a:gd name="connsiteY1721" fmla="*/ 8255 h 138429"/>
                <a:gd name="connsiteX1722" fmla="*/ 302259 w 4940931"/>
                <a:gd name="connsiteY1722" fmla="*/ 0 h 138429"/>
                <a:gd name="connsiteX1723" fmla="*/ 302259 w 4940931"/>
                <a:gd name="connsiteY1723" fmla="*/ 37465 h 138429"/>
                <a:gd name="connsiteX1724" fmla="*/ 306704 w 4940931"/>
                <a:gd name="connsiteY1724" fmla="*/ 33655 h 138429"/>
                <a:gd name="connsiteX1725" fmla="*/ 310514 w 4940931"/>
                <a:gd name="connsiteY1725" fmla="*/ 31115 h 138429"/>
                <a:gd name="connsiteX1726" fmla="*/ 315594 w 4940931"/>
                <a:gd name="connsiteY1726" fmla="*/ 29210 h 138429"/>
                <a:gd name="connsiteX1727" fmla="*/ 322579 w 4940931"/>
                <a:gd name="connsiteY1727" fmla="*/ 28575 h 138429"/>
                <a:gd name="connsiteX1728" fmla="*/ 334644 w 4940931"/>
                <a:gd name="connsiteY1728" fmla="*/ 31115 h 138429"/>
                <a:gd name="connsiteX1729" fmla="*/ 344169 w 4940931"/>
                <a:gd name="connsiteY1729" fmla="*/ 38735 h 138429"/>
                <a:gd name="connsiteX1730" fmla="*/ 350519 w 4940931"/>
                <a:gd name="connsiteY1730" fmla="*/ 51435 h 138429"/>
                <a:gd name="connsiteX1731" fmla="*/ 353059 w 4940931"/>
                <a:gd name="connsiteY1731" fmla="*/ 70485 h 138429"/>
                <a:gd name="connsiteX1732" fmla="*/ 352424 w 4940931"/>
                <a:gd name="connsiteY1732" fmla="*/ 71120 h 138429"/>
                <a:gd name="connsiteX1733" fmla="*/ 349884 w 4940931"/>
                <a:gd name="connsiteY1733" fmla="*/ 88265 h 138429"/>
                <a:gd name="connsiteX1734" fmla="*/ 342899 w 4940931"/>
                <a:gd name="connsiteY1734" fmla="*/ 100330 h 138429"/>
                <a:gd name="connsiteX1735" fmla="*/ 333374 w 4940931"/>
                <a:gd name="connsiteY1735" fmla="*/ 107315 h 138429"/>
                <a:gd name="connsiteX1736" fmla="*/ 321944 w 4940931"/>
                <a:gd name="connsiteY1736" fmla="*/ 109855 h 138429"/>
                <a:gd name="connsiteX1737" fmla="*/ 311149 w 4940931"/>
                <a:gd name="connsiteY1737" fmla="*/ 107315 h 138429"/>
                <a:gd name="connsiteX1738" fmla="*/ 302259 w 4940931"/>
                <a:gd name="connsiteY1738" fmla="*/ 100965 h 138429"/>
                <a:gd name="connsiteX1739" fmla="*/ 302259 w 4940931"/>
                <a:gd name="connsiteY1739" fmla="*/ 107950 h 138429"/>
                <a:gd name="connsiteX1740" fmla="*/ 287019 w 4940931"/>
                <a:gd name="connsiteY1740" fmla="*/ 107950 h 138429"/>
                <a:gd name="connsiteX1741" fmla="*/ 287019 w 4940931"/>
                <a:gd name="connsiteY1741" fmla="*/ 7620 h 13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Lst>
              <a:rect l="l" t="t" r="r" b="b"/>
              <a:pathLst>
                <a:path w="4940931" h="138429">
                  <a:moveTo>
                    <a:pt x="1032512" y="137477"/>
                  </a:moveTo>
                  <a:lnTo>
                    <a:pt x="1032512" y="137794"/>
                  </a:lnTo>
                  <a:lnTo>
                    <a:pt x="1030607" y="138429"/>
                  </a:lnTo>
                  <a:close/>
                  <a:moveTo>
                    <a:pt x="4929501" y="87629"/>
                  </a:moveTo>
                  <a:cubicBezTo>
                    <a:pt x="4930771" y="87629"/>
                    <a:pt x="4932676" y="87629"/>
                    <a:pt x="4933946" y="88264"/>
                  </a:cubicBezTo>
                  <a:cubicBezTo>
                    <a:pt x="4935216" y="88264"/>
                    <a:pt x="4936486" y="89534"/>
                    <a:pt x="4937756" y="90804"/>
                  </a:cubicBezTo>
                  <a:cubicBezTo>
                    <a:pt x="4939026" y="92074"/>
                    <a:pt x="4939661" y="93344"/>
                    <a:pt x="4940296" y="94614"/>
                  </a:cubicBezTo>
                  <a:cubicBezTo>
                    <a:pt x="4940296" y="95884"/>
                    <a:pt x="4940931" y="97789"/>
                    <a:pt x="4940931" y="99059"/>
                  </a:cubicBezTo>
                  <a:cubicBezTo>
                    <a:pt x="4940931" y="99059"/>
                    <a:pt x="4940931" y="102234"/>
                    <a:pt x="4940296" y="103504"/>
                  </a:cubicBezTo>
                  <a:cubicBezTo>
                    <a:pt x="4940296" y="104774"/>
                    <a:pt x="4939026" y="106044"/>
                    <a:pt x="4937756" y="107314"/>
                  </a:cubicBezTo>
                  <a:cubicBezTo>
                    <a:pt x="4936486" y="108584"/>
                    <a:pt x="4935216" y="109219"/>
                    <a:pt x="4933946" y="109854"/>
                  </a:cubicBezTo>
                  <a:cubicBezTo>
                    <a:pt x="4932676" y="109854"/>
                    <a:pt x="4930771" y="110489"/>
                    <a:pt x="4929501" y="110489"/>
                  </a:cubicBezTo>
                  <a:cubicBezTo>
                    <a:pt x="4928231" y="110489"/>
                    <a:pt x="4926326" y="110489"/>
                    <a:pt x="4925056" y="109854"/>
                  </a:cubicBezTo>
                  <a:cubicBezTo>
                    <a:pt x="4923786" y="109854"/>
                    <a:pt x="4922516" y="108584"/>
                    <a:pt x="4921246" y="107314"/>
                  </a:cubicBezTo>
                  <a:cubicBezTo>
                    <a:pt x="4919976" y="106044"/>
                    <a:pt x="4919341" y="104774"/>
                    <a:pt x="4918706" y="103504"/>
                  </a:cubicBezTo>
                  <a:cubicBezTo>
                    <a:pt x="4918706" y="102234"/>
                    <a:pt x="4918071" y="100329"/>
                    <a:pt x="4918071" y="99059"/>
                  </a:cubicBezTo>
                  <a:cubicBezTo>
                    <a:pt x="4918071" y="97789"/>
                    <a:pt x="4918071" y="95884"/>
                    <a:pt x="4918706" y="94614"/>
                  </a:cubicBezTo>
                  <a:cubicBezTo>
                    <a:pt x="4918706" y="93344"/>
                    <a:pt x="4919976" y="92074"/>
                    <a:pt x="4921246" y="90804"/>
                  </a:cubicBezTo>
                  <a:cubicBezTo>
                    <a:pt x="4922516" y="89534"/>
                    <a:pt x="4923786" y="88899"/>
                    <a:pt x="4925056" y="88264"/>
                  </a:cubicBezTo>
                  <a:cubicBezTo>
                    <a:pt x="4926326" y="88264"/>
                    <a:pt x="4928231" y="87629"/>
                    <a:pt x="4929501" y="87629"/>
                  </a:cubicBezTo>
                  <a:close/>
                  <a:moveTo>
                    <a:pt x="3079110" y="87629"/>
                  </a:moveTo>
                  <a:cubicBezTo>
                    <a:pt x="3080380" y="87629"/>
                    <a:pt x="3082285" y="87629"/>
                    <a:pt x="3083555" y="88264"/>
                  </a:cubicBezTo>
                  <a:cubicBezTo>
                    <a:pt x="3084825" y="88264"/>
                    <a:pt x="3086095" y="89534"/>
                    <a:pt x="3087365" y="90804"/>
                  </a:cubicBezTo>
                  <a:cubicBezTo>
                    <a:pt x="3088635" y="92074"/>
                    <a:pt x="3089270" y="93344"/>
                    <a:pt x="3089905" y="94614"/>
                  </a:cubicBezTo>
                  <a:cubicBezTo>
                    <a:pt x="3089905" y="95884"/>
                    <a:pt x="3090540" y="97789"/>
                    <a:pt x="3090540" y="99059"/>
                  </a:cubicBezTo>
                  <a:cubicBezTo>
                    <a:pt x="3090540" y="99059"/>
                    <a:pt x="3090540" y="102234"/>
                    <a:pt x="3089905" y="103504"/>
                  </a:cubicBezTo>
                  <a:cubicBezTo>
                    <a:pt x="3089905" y="104774"/>
                    <a:pt x="3088635" y="106044"/>
                    <a:pt x="3087365" y="107314"/>
                  </a:cubicBezTo>
                  <a:cubicBezTo>
                    <a:pt x="3086095" y="108584"/>
                    <a:pt x="3084825" y="109219"/>
                    <a:pt x="3083555" y="109854"/>
                  </a:cubicBezTo>
                  <a:cubicBezTo>
                    <a:pt x="3082285" y="109854"/>
                    <a:pt x="3080380" y="110489"/>
                    <a:pt x="3079110" y="110489"/>
                  </a:cubicBezTo>
                  <a:cubicBezTo>
                    <a:pt x="3077840" y="110489"/>
                    <a:pt x="3075935" y="110489"/>
                    <a:pt x="3074665" y="109854"/>
                  </a:cubicBezTo>
                  <a:cubicBezTo>
                    <a:pt x="3073395" y="109854"/>
                    <a:pt x="3072125" y="108584"/>
                    <a:pt x="3070855" y="107314"/>
                  </a:cubicBezTo>
                  <a:cubicBezTo>
                    <a:pt x="3069585" y="106044"/>
                    <a:pt x="3068950" y="104774"/>
                    <a:pt x="3068315" y="103504"/>
                  </a:cubicBezTo>
                  <a:cubicBezTo>
                    <a:pt x="3068315" y="102234"/>
                    <a:pt x="3067680" y="100329"/>
                    <a:pt x="3067680" y="99059"/>
                  </a:cubicBezTo>
                  <a:cubicBezTo>
                    <a:pt x="3067680" y="97789"/>
                    <a:pt x="3067680" y="95884"/>
                    <a:pt x="3068315" y="94614"/>
                  </a:cubicBezTo>
                  <a:cubicBezTo>
                    <a:pt x="3068315" y="93344"/>
                    <a:pt x="3069585" y="92074"/>
                    <a:pt x="3070855" y="90804"/>
                  </a:cubicBezTo>
                  <a:cubicBezTo>
                    <a:pt x="3072125" y="89534"/>
                    <a:pt x="3073395" y="88899"/>
                    <a:pt x="3074665" y="88264"/>
                  </a:cubicBezTo>
                  <a:cubicBezTo>
                    <a:pt x="3075935" y="88264"/>
                    <a:pt x="3077840" y="87629"/>
                    <a:pt x="3079110" y="87629"/>
                  </a:cubicBezTo>
                  <a:close/>
                  <a:moveTo>
                    <a:pt x="1565275" y="87629"/>
                  </a:moveTo>
                  <a:cubicBezTo>
                    <a:pt x="1566545" y="87629"/>
                    <a:pt x="1568450" y="87629"/>
                    <a:pt x="1569720" y="88264"/>
                  </a:cubicBezTo>
                  <a:cubicBezTo>
                    <a:pt x="1570990" y="88264"/>
                    <a:pt x="1572260" y="89534"/>
                    <a:pt x="1573529" y="90804"/>
                  </a:cubicBezTo>
                  <a:cubicBezTo>
                    <a:pt x="1574800" y="92074"/>
                    <a:pt x="1575435" y="93344"/>
                    <a:pt x="1576069" y="94614"/>
                  </a:cubicBezTo>
                  <a:cubicBezTo>
                    <a:pt x="1576069" y="95884"/>
                    <a:pt x="1576705" y="97789"/>
                    <a:pt x="1576705" y="99059"/>
                  </a:cubicBezTo>
                  <a:cubicBezTo>
                    <a:pt x="1576705" y="99059"/>
                    <a:pt x="1576705" y="102234"/>
                    <a:pt x="1576069" y="103504"/>
                  </a:cubicBezTo>
                  <a:cubicBezTo>
                    <a:pt x="1576069" y="104774"/>
                    <a:pt x="1574800" y="106044"/>
                    <a:pt x="1573529" y="107314"/>
                  </a:cubicBezTo>
                  <a:cubicBezTo>
                    <a:pt x="1572260" y="108584"/>
                    <a:pt x="1570990" y="109219"/>
                    <a:pt x="1569720" y="109854"/>
                  </a:cubicBezTo>
                  <a:cubicBezTo>
                    <a:pt x="1568450" y="109854"/>
                    <a:pt x="1566545" y="110489"/>
                    <a:pt x="1565275" y="110489"/>
                  </a:cubicBezTo>
                  <a:cubicBezTo>
                    <a:pt x="1564005" y="110489"/>
                    <a:pt x="1562099" y="110489"/>
                    <a:pt x="1560830" y="109854"/>
                  </a:cubicBezTo>
                  <a:cubicBezTo>
                    <a:pt x="1559559" y="109854"/>
                    <a:pt x="1558289" y="108584"/>
                    <a:pt x="1557020" y="107314"/>
                  </a:cubicBezTo>
                  <a:cubicBezTo>
                    <a:pt x="1555750" y="106044"/>
                    <a:pt x="1555114" y="104774"/>
                    <a:pt x="1554479" y="103504"/>
                  </a:cubicBezTo>
                  <a:cubicBezTo>
                    <a:pt x="1554479" y="102234"/>
                    <a:pt x="1553844" y="100329"/>
                    <a:pt x="1553844" y="99059"/>
                  </a:cubicBezTo>
                  <a:cubicBezTo>
                    <a:pt x="1553844" y="97789"/>
                    <a:pt x="1553844" y="95884"/>
                    <a:pt x="1554479" y="94614"/>
                  </a:cubicBezTo>
                  <a:cubicBezTo>
                    <a:pt x="1554479" y="93344"/>
                    <a:pt x="1555750" y="92074"/>
                    <a:pt x="1557020" y="90804"/>
                  </a:cubicBezTo>
                  <a:cubicBezTo>
                    <a:pt x="1558289" y="89534"/>
                    <a:pt x="1559559" y="88899"/>
                    <a:pt x="1560830" y="88264"/>
                  </a:cubicBezTo>
                  <a:cubicBezTo>
                    <a:pt x="1562099" y="88264"/>
                    <a:pt x="1564005" y="87629"/>
                    <a:pt x="1565275" y="87629"/>
                  </a:cubicBezTo>
                  <a:close/>
                  <a:moveTo>
                    <a:pt x="2642230" y="73024"/>
                  </a:moveTo>
                  <a:cubicBezTo>
                    <a:pt x="2637150" y="73024"/>
                    <a:pt x="2633340" y="74294"/>
                    <a:pt x="2630800" y="76199"/>
                  </a:cubicBezTo>
                  <a:cubicBezTo>
                    <a:pt x="2627625" y="78104"/>
                    <a:pt x="2626355" y="81279"/>
                    <a:pt x="2626355" y="84454"/>
                  </a:cubicBezTo>
                  <a:cubicBezTo>
                    <a:pt x="2626355" y="86994"/>
                    <a:pt x="2626355" y="88899"/>
                    <a:pt x="2627625" y="90169"/>
                  </a:cubicBezTo>
                  <a:cubicBezTo>
                    <a:pt x="2628260" y="92074"/>
                    <a:pt x="2629530" y="93344"/>
                    <a:pt x="2630800" y="93979"/>
                  </a:cubicBezTo>
                  <a:cubicBezTo>
                    <a:pt x="2632070" y="95249"/>
                    <a:pt x="2633340" y="95884"/>
                    <a:pt x="2635245" y="96519"/>
                  </a:cubicBezTo>
                  <a:cubicBezTo>
                    <a:pt x="2637150" y="96519"/>
                    <a:pt x="2639055" y="97154"/>
                    <a:pt x="2641595" y="97154"/>
                  </a:cubicBezTo>
                  <a:cubicBezTo>
                    <a:pt x="2643500" y="97154"/>
                    <a:pt x="2645405" y="97154"/>
                    <a:pt x="2647310" y="96519"/>
                  </a:cubicBezTo>
                  <a:cubicBezTo>
                    <a:pt x="2649215" y="96519"/>
                    <a:pt x="2651120" y="95249"/>
                    <a:pt x="2652390" y="93979"/>
                  </a:cubicBezTo>
                  <a:cubicBezTo>
                    <a:pt x="2654295" y="93344"/>
                    <a:pt x="2655565" y="92074"/>
                    <a:pt x="2656835" y="90804"/>
                  </a:cubicBezTo>
                  <a:cubicBezTo>
                    <a:pt x="2658105" y="89534"/>
                    <a:pt x="2659375" y="88264"/>
                    <a:pt x="2660010" y="86994"/>
                  </a:cubicBezTo>
                  <a:lnTo>
                    <a:pt x="2660010" y="75564"/>
                  </a:lnTo>
                  <a:cubicBezTo>
                    <a:pt x="2660010" y="75564"/>
                    <a:pt x="2657470" y="74294"/>
                    <a:pt x="2656200" y="74294"/>
                  </a:cubicBezTo>
                  <a:cubicBezTo>
                    <a:pt x="2654930" y="74294"/>
                    <a:pt x="2653660" y="73659"/>
                    <a:pt x="2652390" y="73659"/>
                  </a:cubicBezTo>
                  <a:cubicBezTo>
                    <a:pt x="2651120" y="73659"/>
                    <a:pt x="2649850" y="73659"/>
                    <a:pt x="2647945" y="73024"/>
                  </a:cubicBezTo>
                  <a:cubicBezTo>
                    <a:pt x="2646040" y="73024"/>
                    <a:pt x="2644135" y="73024"/>
                    <a:pt x="2642230" y="73024"/>
                  </a:cubicBezTo>
                  <a:close/>
                  <a:moveTo>
                    <a:pt x="4664706" y="43814"/>
                  </a:moveTo>
                  <a:cubicBezTo>
                    <a:pt x="4661531" y="43814"/>
                    <a:pt x="4658991" y="43814"/>
                    <a:pt x="4657086" y="45719"/>
                  </a:cubicBezTo>
                  <a:cubicBezTo>
                    <a:pt x="4654546" y="46989"/>
                    <a:pt x="4652641" y="48894"/>
                    <a:pt x="4651371" y="50799"/>
                  </a:cubicBezTo>
                  <a:cubicBezTo>
                    <a:pt x="4649466" y="53339"/>
                    <a:pt x="4648831" y="55879"/>
                    <a:pt x="4647561" y="59054"/>
                  </a:cubicBezTo>
                  <a:cubicBezTo>
                    <a:pt x="4646926" y="62229"/>
                    <a:pt x="4646291" y="65404"/>
                    <a:pt x="4646291" y="69849"/>
                  </a:cubicBezTo>
                  <a:cubicBezTo>
                    <a:pt x="4646291" y="74294"/>
                    <a:pt x="4646291" y="78104"/>
                    <a:pt x="4647561" y="81279"/>
                  </a:cubicBezTo>
                  <a:cubicBezTo>
                    <a:pt x="4648196" y="84454"/>
                    <a:pt x="4650101" y="87629"/>
                    <a:pt x="4651371" y="89534"/>
                  </a:cubicBezTo>
                  <a:cubicBezTo>
                    <a:pt x="4653276" y="92074"/>
                    <a:pt x="4655181" y="93344"/>
                    <a:pt x="4657721" y="94614"/>
                  </a:cubicBezTo>
                  <a:cubicBezTo>
                    <a:pt x="4660261" y="95884"/>
                    <a:pt x="4662801" y="96519"/>
                    <a:pt x="4665341" y="96519"/>
                  </a:cubicBezTo>
                  <a:cubicBezTo>
                    <a:pt x="4667881" y="96519"/>
                    <a:pt x="4671056" y="95884"/>
                    <a:pt x="4672961" y="94614"/>
                  </a:cubicBezTo>
                  <a:cubicBezTo>
                    <a:pt x="4675501" y="93344"/>
                    <a:pt x="4677406" y="91439"/>
                    <a:pt x="4678676" y="88899"/>
                  </a:cubicBezTo>
                  <a:cubicBezTo>
                    <a:pt x="4680581" y="86359"/>
                    <a:pt x="4681851" y="83819"/>
                    <a:pt x="4682486" y="80644"/>
                  </a:cubicBezTo>
                  <a:cubicBezTo>
                    <a:pt x="4683121" y="77469"/>
                    <a:pt x="4683756" y="74294"/>
                    <a:pt x="4683756" y="70484"/>
                  </a:cubicBezTo>
                  <a:lnTo>
                    <a:pt x="4684391" y="69849"/>
                  </a:lnTo>
                  <a:cubicBezTo>
                    <a:pt x="4684391" y="66039"/>
                    <a:pt x="4684391" y="62229"/>
                    <a:pt x="4683121" y="59054"/>
                  </a:cubicBezTo>
                  <a:cubicBezTo>
                    <a:pt x="4682486" y="55879"/>
                    <a:pt x="4680581" y="53339"/>
                    <a:pt x="4679311" y="50799"/>
                  </a:cubicBezTo>
                  <a:cubicBezTo>
                    <a:pt x="4677406" y="48259"/>
                    <a:pt x="4675501" y="46989"/>
                    <a:pt x="4672961" y="45719"/>
                  </a:cubicBezTo>
                  <a:cubicBezTo>
                    <a:pt x="4670421" y="44449"/>
                    <a:pt x="4667881" y="43814"/>
                    <a:pt x="4664706" y="43814"/>
                  </a:cubicBezTo>
                  <a:close/>
                  <a:moveTo>
                    <a:pt x="4264020" y="43814"/>
                  </a:moveTo>
                  <a:cubicBezTo>
                    <a:pt x="4260845" y="43814"/>
                    <a:pt x="4258305" y="43814"/>
                    <a:pt x="4256400" y="45719"/>
                  </a:cubicBezTo>
                  <a:cubicBezTo>
                    <a:pt x="4253860" y="46989"/>
                    <a:pt x="4251955" y="48894"/>
                    <a:pt x="4250685" y="50799"/>
                  </a:cubicBezTo>
                  <a:cubicBezTo>
                    <a:pt x="4248780" y="53339"/>
                    <a:pt x="4247510" y="55879"/>
                    <a:pt x="4246875" y="59054"/>
                  </a:cubicBezTo>
                  <a:cubicBezTo>
                    <a:pt x="4246240" y="62229"/>
                    <a:pt x="4245605" y="65404"/>
                    <a:pt x="4245605" y="69849"/>
                  </a:cubicBezTo>
                  <a:cubicBezTo>
                    <a:pt x="4245605" y="74294"/>
                    <a:pt x="4245605" y="78104"/>
                    <a:pt x="4246875" y="81279"/>
                  </a:cubicBezTo>
                  <a:cubicBezTo>
                    <a:pt x="4247510" y="84454"/>
                    <a:pt x="4249415" y="87629"/>
                    <a:pt x="4250685" y="89534"/>
                  </a:cubicBezTo>
                  <a:cubicBezTo>
                    <a:pt x="4252590" y="92074"/>
                    <a:pt x="4254495" y="93344"/>
                    <a:pt x="4257035" y="94614"/>
                  </a:cubicBezTo>
                  <a:cubicBezTo>
                    <a:pt x="4259575" y="95884"/>
                    <a:pt x="4262115" y="96519"/>
                    <a:pt x="4264655" y="96519"/>
                  </a:cubicBezTo>
                  <a:cubicBezTo>
                    <a:pt x="4267195" y="96519"/>
                    <a:pt x="4270370" y="95884"/>
                    <a:pt x="4272275" y="94614"/>
                  </a:cubicBezTo>
                  <a:cubicBezTo>
                    <a:pt x="4274815" y="93344"/>
                    <a:pt x="4276720" y="91439"/>
                    <a:pt x="4277990" y="88899"/>
                  </a:cubicBezTo>
                  <a:cubicBezTo>
                    <a:pt x="4279895" y="86359"/>
                    <a:pt x="4281165" y="83819"/>
                    <a:pt x="4281800" y="80644"/>
                  </a:cubicBezTo>
                  <a:cubicBezTo>
                    <a:pt x="4282435" y="77469"/>
                    <a:pt x="4283070" y="74294"/>
                    <a:pt x="4283070" y="70484"/>
                  </a:cubicBezTo>
                  <a:lnTo>
                    <a:pt x="4283705" y="69849"/>
                  </a:lnTo>
                  <a:cubicBezTo>
                    <a:pt x="4283705" y="66039"/>
                    <a:pt x="4283705" y="62229"/>
                    <a:pt x="4282435" y="59054"/>
                  </a:cubicBezTo>
                  <a:cubicBezTo>
                    <a:pt x="4281800" y="55879"/>
                    <a:pt x="4279895" y="53339"/>
                    <a:pt x="4278625" y="50799"/>
                  </a:cubicBezTo>
                  <a:cubicBezTo>
                    <a:pt x="4276720" y="48259"/>
                    <a:pt x="4274815" y="46989"/>
                    <a:pt x="4272275" y="45719"/>
                  </a:cubicBezTo>
                  <a:cubicBezTo>
                    <a:pt x="4269735" y="44449"/>
                    <a:pt x="4267195" y="43814"/>
                    <a:pt x="4264020" y="43814"/>
                  </a:cubicBezTo>
                  <a:close/>
                  <a:moveTo>
                    <a:pt x="1420495" y="43814"/>
                  </a:moveTo>
                  <a:cubicBezTo>
                    <a:pt x="1417320" y="43814"/>
                    <a:pt x="1414780" y="43814"/>
                    <a:pt x="1412875" y="45719"/>
                  </a:cubicBezTo>
                  <a:cubicBezTo>
                    <a:pt x="1410335" y="46989"/>
                    <a:pt x="1408430" y="48894"/>
                    <a:pt x="1407160" y="50799"/>
                  </a:cubicBezTo>
                  <a:cubicBezTo>
                    <a:pt x="1405255" y="53339"/>
                    <a:pt x="1403985" y="55879"/>
                    <a:pt x="1403350" y="59054"/>
                  </a:cubicBezTo>
                  <a:cubicBezTo>
                    <a:pt x="1402715" y="62229"/>
                    <a:pt x="1402080" y="65404"/>
                    <a:pt x="1402080" y="69849"/>
                  </a:cubicBezTo>
                  <a:cubicBezTo>
                    <a:pt x="1402080" y="74294"/>
                    <a:pt x="1402080" y="78104"/>
                    <a:pt x="1403350" y="81279"/>
                  </a:cubicBezTo>
                  <a:cubicBezTo>
                    <a:pt x="1403985" y="84454"/>
                    <a:pt x="1405890" y="87629"/>
                    <a:pt x="1407160" y="89534"/>
                  </a:cubicBezTo>
                  <a:cubicBezTo>
                    <a:pt x="1409065" y="92074"/>
                    <a:pt x="1410970" y="93344"/>
                    <a:pt x="1413510" y="94614"/>
                  </a:cubicBezTo>
                  <a:cubicBezTo>
                    <a:pt x="1416050" y="95884"/>
                    <a:pt x="1418590" y="96519"/>
                    <a:pt x="1421130" y="96519"/>
                  </a:cubicBezTo>
                  <a:cubicBezTo>
                    <a:pt x="1423670" y="96519"/>
                    <a:pt x="1426845" y="95884"/>
                    <a:pt x="1428750" y="94614"/>
                  </a:cubicBezTo>
                  <a:cubicBezTo>
                    <a:pt x="1431290" y="93344"/>
                    <a:pt x="1433195" y="91439"/>
                    <a:pt x="1434465" y="88899"/>
                  </a:cubicBezTo>
                  <a:cubicBezTo>
                    <a:pt x="1436370" y="86359"/>
                    <a:pt x="1437640" y="83819"/>
                    <a:pt x="1438275" y="80644"/>
                  </a:cubicBezTo>
                  <a:cubicBezTo>
                    <a:pt x="1438910" y="77469"/>
                    <a:pt x="1439545" y="74294"/>
                    <a:pt x="1439545" y="70484"/>
                  </a:cubicBezTo>
                  <a:lnTo>
                    <a:pt x="1440180" y="69849"/>
                  </a:lnTo>
                  <a:cubicBezTo>
                    <a:pt x="1440180" y="66039"/>
                    <a:pt x="1440180" y="62229"/>
                    <a:pt x="1438910" y="59054"/>
                  </a:cubicBezTo>
                  <a:cubicBezTo>
                    <a:pt x="1438275" y="55879"/>
                    <a:pt x="1436370" y="53339"/>
                    <a:pt x="1435100" y="50799"/>
                  </a:cubicBezTo>
                  <a:cubicBezTo>
                    <a:pt x="1433195" y="48259"/>
                    <a:pt x="1431290" y="46989"/>
                    <a:pt x="1428750" y="45719"/>
                  </a:cubicBezTo>
                  <a:cubicBezTo>
                    <a:pt x="1426210" y="44449"/>
                    <a:pt x="1423670" y="43814"/>
                    <a:pt x="1420495" y="43814"/>
                  </a:cubicBezTo>
                  <a:close/>
                  <a:moveTo>
                    <a:pt x="4041770" y="43180"/>
                  </a:moveTo>
                  <a:cubicBezTo>
                    <a:pt x="4039230" y="43180"/>
                    <a:pt x="4036690" y="43180"/>
                    <a:pt x="4034785" y="44450"/>
                  </a:cubicBezTo>
                  <a:cubicBezTo>
                    <a:pt x="4032880" y="45085"/>
                    <a:pt x="4030975" y="46355"/>
                    <a:pt x="4029705" y="48260"/>
                  </a:cubicBezTo>
                  <a:cubicBezTo>
                    <a:pt x="4028435" y="50165"/>
                    <a:pt x="4027165" y="52070"/>
                    <a:pt x="4025895" y="54610"/>
                  </a:cubicBezTo>
                  <a:cubicBezTo>
                    <a:pt x="4025260" y="57150"/>
                    <a:pt x="4023990" y="59690"/>
                    <a:pt x="4023990" y="62865"/>
                  </a:cubicBezTo>
                  <a:lnTo>
                    <a:pt x="4060185" y="62865"/>
                  </a:lnTo>
                  <a:cubicBezTo>
                    <a:pt x="4060185" y="62865"/>
                    <a:pt x="4059550" y="57785"/>
                    <a:pt x="4058915" y="55245"/>
                  </a:cubicBezTo>
                  <a:cubicBezTo>
                    <a:pt x="4058280" y="52705"/>
                    <a:pt x="4057010" y="50800"/>
                    <a:pt x="4055740" y="48895"/>
                  </a:cubicBezTo>
                  <a:cubicBezTo>
                    <a:pt x="4054470" y="46990"/>
                    <a:pt x="4052565" y="45720"/>
                    <a:pt x="4050025" y="44450"/>
                  </a:cubicBezTo>
                  <a:cubicBezTo>
                    <a:pt x="4047485" y="43180"/>
                    <a:pt x="4044945" y="43180"/>
                    <a:pt x="4041770" y="43180"/>
                  </a:cubicBezTo>
                  <a:close/>
                  <a:moveTo>
                    <a:pt x="3728081" y="43180"/>
                  </a:moveTo>
                  <a:cubicBezTo>
                    <a:pt x="3725541" y="43180"/>
                    <a:pt x="3723001" y="43180"/>
                    <a:pt x="3721096" y="44450"/>
                  </a:cubicBezTo>
                  <a:cubicBezTo>
                    <a:pt x="3719191" y="45085"/>
                    <a:pt x="3717286" y="46355"/>
                    <a:pt x="3716016" y="48260"/>
                  </a:cubicBezTo>
                  <a:cubicBezTo>
                    <a:pt x="3714746" y="50165"/>
                    <a:pt x="3713476" y="52070"/>
                    <a:pt x="3712206" y="54610"/>
                  </a:cubicBezTo>
                  <a:cubicBezTo>
                    <a:pt x="3711571" y="57150"/>
                    <a:pt x="3710301" y="59690"/>
                    <a:pt x="3710301" y="62865"/>
                  </a:cubicBezTo>
                  <a:lnTo>
                    <a:pt x="3746496" y="62865"/>
                  </a:lnTo>
                  <a:cubicBezTo>
                    <a:pt x="3746496" y="62865"/>
                    <a:pt x="3745861" y="57785"/>
                    <a:pt x="3745226" y="55245"/>
                  </a:cubicBezTo>
                  <a:cubicBezTo>
                    <a:pt x="3744591" y="52705"/>
                    <a:pt x="3743321" y="50800"/>
                    <a:pt x="3742051" y="48895"/>
                  </a:cubicBezTo>
                  <a:cubicBezTo>
                    <a:pt x="3740781" y="46990"/>
                    <a:pt x="3738876" y="45720"/>
                    <a:pt x="3736336" y="44450"/>
                  </a:cubicBezTo>
                  <a:cubicBezTo>
                    <a:pt x="3733796" y="43180"/>
                    <a:pt x="3731256" y="43180"/>
                    <a:pt x="3728081" y="43180"/>
                  </a:cubicBezTo>
                  <a:close/>
                  <a:moveTo>
                    <a:pt x="3541391" y="43180"/>
                  </a:moveTo>
                  <a:cubicBezTo>
                    <a:pt x="3538851" y="43180"/>
                    <a:pt x="3536311" y="43180"/>
                    <a:pt x="3534406" y="44450"/>
                  </a:cubicBezTo>
                  <a:cubicBezTo>
                    <a:pt x="3532501" y="45085"/>
                    <a:pt x="3530596" y="46355"/>
                    <a:pt x="3529326" y="48260"/>
                  </a:cubicBezTo>
                  <a:cubicBezTo>
                    <a:pt x="3528056" y="50165"/>
                    <a:pt x="3526786" y="52070"/>
                    <a:pt x="3525516" y="54610"/>
                  </a:cubicBezTo>
                  <a:cubicBezTo>
                    <a:pt x="3524881" y="57150"/>
                    <a:pt x="3524246" y="59690"/>
                    <a:pt x="3523611" y="62865"/>
                  </a:cubicBezTo>
                  <a:lnTo>
                    <a:pt x="3559806" y="62865"/>
                  </a:lnTo>
                  <a:cubicBezTo>
                    <a:pt x="3559806" y="62865"/>
                    <a:pt x="3559171" y="57785"/>
                    <a:pt x="3558536" y="55245"/>
                  </a:cubicBezTo>
                  <a:cubicBezTo>
                    <a:pt x="3557901" y="52705"/>
                    <a:pt x="3556631" y="50800"/>
                    <a:pt x="3555361" y="48895"/>
                  </a:cubicBezTo>
                  <a:cubicBezTo>
                    <a:pt x="3554091" y="46990"/>
                    <a:pt x="3552186" y="45720"/>
                    <a:pt x="3549646" y="44450"/>
                  </a:cubicBezTo>
                  <a:cubicBezTo>
                    <a:pt x="3547106" y="43180"/>
                    <a:pt x="3544566" y="43180"/>
                    <a:pt x="3541391" y="43180"/>
                  </a:cubicBezTo>
                  <a:close/>
                  <a:moveTo>
                    <a:pt x="3463285" y="43180"/>
                  </a:moveTo>
                  <a:cubicBezTo>
                    <a:pt x="3461380" y="43180"/>
                    <a:pt x="3459475" y="43180"/>
                    <a:pt x="3458205" y="43815"/>
                  </a:cubicBezTo>
                  <a:cubicBezTo>
                    <a:pt x="3456300" y="43815"/>
                    <a:pt x="3455030" y="45085"/>
                    <a:pt x="3453125" y="45720"/>
                  </a:cubicBezTo>
                  <a:cubicBezTo>
                    <a:pt x="3451855" y="46355"/>
                    <a:pt x="3449950" y="47625"/>
                    <a:pt x="3448680" y="48895"/>
                  </a:cubicBezTo>
                  <a:cubicBezTo>
                    <a:pt x="3447410" y="50165"/>
                    <a:pt x="3446140" y="51435"/>
                    <a:pt x="3445505" y="52705"/>
                  </a:cubicBezTo>
                  <a:lnTo>
                    <a:pt x="3445505" y="85725"/>
                  </a:lnTo>
                  <a:cubicBezTo>
                    <a:pt x="3445505" y="85725"/>
                    <a:pt x="3447410" y="88265"/>
                    <a:pt x="3448680" y="89535"/>
                  </a:cubicBezTo>
                  <a:cubicBezTo>
                    <a:pt x="3449950" y="90805"/>
                    <a:pt x="3451220" y="92075"/>
                    <a:pt x="3453125" y="92710"/>
                  </a:cubicBezTo>
                  <a:cubicBezTo>
                    <a:pt x="3455030" y="93980"/>
                    <a:pt x="3456300" y="94615"/>
                    <a:pt x="3458205" y="95250"/>
                  </a:cubicBezTo>
                  <a:cubicBezTo>
                    <a:pt x="3460110" y="95250"/>
                    <a:pt x="3462015" y="95885"/>
                    <a:pt x="3463920" y="95885"/>
                  </a:cubicBezTo>
                  <a:cubicBezTo>
                    <a:pt x="3469635" y="95885"/>
                    <a:pt x="3473445" y="93980"/>
                    <a:pt x="3476620" y="89535"/>
                  </a:cubicBezTo>
                  <a:cubicBezTo>
                    <a:pt x="3479795" y="85090"/>
                    <a:pt x="3481065" y="79375"/>
                    <a:pt x="3481065" y="71120"/>
                  </a:cubicBezTo>
                  <a:lnTo>
                    <a:pt x="3480430" y="71755"/>
                  </a:lnTo>
                  <a:cubicBezTo>
                    <a:pt x="3480430" y="62230"/>
                    <a:pt x="3479160" y="54610"/>
                    <a:pt x="3475985" y="50165"/>
                  </a:cubicBezTo>
                  <a:cubicBezTo>
                    <a:pt x="3472810" y="45720"/>
                    <a:pt x="3468365" y="43180"/>
                    <a:pt x="3463285" y="43180"/>
                  </a:cubicBezTo>
                  <a:close/>
                  <a:moveTo>
                    <a:pt x="3343271" y="43180"/>
                  </a:moveTo>
                  <a:cubicBezTo>
                    <a:pt x="3340731" y="43180"/>
                    <a:pt x="3338191" y="43180"/>
                    <a:pt x="3336286" y="44450"/>
                  </a:cubicBezTo>
                  <a:cubicBezTo>
                    <a:pt x="3334381" y="45085"/>
                    <a:pt x="3332476" y="46355"/>
                    <a:pt x="3331206" y="48260"/>
                  </a:cubicBezTo>
                  <a:cubicBezTo>
                    <a:pt x="3329936" y="50165"/>
                    <a:pt x="3328666" y="52070"/>
                    <a:pt x="3327396" y="54610"/>
                  </a:cubicBezTo>
                  <a:cubicBezTo>
                    <a:pt x="3326761" y="57150"/>
                    <a:pt x="3326126" y="59690"/>
                    <a:pt x="3325491" y="62865"/>
                  </a:cubicBezTo>
                  <a:lnTo>
                    <a:pt x="3361686" y="62865"/>
                  </a:lnTo>
                  <a:cubicBezTo>
                    <a:pt x="3361686" y="62865"/>
                    <a:pt x="3361051" y="57785"/>
                    <a:pt x="3360416" y="55245"/>
                  </a:cubicBezTo>
                  <a:cubicBezTo>
                    <a:pt x="3359781" y="52705"/>
                    <a:pt x="3358511" y="50800"/>
                    <a:pt x="3357241" y="48895"/>
                  </a:cubicBezTo>
                  <a:cubicBezTo>
                    <a:pt x="3355971" y="46990"/>
                    <a:pt x="3354066" y="45720"/>
                    <a:pt x="3351526" y="44450"/>
                  </a:cubicBezTo>
                  <a:cubicBezTo>
                    <a:pt x="3348986" y="43180"/>
                    <a:pt x="3346446" y="43180"/>
                    <a:pt x="3343271" y="43180"/>
                  </a:cubicBezTo>
                  <a:close/>
                  <a:moveTo>
                    <a:pt x="2976876" y="43180"/>
                  </a:moveTo>
                  <a:cubicBezTo>
                    <a:pt x="2974336" y="43180"/>
                    <a:pt x="2971796" y="43180"/>
                    <a:pt x="2969891" y="44450"/>
                  </a:cubicBezTo>
                  <a:cubicBezTo>
                    <a:pt x="2967986" y="45085"/>
                    <a:pt x="2966081" y="46355"/>
                    <a:pt x="2964811" y="48260"/>
                  </a:cubicBezTo>
                  <a:cubicBezTo>
                    <a:pt x="2963541" y="50165"/>
                    <a:pt x="2962271" y="52070"/>
                    <a:pt x="2961001" y="54610"/>
                  </a:cubicBezTo>
                  <a:cubicBezTo>
                    <a:pt x="2960366" y="57150"/>
                    <a:pt x="2959731" y="59690"/>
                    <a:pt x="2959096" y="62865"/>
                  </a:cubicBezTo>
                  <a:lnTo>
                    <a:pt x="2995291" y="62865"/>
                  </a:lnTo>
                  <a:cubicBezTo>
                    <a:pt x="2995291" y="62865"/>
                    <a:pt x="2994656" y="57785"/>
                    <a:pt x="2994021" y="55245"/>
                  </a:cubicBezTo>
                  <a:cubicBezTo>
                    <a:pt x="2993386" y="52705"/>
                    <a:pt x="2992116" y="50800"/>
                    <a:pt x="2990846" y="48895"/>
                  </a:cubicBezTo>
                  <a:cubicBezTo>
                    <a:pt x="2989576" y="46990"/>
                    <a:pt x="2987671" y="45720"/>
                    <a:pt x="2985131" y="44450"/>
                  </a:cubicBezTo>
                  <a:cubicBezTo>
                    <a:pt x="2982591" y="43180"/>
                    <a:pt x="2980051" y="43180"/>
                    <a:pt x="2976876" y="43180"/>
                  </a:cubicBezTo>
                  <a:close/>
                  <a:moveTo>
                    <a:pt x="2527930" y="43180"/>
                  </a:moveTo>
                  <a:cubicBezTo>
                    <a:pt x="2525390" y="43180"/>
                    <a:pt x="2522850" y="43180"/>
                    <a:pt x="2520945" y="44450"/>
                  </a:cubicBezTo>
                  <a:cubicBezTo>
                    <a:pt x="2519040" y="45085"/>
                    <a:pt x="2517135" y="46355"/>
                    <a:pt x="2515865" y="48260"/>
                  </a:cubicBezTo>
                  <a:cubicBezTo>
                    <a:pt x="2514595" y="50165"/>
                    <a:pt x="2513325" y="52070"/>
                    <a:pt x="2512055" y="54610"/>
                  </a:cubicBezTo>
                  <a:cubicBezTo>
                    <a:pt x="2511420" y="57150"/>
                    <a:pt x="2510150" y="59690"/>
                    <a:pt x="2510150" y="62865"/>
                  </a:cubicBezTo>
                  <a:lnTo>
                    <a:pt x="2546345" y="62865"/>
                  </a:lnTo>
                  <a:cubicBezTo>
                    <a:pt x="2546345" y="62865"/>
                    <a:pt x="2545710" y="57785"/>
                    <a:pt x="2545075" y="55245"/>
                  </a:cubicBezTo>
                  <a:cubicBezTo>
                    <a:pt x="2544440" y="52705"/>
                    <a:pt x="2543170" y="50800"/>
                    <a:pt x="2541900" y="48895"/>
                  </a:cubicBezTo>
                  <a:cubicBezTo>
                    <a:pt x="2540630" y="46990"/>
                    <a:pt x="2538725" y="45720"/>
                    <a:pt x="2536185" y="44450"/>
                  </a:cubicBezTo>
                  <a:cubicBezTo>
                    <a:pt x="2533645" y="43180"/>
                    <a:pt x="2531105" y="43180"/>
                    <a:pt x="2527930" y="43180"/>
                  </a:cubicBezTo>
                  <a:close/>
                  <a:moveTo>
                    <a:pt x="2214240" y="43180"/>
                  </a:moveTo>
                  <a:cubicBezTo>
                    <a:pt x="2211700" y="43180"/>
                    <a:pt x="2209160" y="43180"/>
                    <a:pt x="2207255" y="44450"/>
                  </a:cubicBezTo>
                  <a:cubicBezTo>
                    <a:pt x="2205350" y="45085"/>
                    <a:pt x="2203445" y="46355"/>
                    <a:pt x="2202175" y="48260"/>
                  </a:cubicBezTo>
                  <a:cubicBezTo>
                    <a:pt x="2200905" y="50165"/>
                    <a:pt x="2199635" y="52070"/>
                    <a:pt x="2198365" y="54610"/>
                  </a:cubicBezTo>
                  <a:cubicBezTo>
                    <a:pt x="2197730" y="57150"/>
                    <a:pt x="2196460" y="59690"/>
                    <a:pt x="2196460" y="62865"/>
                  </a:cubicBezTo>
                  <a:lnTo>
                    <a:pt x="2232655" y="62865"/>
                  </a:lnTo>
                  <a:cubicBezTo>
                    <a:pt x="2232655" y="62865"/>
                    <a:pt x="2232020" y="57785"/>
                    <a:pt x="2231385" y="55245"/>
                  </a:cubicBezTo>
                  <a:cubicBezTo>
                    <a:pt x="2230750" y="52705"/>
                    <a:pt x="2229480" y="50800"/>
                    <a:pt x="2228210" y="48895"/>
                  </a:cubicBezTo>
                  <a:cubicBezTo>
                    <a:pt x="2226940" y="46990"/>
                    <a:pt x="2225035" y="45720"/>
                    <a:pt x="2222495" y="44450"/>
                  </a:cubicBezTo>
                  <a:cubicBezTo>
                    <a:pt x="2219955" y="43180"/>
                    <a:pt x="2217415" y="43180"/>
                    <a:pt x="2214240" y="43180"/>
                  </a:cubicBezTo>
                  <a:close/>
                  <a:moveTo>
                    <a:pt x="2027551" y="43180"/>
                  </a:moveTo>
                  <a:cubicBezTo>
                    <a:pt x="2025011" y="43180"/>
                    <a:pt x="2022471" y="43180"/>
                    <a:pt x="2020566" y="44450"/>
                  </a:cubicBezTo>
                  <a:cubicBezTo>
                    <a:pt x="2018661" y="45085"/>
                    <a:pt x="2016756" y="46355"/>
                    <a:pt x="2015486" y="48260"/>
                  </a:cubicBezTo>
                  <a:cubicBezTo>
                    <a:pt x="2014216" y="50165"/>
                    <a:pt x="2012946" y="52070"/>
                    <a:pt x="2011676" y="54610"/>
                  </a:cubicBezTo>
                  <a:cubicBezTo>
                    <a:pt x="2011041" y="57150"/>
                    <a:pt x="2010406" y="59690"/>
                    <a:pt x="2009771" y="62865"/>
                  </a:cubicBezTo>
                  <a:lnTo>
                    <a:pt x="2045966" y="62865"/>
                  </a:lnTo>
                  <a:cubicBezTo>
                    <a:pt x="2045966" y="62865"/>
                    <a:pt x="2045331" y="57785"/>
                    <a:pt x="2044696" y="55245"/>
                  </a:cubicBezTo>
                  <a:cubicBezTo>
                    <a:pt x="2044061" y="52705"/>
                    <a:pt x="2042791" y="50800"/>
                    <a:pt x="2041521" y="48895"/>
                  </a:cubicBezTo>
                  <a:cubicBezTo>
                    <a:pt x="2040251" y="46990"/>
                    <a:pt x="2038346" y="45720"/>
                    <a:pt x="2035806" y="44450"/>
                  </a:cubicBezTo>
                  <a:cubicBezTo>
                    <a:pt x="2033266" y="43180"/>
                    <a:pt x="2030726" y="43180"/>
                    <a:pt x="2027551" y="43180"/>
                  </a:cubicBezTo>
                  <a:close/>
                  <a:moveTo>
                    <a:pt x="1949445" y="43180"/>
                  </a:moveTo>
                  <a:cubicBezTo>
                    <a:pt x="1947540" y="43180"/>
                    <a:pt x="1945635" y="43180"/>
                    <a:pt x="1944365" y="43815"/>
                  </a:cubicBezTo>
                  <a:cubicBezTo>
                    <a:pt x="1942460" y="43815"/>
                    <a:pt x="1941190" y="45085"/>
                    <a:pt x="1939285" y="45720"/>
                  </a:cubicBezTo>
                  <a:cubicBezTo>
                    <a:pt x="1938015" y="46355"/>
                    <a:pt x="1936110" y="47625"/>
                    <a:pt x="1934840" y="48895"/>
                  </a:cubicBezTo>
                  <a:cubicBezTo>
                    <a:pt x="1933570" y="50165"/>
                    <a:pt x="1932300" y="51435"/>
                    <a:pt x="1931665" y="52705"/>
                  </a:cubicBezTo>
                  <a:lnTo>
                    <a:pt x="1931665" y="85725"/>
                  </a:lnTo>
                  <a:cubicBezTo>
                    <a:pt x="1931665" y="85725"/>
                    <a:pt x="1933570" y="88265"/>
                    <a:pt x="1934840" y="89535"/>
                  </a:cubicBezTo>
                  <a:cubicBezTo>
                    <a:pt x="1936110" y="90805"/>
                    <a:pt x="1937380" y="92075"/>
                    <a:pt x="1939285" y="92710"/>
                  </a:cubicBezTo>
                  <a:cubicBezTo>
                    <a:pt x="1941190" y="93980"/>
                    <a:pt x="1942460" y="94615"/>
                    <a:pt x="1944365" y="95250"/>
                  </a:cubicBezTo>
                  <a:cubicBezTo>
                    <a:pt x="1946270" y="95250"/>
                    <a:pt x="1948175" y="95885"/>
                    <a:pt x="1950080" y="95885"/>
                  </a:cubicBezTo>
                  <a:cubicBezTo>
                    <a:pt x="1955795" y="95885"/>
                    <a:pt x="1959605" y="93980"/>
                    <a:pt x="1962780" y="89535"/>
                  </a:cubicBezTo>
                  <a:cubicBezTo>
                    <a:pt x="1965955" y="85090"/>
                    <a:pt x="1967225" y="79375"/>
                    <a:pt x="1967225" y="71120"/>
                  </a:cubicBezTo>
                  <a:lnTo>
                    <a:pt x="1966590" y="71755"/>
                  </a:lnTo>
                  <a:cubicBezTo>
                    <a:pt x="1966590" y="62230"/>
                    <a:pt x="1965320" y="54610"/>
                    <a:pt x="1962145" y="50165"/>
                  </a:cubicBezTo>
                  <a:cubicBezTo>
                    <a:pt x="1958970" y="45720"/>
                    <a:pt x="1954525" y="43180"/>
                    <a:pt x="1949445" y="43180"/>
                  </a:cubicBezTo>
                  <a:close/>
                  <a:moveTo>
                    <a:pt x="1829431" y="43180"/>
                  </a:moveTo>
                  <a:cubicBezTo>
                    <a:pt x="1826891" y="43180"/>
                    <a:pt x="1824351" y="43180"/>
                    <a:pt x="1822446" y="44450"/>
                  </a:cubicBezTo>
                  <a:cubicBezTo>
                    <a:pt x="1820541" y="45085"/>
                    <a:pt x="1818636" y="46355"/>
                    <a:pt x="1817366" y="48260"/>
                  </a:cubicBezTo>
                  <a:cubicBezTo>
                    <a:pt x="1816096" y="50165"/>
                    <a:pt x="1814826" y="52070"/>
                    <a:pt x="1813556" y="54610"/>
                  </a:cubicBezTo>
                  <a:cubicBezTo>
                    <a:pt x="1812921" y="57150"/>
                    <a:pt x="1811651" y="59690"/>
                    <a:pt x="1811651" y="62865"/>
                  </a:cubicBezTo>
                  <a:lnTo>
                    <a:pt x="1847846" y="62865"/>
                  </a:lnTo>
                  <a:cubicBezTo>
                    <a:pt x="1847846" y="62865"/>
                    <a:pt x="1847211" y="57785"/>
                    <a:pt x="1846576" y="55245"/>
                  </a:cubicBezTo>
                  <a:cubicBezTo>
                    <a:pt x="1845941" y="52705"/>
                    <a:pt x="1844671" y="50800"/>
                    <a:pt x="1843401" y="48895"/>
                  </a:cubicBezTo>
                  <a:cubicBezTo>
                    <a:pt x="1842131" y="46990"/>
                    <a:pt x="1840226" y="45720"/>
                    <a:pt x="1837686" y="44450"/>
                  </a:cubicBezTo>
                  <a:cubicBezTo>
                    <a:pt x="1835146" y="43180"/>
                    <a:pt x="1832606" y="43180"/>
                    <a:pt x="1829431" y="43180"/>
                  </a:cubicBezTo>
                  <a:close/>
                  <a:moveTo>
                    <a:pt x="1178561" y="43180"/>
                  </a:moveTo>
                  <a:cubicBezTo>
                    <a:pt x="1176021" y="43180"/>
                    <a:pt x="1173481" y="43180"/>
                    <a:pt x="1171576" y="44450"/>
                  </a:cubicBezTo>
                  <a:cubicBezTo>
                    <a:pt x="1169671" y="45085"/>
                    <a:pt x="1167766" y="46355"/>
                    <a:pt x="1166496" y="48260"/>
                  </a:cubicBezTo>
                  <a:cubicBezTo>
                    <a:pt x="1165226" y="50165"/>
                    <a:pt x="1163956" y="52070"/>
                    <a:pt x="1162686" y="54610"/>
                  </a:cubicBezTo>
                  <a:cubicBezTo>
                    <a:pt x="1162051" y="57150"/>
                    <a:pt x="1160781" y="59690"/>
                    <a:pt x="1160781" y="62865"/>
                  </a:cubicBezTo>
                  <a:lnTo>
                    <a:pt x="1196976" y="62865"/>
                  </a:lnTo>
                  <a:cubicBezTo>
                    <a:pt x="1196976" y="62865"/>
                    <a:pt x="1196341" y="57785"/>
                    <a:pt x="1195706" y="55245"/>
                  </a:cubicBezTo>
                  <a:cubicBezTo>
                    <a:pt x="1195071" y="52705"/>
                    <a:pt x="1193801" y="50800"/>
                    <a:pt x="1192531" y="48895"/>
                  </a:cubicBezTo>
                  <a:cubicBezTo>
                    <a:pt x="1191261" y="46990"/>
                    <a:pt x="1189356" y="45720"/>
                    <a:pt x="1186816" y="44450"/>
                  </a:cubicBezTo>
                  <a:cubicBezTo>
                    <a:pt x="1184276" y="43180"/>
                    <a:pt x="1181736" y="43180"/>
                    <a:pt x="1178561" y="43180"/>
                  </a:cubicBezTo>
                  <a:close/>
                  <a:moveTo>
                    <a:pt x="898525" y="43180"/>
                  </a:moveTo>
                  <a:cubicBezTo>
                    <a:pt x="895985" y="43180"/>
                    <a:pt x="893445" y="43180"/>
                    <a:pt x="891540" y="44450"/>
                  </a:cubicBezTo>
                  <a:cubicBezTo>
                    <a:pt x="889635" y="45085"/>
                    <a:pt x="887730" y="46355"/>
                    <a:pt x="886460" y="48260"/>
                  </a:cubicBezTo>
                  <a:cubicBezTo>
                    <a:pt x="885190" y="50165"/>
                    <a:pt x="883920" y="52070"/>
                    <a:pt x="882650" y="54610"/>
                  </a:cubicBezTo>
                  <a:cubicBezTo>
                    <a:pt x="882015" y="57150"/>
                    <a:pt x="881380" y="59690"/>
                    <a:pt x="880745" y="62865"/>
                  </a:cubicBezTo>
                  <a:lnTo>
                    <a:pt x="916940" y="62865"/>
                  </a:lnTo>
                  <a:cubicBezTo>
                    <a:pt x="916940" y="62865"/>
                    <a:pt x="916305" y="57785"/>
                    <a:pt x="915670" y="55245"/>
                  </a:cubicBezTo>
                  <a:cubicBezTo>
                    <a:pt x="915035" y="52705"/>
                    <a:pt x="913765" y="50800"/>
                    <a:pt x="912495" y="48895"/>
                  </a:cubicBezTo>
                  <a:cubicBezTo>
                    <a:pt x="911225" y="46990"/>
                    <a:pt x="909320" y="45720"/>
                    <a:pt x="906780" y="44450"/>
                  </a:cubicBezTo>
                  <a:cubicBezTo>
                    <a:pt x="904240" y="43180"/>
                    <a:pt x="901700" y="43180"/>
                    <a:pt x="898525" y="43180"/>
                  </a:cubicBezTo>
                  <a:close/>
                  <a:moveTo>
                    <a:pt x="584834" y="43180"/>
                  </a:moveTo>
                  <a:cubicBezTo>
                    <a:pt x="582294" y="43180"/>
                    <a:pt x="579754" y="43180"/>
                    <a:pt x="577849" y="44450"/>
                  </a:cubicBezTo>
                  <a:cubicBezTo>
                    <a:pt x="575944" y="45085"/>
                    <a:pt x="574039" y="46355"/>
                    <a:pt x="572769" y="48260"/>
                  </a:cubicBezTo>
                  <a:cubicBezTo>
                    <a:pt x="571499" y="50165"/>
                    <a:pt x="570229" y="52070"/>
                    <a:pt x="568959" y="54610"/>
                  </a:cubicBezTo>
                  <a:cubicBezTo>
                    <a:pt x="568324" y="57150"/>
                    <a:pt x="567689" y="59690"/>
                    <a:pt x="567054" y="62865"/>
                  </a:cubicBezTo>
                  <a:lnTo>
                    <a:pt x="603249" y="62865"/>
                  </a:lnTo>
                  <a:cubicBezTo>
                    <a:pt x="603249" y="62865"/>
                    <a:pt x="602614" y="57785"/>
                    <a:pt x="601979" y="55245"/>
                  </a:cubicBezTo>
                  <a:cubicBezTo>
                    <a:pt x="601344" y="52705"/>
                    <a:pt x="600074" y="50800"/>
                    <a:pt x="598804" y="48895"/>
                  </a:cubicBezTo>
                  <a:cubicBezTo>
                    <a:pt x="597534" y="46990"/>
                    <a:pt x="595629" y="45720"/>
                    <a:pt x="593089" y="44450"/>
                  </a:cubicBezTo>
                  <a:cubicBezTo>
                    <a:pt x="590549" y="43180"/>
                    <a:pt x="588009" y="43180"/>
                    <a:pt x="584834" y="43180"/>
                  </a:cubicBezTo>
                  <a:close/>
                  <a:moveTo>
                    <a:pt x="398145" y="43180"/>
                  </a:moveTo>
                  <a:cubicBezTo>
                    <a:pt x="395605" y="43180"/>
                    <a:pt x="393065" y="43180"/>
                    <a:pt x="391160" y="44450"/>
                  </a:cubicBezTo>
                  <a:cubicBezTo>
                    <a:pt x="389255" y="45085"/>
                    <a:pt x="387350" y="46355"/>
                    <a:pt x="386080" y="48260"/>
                  </a:cubicBezTo>
                  <a:cubicBezTo>
                    <a:pt x="384810" y="50165"/>
                    <a:pt x="383540" y="52070"/>
                    <a:pt x="382270" y="54610"/>
                  </a:cubicBezTo>
                  <a:cubicBezTo>
                    <a:pt x="381635" y="57150"/>
                    <a:pt x="380365" y="59690"/>
                    <a:pt x="380365" y="62865"/>
                  </a:cubicBezTo>
                  <a:lnTo>
                    <a:pt x="416560" y="62865"/>
                  </a:lnTo>
                  <a:cubicBezTo>
                    <a:pt x="416560" y="62865"/>
                    <a:pt x="415925" y="57785"/>
                    <a:pt x="415290" y="55245"/>
                  </a:cubicBezTo>
                  <a:cubicBezTo>
                    <a:pt x="414655" y="52705"/>
                    <a:pt x="413385" y="50800"/>
                    <a:pt x="412115" y="48895"/>
                  </a:cubicBezTo>
                  <a:cubicBezTo>
                    <a:pt x="410845" y="46990"/>
                    <a:pt x="408940" y="45720"/>
                    <a:pt x="406400" y="44450"/>
                  </a:cubicBezTo>
                  <a:cubicBezTo>
                    <a:pt x="403860" y="43180"/>
                    <a:pt x="401320" y="43180"/>
                    <a:pt x="398145" y="43180"/>
                  </a:cubicBezTo>
                  <a:close/>
                  <a:moveTo>
                    <a:pt x="320039" y="43180"/>
                  </a:moveTo>
                  <a:cubicBezTo>
                    <a:pt x="318134" y="43180"/>
                    <a:pt x="316229" y="43180"/>
                    <a:pt x="314959" y="43815"/>
                  </a:cubicBezTo>
                  <a:cubicBezTo>
                    <a:pt x="313054" y="43815"/>
                    <a:pt x="311784" y="45085"/>
                    <a:pt x="309879" y="45720"/>
                  </a:cubicBezTo>
                  <a:cubicBezTo>
                    <a:pt x="308609" y="46355"/>
                    <a:pt x="306704" y="47625"/>
                    <a:pt x="305434" y="48895"/>
                  </a:cubicBezTo>
                  <a:cubicBezTo>
                    <a:pt x="304164" y="50165"/>
                    <a:pt x="302894" y="51435"/>
                    <a:pt x="302259" y="52705"/>
                  </a:cubicBezTo>
                  <a:lnTo>
                    <a:pt x="302259" y="85725"/>
                  </a:lnTo>
                  <a:cubicBezTo>
                    <a:pt x="302259" y="85725"/>
                    <a:pt x="304164" y="88265"/>
                    <a:pt x="305434" y="89535"/>
                  </a:cubicBezTo>
                  <a:cubicBezTo>
                    <a:pt x="306704" y="90805"/>
                    <a:pt x="307974" y="92075"/>
                    <a:pt x="309879" y="92710"/>
                  </a:cubicBezTo>
                  <a:cubicBezTo>
                    <a:pt x="311784" y="93980"/>
                    <a:pt x="313054" y="94615"/>
                    <a:pt x="314959" y="95250"/>
                  </a:cubicBezTo>
                  <a:cubicBezTo>
                    <a:pt x="316864" y="95250"/>
                    <a:pt x="318769" y="95885"/>
                    <a:pt x="320674" y="95885"/>
                  </a:cubicBezTo>
                  <a:cubicBezTo>
                    <a:pt x="326389" y="95885"/>
                    <a:pt x="330199" y="93980"/>
                    <a:pt x="333374" y="89535"/>
                  </a:cubicBezTo>
                  <a:cubicBezTo>
                    <a:pt x="336549" y="85090"/>
                    <a:pt x="337819" y="79375"/>
                    <a:pt x="337819" y="71120"/>
                  </a:cubicBezTo>
                  <a:lnTo>
                    <a:pt x="337184" y="71755"/>
                  </a:lnTo>
                  <a:cubicBezTo>
                    <a:pt x="337184" y="62230"/>
                    <a:pt x="335914" y="54610"/>
                    <a:pt x="332739" y="50165"/>
                  </a:cubicBezTo>
                  <a:cubicBezTo>
                    <a:pt x="329564" y="45720"/>
                    <a:pt x="325119" y="43180"/>
                    <a:pt x="320039" y="43180"/>
                  </a:cubicBezTo>
                  <a:close/>
                  <a:moveTo>
                    <a:pt x="200025" y="43180"/>
                  </a:moveTo>
                  <a:cubicBezTo>
                    <a:pt x="197485" y="43180"/>
                    <a:pt x="194945" y="43180"/>
                    <a:pt x="193040" y="44450"/>
                  </a:cubicBezTo>
                  <a:cubicBezTo>
                    <a:pt x="191135" y="45085"/>
                    <a:pt x="189230" y="46355"/>
                    <a:pt x="187960" y="48260"/>
                  </a:cubicBezTo>
                  <a:cubicBezTo>
                    <a:pt x="186690" y="50165"/>
                    <a:pt x="185420" y="52070"/>
                    <a:pt x="184150" y="54610"/>
                  </a:cubicBezTo>
                  <a:cubicBezTo>
                    <a:pt x="183515" y="57150"/>
                    <a:pt x="182880" y="59690"/>
                    <a:pt x="182245" y="62865"/>
                  </a:cubicBezTo>
                  <a:lnTo>
                    <a:pt x="218440" y="62865"/>
                  </a:lnTo>
                  <a:cubicBezTo>
                    <a:pt x="218440" y="62865"/>
                    <a:pt x="217805" y="57785"/>
                    <a:pt x="217170" y="55245"/>
                  </a:cubicBezTo>
                  <a:cubicBezTo>
                    <a:pt x="216535" y="52705"/>
                    <a:pt x="215265" y="50800"/>
                    <a:pt x="213995" y="48895"/>
                  </a:cubicBezTo>
                  <a:cubicBezTo>
                    <a:pt x="212725" y="46990"/>
                    <a:pt x="210820" y="45720"/>
                    <a:pt x="208280" y="44450"/>
                  </a:cubicBezTo>
                  <a:cubicBezTo>
                    <a:pt x="205740" y="43180"/>
                    <a:pt x="203200" y="43180"/>
                    <a:pt x="200025" y="43180"/>
                  </a:cubicBezTo>
                  <a:close/>
                  <a:moveTo>
                    <a:pt x="4439281" y="43179"/>
                  </a:moveTo>
                  <a:cubicBezTo>
                    <a:pt x="4433566" y="43179"/>
                    <a:pt x="4429756" y="45084"/>
                    <a:pt x="4426581" y="49529"/>
                  </a:cubicBezTo>
                  <a:cubicBezTo>
                    <a:pt x="4423406" y="53974"/>
                    <a:pt x="4422136" y="59689"/>
                    <a:pt x="4422136" y="67944"/>
                  </a:cubicBezTo>
                  <a:cubicBezTo>
                    <a:pt x="4422136" y="73024"/>
                    <a:pt x="4422136" y="76834"/>
                    <a:pt x="4423406" y="80644"/>
                  </a:cubicBezTo>
                  <a:cubicBezTo>
                    <a:pt x="4424041" y="84454"/>
                    <a:pt x="4425311" y="86994"/>
                    <a:pt x="4426581" y="89534"/>
                  </a:cubicBezTo>
                  <a:cubicBezTo>
                    <a:pt x="4427851" y="92074"/>
                    <a:pt x="4429756" y="93344"/>
                    <a:pt x="4432296" y="94614"/>
                  </a:cubicBezTo>
                  <a:cubicBezTo>
                    <a:pt x="4434201" y="95884"/>
                    <a:pt x="4436741" y="96519"/>
                    <a:pt x="4439916" y="96519"/>
                  </a:cubicBezTo>
                  <a:cubicBezTo>
                    <a:pt x="4441821" y="96519"/>
                    <a:pt x="4443726" y="96519"/>
                    <a:pt x="4444996" y="95884"/>
                  </a:cubicBezTo>
                  <a:cubicBezTo>
                    <a:pt x="4446901" y="95884"/>
                    <a:pt x="4448171" y="94614"/>
                    <a:pt x="4450076" y="93344"/>
                  </a:cubicBezTo>
                  <a:cubicBezTo>
                    <a:pt x="4451346" y="92709"/>
                    <a:pt x="4453251" y="91439"/>
                    <a:pt x="4454521" y="90169"/>
                  </a:cubicBezTo>
                  <a:cubicBezTo>
                    <a:pt x="4455791" y="88899"/>
                    <a:pt x="4457061" y="87629"/>
                    <a:pt x="4457696" y="86359"/>
                  </a:cubicBezTo>
                  <a:lnTo>
                    <a:pt x="4457696" y="53339"/>
                  </a:lnTo>
                  <a:cubicBezTo>
                    <a:pt x="4457696" y="53339"/>
                    <a:pt x="4455791" y="50799"/>
                    <a:pt x="4454521" y="49529"/>
                  </a:cubicBezTo>
                  <a:cubicBezTo>
                    <a:pt x="4453251" y="48259"/>
                    <a:pt x="4451981" y="46989"/>
                    <a:pt x="4450076" y="46354"/>
                  </a:cubicBezTo>
                  <a:cubicBezTo>
                    <a:pt x="4448806" y="45084"/>
                    <a:pt x="4446901" y="44449"/>
                    <a:pt x="4444996" y="43814"/>
                  </a:cubicBezTo>
                  <a:cubicBezTo>
                    <a:pt x="4443091" y="43814"/>
                    <a:pt x="4441186" y="43179"/>
                    <a:pt x="4439281" y="43179"/>
                  </a:cubicBezTo>
                  <a:close/>
                  <a:moveTo>
                    <a:pt x="1014731" y="43179"/>
                  </a:moveTo>
                  <a:cubicBezTo>
                    <a:pt x="1009016" y="43179"/>
                    <a:pt x="1005206" y="45084"/>
                    <a:pt x="1002032" y="49529"/>
                  </a:cubicBezTo>
                  <a:cubicBezTo>
                    <a:pt x="998856" y="53974"/>
                    <a:pt x="997587" y="59689"/>
                    <a:pt x="997587" y="67944"/>
                  </a:cubicBezTo>
                  <a:cubicBezTo>
                    <a:pt x="997587" y="77469"/>
                    <a:pt x="998856" y="84454"/>
                    <a:pt x="1002032" y="88899"/>
                  </a:cubicBezTo>
                  <a:cubicBezTo>
                    <a:pt x="1005206" y="93979"/>
                    <a:pt x="1009016" y="95884"/>
                    <a:pt x="1015367" y="95884"/>
                  </a:cubicBezTo>
                  <a:cubicBezTo>
                    <a:pt x="1018541" y="95884"/>
                    <a:pt x="1022352" y="95249"/>
                    <a:pt x="1024891" y="93344"/>
                  </a:cubicBezTo>
                  <a:cubicBezTo>
                    <a:pt x="1028067" y="91439"/>
                    <a:pt x="1030607" y="88899"/>
                    <a:pt x="1033147" y="86359"/>
                  </a:cubicBezTo>
                  <a:lnTo>
                    <a:pt x="1033147" y="53339"/>
                  </a:lnTo>
                  <a:cubicBezTo>
                    <a:pt x="1033147" y="53339"/>
                    <a:pt x="1031242" y="50799"/>
                    <a:pt x="1029971" y="49529"/>
                  </a:cubicBezTo>
                  <a:cubicBezTo>
                    <a:pt x="1028702" y="48259"/>
                    <a:pt x="1027431" y="46989"/>
                    <a:pt x="1025526" y="46354"/>
                  </a:cubicBezTo>
                  <a:cubicBezTo>
                    <a:pt x="1023621" y="45084"/>
                    <a:pt x="1022352" y="44449"/>
                    <a:pt x="1020446" y="43814"/>
                  </a:cubicBezTo>
                  <a:cubicBezTo>
                    <a:pt x="1018541" y="43179"/>
                    <a:pt x="1016636" y="43179"/>
                    <a:pt x="1014731" y="43179"/>
                  </a:cubicBezTo>
                  <a:close/>
                  <a:moveTo>
                    <a:pt x="4524370" y="31114"/>
                  </a:moveTo>
                  <a:lnTo>
                    <a:pt x="4538975" y="31114"/>
                  </a:lnTo>
                  <a:lnTo>
                    <a:pt x="4552310" y="84454"/>
                  </a:lnTo>
                  <a:lnTo>
                    <a:pt x="4566915" y="31114"/>
                  </a:lnTo>
                  <a:lnTo>
                    <a:pt x="4579615" y="31114"/>
                  </a:lnTo>
                  <a:lnTo>
                    <a:pt x="4594220" y="84454"/>
                  </a:lnTo>
                  <a:lnTo>
                    <a:pt x="4606920" y="31114"/>
                  </a:lnTo>
                  <a:lnTo>
                    <a:pt x="4622160" y="31114"/>
                  </a:lnTo>
                  <a:lnTo>
                    <a:pt x="4600570" y="108584"/>
                  </a:lnTo>
                  <a:lnTo>
                    <a:pt x="4587235" y="108584"/>
                  </a:lnTo>
                  <a:lnTo>
                    <a:pt x="4572630" y="54609"/>
                  </a:lnTo>
                  <a:lnTo>
                    <a:pt x="4558660" y="108584"/>
                  </a:lnTo>
                  <a:lnTo>
                    <a:pt x="4545325" y="108584"/>
                  </a:lnTo>
                  <a:close/>
                  <a:moveTo>
                    <a:pt x="4123686" y="31114"/>
                  </a:moveTo>
                  <a:lnTo>
                    <a:pt x="4138926" y="31114"/>
                  </a:lnTo>
                  <a:lnTo>
                    <a:pt x="4152261" y="84454"/>
                  </a:lnTo>
                  <a:lnTo>
                    <a:pt x="4166866" y="31114"/>
                  </a:lnTo>
                  <a:lnTo>
                    <a:pt x="4178931" y="31114"/>
                  </a:lnTo>
                  <a:lnTo>
                    <a:pt x="4193536" y="84454"/>
                  </a:lnTo>
                  <a:lnTo>
                    <a:pt x="4206871" y="31114"/>
                  </a:lnTo>
                  <a:lnTo>
                    <a:pt x="4222111" y="31114"/>
                  </a:lnTo>
                  <a:lnTo>
                    <a:pt x="4200521" y="108584"/>
                  </a:lnTo>
                  <a:lnTo>
                    <a:pt x="4187186" y="108584"/>
                  </a:lnTo>
                  <a:lnTo>
                    <a:pt x="4172581" y="54609"/>
                  </a:lnTo>
                  <a:lnTo>
                    <a:pt x="4157976" y="108584"/>
                  </a:lnTo>
                  <a:lnTo>
                    <a:pt x="4145276" y="108584"/>
                  </a:lnTo>
                  <a:close/>
                  <a:moveTo>
                    <a:pt x="2837811" y="31114"/>
                  </a:moveTo>
                  <a:lnTo>
                    <a:pt x="2852416" y="31114"/>
                  </a:lnTo>
                  <a:lnTo>
                    <a:pt x="2865751" y="84454"/>
                  </a:lnTo>
                  <a:lnTo>
                    <a:pt x="2880356" y="31114"/>
                  </a:lnTo>
                  <a:lnTo>
                    <a:pt x="2893056" y="31114"/>
                  </a:lnTo>
                  <a:lnTo>
                    <a:pt x="2907661" y="84454"/>
                  </a:lnTo>
                  <a:lnTo>
                    <a:pt x="2920361" y="31114"/>
                  </a:lnTo>
                  <a:lnTo>
                    <a:pt x="2935601" y="31114"/>
                  </a:lnTo>
                  <a:lnTo>
                    <a:pt x="2914011" y="108584"/>
                  </a:lnTo>
                  <a:lnTo>
                    <a:pt x="2900676" y="108584"/>
                  </a:lnTo>
                  <a:lnTo>
                    <a:pt x="2886706" y="54609"/>
                  </a:lnTo>
                  <a:lnTo>
                    <a:pt x="2872101" y="108584"/>
                  </a:lnTo>
                  <a:lnTo>
                    <a:pt x="2858766" y="108584"/>
                  </a:lnTo>
                  <a:close/>
                  <a:moveTo>
                    <a:pt x="1354455" y="31114"/>
                  </a:moveTo>
                  <a:lnTo>
                    <a:pt x="1369695" y="31114"/>
                  </a:lnTo>
                  <a:lnTo>
                    <a:pt x="1369695" y="109219"/>
                  </a:lnTo>
                  <a:lnTo>
                    <a:pt x="1354455" y="109219"/>
                  </a:lnTo>
                  <a:close/>
                  <a:moveTo>
                    <a:pt x="2646040" y="29844"/>
                  </a:moveTo>
                  <a:cubicBezTo>
                    <a:pt x="2650485" y="29844"/>
                    <a:pt x="2654295" y="29844"/>
                    <a:pt x="2658105" y="31749"/>
                  </a:cubicBezTo>
                  <a:cubicBezTo>
                    <a:pt x="2661915" y="33019"/>
                    <a:pt x="2665090" y="34289"/>
                    <a:pt x="2667630" y="36829"/>
                  </a:cubicBezTo>
                  <a:cubicBezTo>
                    <a:pt x="2670170" y="38734"/>
                    <a:pt x="2672075" y="41909"/>
                    <a:pt x="2673345" y="45084"/>
                  </a:cubicBezTo>
                  <a:cubicBezTo>
                    <a:pt x="2674615" y="48259"/>
                    <a:pt x="2675250" y="52069"/>
                    <a:pt x="2675250" y="56514"/>
                  </a:cubicBezTo>
                  <a:lnTo>
                    <a:pt x="2675250" y="109854"/>
                  </a:lnTo>
                  <a:lnTo>
                    <a:pt x="2660010" y="109854"/>
                  </a:lnTo>
                  <a:lnTo>
                    <a:pt x="2660010" y="108584"/>
                  </a:lnTo>
                  <a:lnTo>
                    <a:pt x="2660010" y="100964"/>
                  </a:lnTo>
                  <a:cubicBezTo>
                    <a:pt x="2660010" y="100964"/>
                    <a:pt x="2656200" y="104139"/>
                    <a:pt x="2654930" y="104774"/>
                  </a:cubicBezTo>
                  <a:cubicBezTo>
                    <a:pt x="2653660" y="105409"/>
                    <a:pt x="2652390" y="106679"/>
                    <a:pt x="2651120" y="107314"/>
                  </a:cubicBezTo>
                  <a:cubicBezTo>
                    <a:pt x="2649850" y="107949"/>
                    <a:pt x="2647945" y="108584"/>
                    <a:pt x="2646040" y="109219"/>
                  </a:cubicBezTo>
                  <a:cubicBezTo>
                    <a:pt x="2644135" y="109219"/>
                    <a:pt x="2641595" y="109854"/>
                    <a:pt x="2639055" y="109854"/>
                  </a:cubicBezTo>
                  <a:cubicBezTo>
                    <a:pt x="2635880" y="109854"/>
                    <a:pt x="2632705" y="109854"/>
                    <a:pt x="2629530" y="108584"/>
                  </a:cubicBezTo>
                  <a:cubicBezTo>
                    <a:pt x="2626355" y="107949"/>
                    <a:pt x="2623180" y="106044"/>
                    <a:pt x="2620640" y="104139"/>
                  </a:cubicBezTo>
                  <a:cubicBezTo>
                    <a:pt x="2618100" y="102234"/>
                    <a:pt x="2616195" y="99059"/>
                    <a:pt x="2614290" y="95884"/>
                  </a:cubicBezTo>
                  <a:cubicBezTo>
                    <a:pt x="2612385" y="92709"/>
                    <a:pt x="2611750" y="88264"/>
                    <a:pt x="2611750" y="83819"/>
                  </a:cubicBezTo>
                  <a:cubicBezTo>
                    <a:pt x="2611750" y="79374"/>
                    <a:pt x="2612385" y="75564"/>
                    <a:pt x="2614290" y="72389"/>
                  </a:cubicBezTo>
                  <a:cubicBezTo>
                    <a:pt x="2615560" y="69214"/>
                    <a:pt x="2618100" y="66674"/>
                    <a:pt x="2620640" y="64769"/>
                  </a:cubicBezTo>
                  <a:cubicBezTo>
                    <a:pt x="2623180" y="62864"/>
                    <a:pt x="2626990" y="60959"/>
                    <a:pt x="2630800" y="60324"/>
                  </a:cubicBezTo>
                  <a:cubicBezTo>
                    <a:pt x="2634610" y="59054"/>
                    <a:pt x="2638420" y="59054"/>
                    <a:pt x="2642865" y="59054"/>
                  </a:cubicBezTo>
                  <a:cubicBezTo>
                    <a:pt x="2646675" y="59054"/>
                    <a:pt x="2650485" y="59054"/>
                    <a:pt x="2653025" y="59689"/>
                  </a:cubicBezTo>
                  <a:cubicBezTo>
                    <a:pt x="2655565" y="59689"/>
                    <a:pt x="2658105" y="60959"/>
                    <a:pt x="2660010" y="61594"/>
                  </a:cubicBezTo>
                  <a:lnTo>
                    <a:pt x="2660010" y="55879"/>
                  </a:lnTo>
                  <a:cubicBezTo>
                    <a:pt x="2660010" y="51434"/>
                    <a:pt x="2658740" y="48259"/>
                    <a:pt x="2656200" y="46354"/>
                  </a:cubicBezTo>
                  <a:cubicBezTo>
                    <a:pt x="2653660" y="43814"/>
                    <a:pt x="2649850" y="43179"/>
                    <a:pt x="2645405" y="43179"/>
                  </a:cubicBezTo>
                  <a:cubicBezTo>
                    <a:pt x="2641595" y="43179"/>
                    <a:pt x="2637785" y="43179"/>
                    <a:pt x="2634610" y="44449"/>
                  </a:cubicBezTo>
                  <a:cubicBezTo>
                    <a:pt x="2631435" y="45084"/>
                    <a:pt x="2628260" y="46354"/>
                    <a:pt x="2625085" y="48259"/>
                  </a:cubicBezTo>
                  <a:lnTo>
                    <a:pt x="2619370" y="36829"/>
                  </a:lnTo>
                  <a:cubicBezTo>
                    <a:pt x="2623180" y="34289"/>
                    <a:pt x="2626990" y="33019"/>
                    <a:pt x="2631435" y="31749"/>
                  </a:cubicBezTo>
                  <a:cubicBezTo>
                    <a:pt x="2635880" y="30479"/>
                    <a:pt x="2640325" y="29844"/>
                    <a:pt x="2646040" y="29844"/>
                  </a:cubicBezTo>
                  <a:close/>
                  <a:moveTo>
                    <a:pt x="1114426" y="29844"/>
                  </a:moveTo>
                  <a:lnTo>
                    <a:pt x="1129666" y="29844"/>
                  </a:lnTo>
                  <a:lnTo>
                    <a:pt x="1129666" y="107949"/>
                  </a:lnTo>
                  <a:lnTo>
                    <a:pt x="1114426" y="107949"/>
                  </a:lnTo>
                  <a:lnTo>
                    <a:pt x="1114426" y="100964"/>
                  </a:lnTo>
                  <a:cubicBezTo>
                    <a:pt x="1114426" y="100964"/>
                    <a:pt x="1109981" y="106044"/>
                    <a:pt x="1106171" y="107314"/>
                  </a:cubicBezTo>
                  <a:cubicBezTo>
                    <a:pt x="1102996" y="109219"/>
                    <a:pt x="1098551" y="109854"/>
                    <a:pt x="1094741" y="109854"/>
                  </a:cubicBezTo>
                  <a:cubicBezTo>
                    <a:pt x="1085851" y="109854"/>
                    <a:pt x="1078866" y="106679"/>
                    <a:pt x="1073786" y="100964"/>
                  </a:cubicBezTo>
                  <a:cubicBezTo>
                    <a:pt x="1069341" y="95249"/>
                    <a:pt x="1066800" y="86359"/>
                    <a:pt x="1066800" y="74929"/>
                  </a:cubicBezTo>
                  <a:lnTo>
                    <a:pt x="1066800" y="30479"/>
                  </a:lnTo>
                  <a:lnTo>
                    <a:pt x="1082040" y="30479"/>
                  </a:lnTo>
                  <a:lnTo>
                    <a:pt x="1082040" y="74294"/>
                  </a:lnTo>
                  <a:cubicBezTo>
                    <a:pt x="1082040" y="81279"/>
                    <a:pt x="1083311" y="86994"/>
                    <a:pt x="1085851" y="90169"/>
                  </a:cubicBezTo>
                  <a:cubicBezTo>
                    <a:pt x="1088390" y="93979"/>
                    <a:pt x="1092201" y="95249"/>
                    <a:pt x="1097916" y="95249"/>
                  </a:cubicBezTo>
                  <a:cubicBezTo>
                    <a:pt x="1102996" y="95249"/>
                    <a:pt x="1106806" y="93344"/>
                    <a:pt x="1109981" y="90169"/>
                  </a:cubicBezTo>
                  <a:cubicBezTo>
                    <a:pt x="1112521" y="86994"/>
                    <a:pt x="1114426" y="81914"/>
                    <a:pt x="1114426" y="75564"/>
                  </a:cubicBezTo>
                  <a:close/>
                  <a:moveTo>
                    <a:pt x="1011556" y="29844"/>
                  </a:moveTo>
                  <a:cubicBezTo>
                    <a:pt x="1013461" y="29844"/>
                    <a:pt x="1015367" y="29844"/>
                    <a:pt x="1017272" y="30479"/>
                  </a:cubicBezTo>
                  <a:cubicBezTo>
                    <a:pt x="1019176" y="30479"/>
                    <a:pt x="1021081" y="31749"/>
                    <a:pt x="1022352" y="32384"/>
                  </a:cubicBezTo>
                  <a:cubicBezTo>
                    <a:pt x="1024257" y="33019"/>
                    <a:pt x="1025526" y="34289"/>
                    <a:pt x="1026797" y="35559"/>
                  </a:cubicBezTo>
                  <a:cubicBezTo>
                    <a:pt x="1028067" y="36829"/>
                    <a:pt x="1029336" y="37464"/>
                    <a:pt x="1030607" y="38734"/>
                  </a:cubicBezTo>
                  <a:lnTo>
                    <a:pt x="1030607" y="31749"/>
                  </a:lnTo>
                  <a:lnTo>
                    <a:pt x="1045847" y="31749"/>
                  </a:lnTo>
                  <a:lnTo>
                    <a:pt x="1045847" y="130809"/>
                  </a:lnTo>
                  <a:lnTo>
                    <a:pt x="1032512" y="137477"/>
                  </a:lnTo>
                  <a:lnTo>
                    <a:pt x="1032512" y="101599"/>
                  </a:lnTo>
                  <a:cubicBezTo>
                    <a:pt x="1032512" y="101599"/>
                    <a:pt x="1026797" y="106679"/>
                    <a:pt x="1022986" y="107949"/>
                  </a:cubicBezTo>
                  <a:cubicBezTo>
                    <a:pt x="1019812" y="109854"/>
                    <a:pt x="1016001" y="110489"/>
                    <a:pt x="1011556" y="110489"/>
                  </a:cubicBezTo>
                  <a:cubicBezTo>
                    <a:pt x="1007111" y="110489"/>
                    <a:pt x="1003301" y="109854"/>
                    <a:pt x="999491" y="107949"/>
                  </a:cubicBezTo>
                  <a:cubicBezTo>
                    <a:pt x="995681" y="106679"/>
                    <a:pt x="992506" y="104139"/>
                    <a:pt x="989966" y="100329"/>
                  </a:cubicBezTo>
                  <a:cubicBezTo>
                    <a:pt x="987426" y="97154"/>
                    <a:pt x="984886" y="92709"/>
                    <a:pt x="983616" y="87629"/>
                  </a:cubicBezTo>
                  <a:cubicBezTo>
                    <a:pt x="982346" y="82549"/>
                    <a:pt x="981076" y="76199"/>
                    <a:pt x="981076" y="68579"/>
                  </a:cubicBezTo>
                  <a:cubicBezTo>
                    <a:pt x="981076" y="61594"/>
                    <a:pt x="981711" y="55879"/>
                    <a:pt x="983616" y="51434"/>
                  </a:cubicBezTo>
                  <a:cubicBezTo>
                    <a:pt x="985521" y="46354"/>
                    <a:pt x="987426" y="42544"/>
                    <a:pt x="990601" y="39369"/>
                  </a:cubicBezTo>
                  <a:cubicBezTo>
                    <a:pt x="993142" y="36194"/>
                    <a:pt x="996951" y="33654"/>
                    <a:pt x="1000126" y="32384"/>
                  </a:cubicBezTo>
                  <a:cubicBezTo>
                    <a:pt x="1003937" y="31114"/>
                    <a:pt x="1007746" y="29844"/>
                    <a:pt x="1011556" y="29844"/>
                  </a:cubicBezTo>
                  <a:close/>
                  <a:moveTo>
                    <a:pt x="4871716" y="29210"/>
                  </a:moveTo>
                  <a:cubicBezTo>
                    <a:pt x="4876796" y="29210"/>
                    <a:pt x="4881241" y="29845"/>
                    <a:pt x="4885686" y="31750"/>
                  </a:cubicBezTo>
                  <a:cubicBezTo>
                    <a:pt x="4890131" y="33655"/>
                    <a:pt x="4894576" y="35560"/>
                    <a:pt x="4897751" y="38100"/>
                  </a:cubicBezTo>
                  <a:lnTo>
                    <a:pt x="4899021" y="38100"/>
                  </a:lnTo>
                  <a:lnTo>
                    <a:pt x="4892036" y="50165"/>
                  </a:lnTo>
                  <a:cubicBezTo>
                    <a:pt x="4888861" y="47625"/>
                    <a:pt x="4885686" y="46355"/>
                    <a:pt x="4882511" y="45085"/>
                  </a:cubicBezTo>
                  <a:cubicBezTo>
                    <a:pt x="4879336" y="43815"/>
                    <a:pt x="4875526" y="43180"/>
                    <a:pt x="4872351" y="43180"/>
                  </a:cubicBezTo>
                  <a:cubicBezTo>
                    <a:pt x="4869176" y="43180"/>
                    <a:pt x="4866001" y="43815"/>
                    <a:pt x="4864096" y="45085"/>
                  </a:cubicBezTo>
                  <a:cubicBezTo>
                    <a:pt x="4862191" y="46355"/>
                    <a:pt x="4861556" y="48260"/>
                    <a:pt x="4861556" y="50165"/>
                  </a:cubicBezTo>
                  <a:cubicBezTo>
                    <a:pt x="4861556" y="51435"/>
                    <a:pt x="4861556" y="52070"/>
                    <a:pt x="4861556" y="52705"/>
                  </a:cubicBezTo>
                  <a:cubicBezTo>
                    <a:pt x="4861556" y="53340"/>
                    <a:pt x="4862826" y="54610"/>
                    <a:pt x="4863461" y="55245"/>
                  </a:cubicBezTo>
                  <a:cubicBezTo>
                    <a:pt x="4864731" y="55880"/>
                    <a:pt x="4866001" y="57150"/>
                    <a:pt x="4867906" y="57785"/>
                  </a:cubicBezTo>
                  <a:cubicBezTo>
                    <a:pt x="4869811" y="59055"/>
                    <a:pt x="4872351" y="59690"/>
                    <a:pt x="4874891" y="60960"/>
                  </a:cubicBezTo>
                  <a:cubicBezTo>
                    <a:pt x="4879336" y="62865"/>
                    <a:pt x="4883146" y="64135"/>
                    <a:pt x="4886321" y="66040"/>
                  </a:cubicBezTo>
                  <a:cubicBezTo>
                    <a:pt x="4889496" y="67310"/>
                    <a:pt x="4892036" y="69215"/>
                    <a:pt x="4894576" y="71120"/>
                  </a:cubicBezTo>
                  <a:cubicBezTo>
                    <a:pt x="4896481" y="73025"/>
                    <a:pt x="4898386" y="75565"/>
                    <a:pt x="4899656" y="78105"/>
                  </a:cubicBezTo>
                  <a:cubicBezTo>
                    <a:pt x="4900926" y="80645"/>
                    <a:pt x="4901561" y="83820"/>
                    <a:pt x="4901561" y="87630"/>
                  </a:cubicBezTo>
                  <a:cubicBezTo>
                    <a:pt x="4901561" y="92075"/>
                    <a:pt x="4900926" y="95250"/>
                    <a:pt x="4899021" y="98425"/>
                  </a:cubicBezTo>
                  <a:cubicBezTo>
                    <a:pt x="4897116" y="101600"/>
                    <a:pt x="4895211" y="103505"/>
                    <a:pt x="4892671" y="105410"/>
                  </a:cubicBezTo>
                  <a:cubicBezTo>
                    <a:pt x="4890131" y="107315"/>
                    <a:pt x="4886956" y="108585"/>
                    <a:pt x="4883146" y="109220"/>
                  </a:cubicBezTo>
                  <a:cubicBezTo>
                    <a:pt x="4879336" y="109855"/>
                    <a:pt x="4876161" y="110490"/>
                    <a:pt x="4872351" y="110490"/>
                  </a:cubicBezTo>
                  <a:cubicBezTo>
                    <a:pt x="4867271" y="110490"/>
                    <a:pt x="4862191" y="109855"/>
                    <a:pt x="4857111" y="107950"/>
                  </a:cubicBezTo>
                  <a:cubicBezTo>
                    <a:pt x="4851396" y="106045"/>
                    <a:pt x="4846951" y="103505"/>
                    <a:pt x="4842506" y="100965"/>
                  </a:cubicBezTo>
                  <a:lnTo>
                    <a:pt x="4849491" y="89535"/>
                  </a:lnTo>
                  <a:cubicBezTo>
                    <a:pt x="4853301" y="92075"/>
                    <a:pt x="4857111" y="93980"/>
                    <a:pt x="4860921" y="95250"/>
                  </a:cubicBezTo>
                  <a:cubicBezTo>
                    <a:pt x="4864731" y="96520"/>
                    <a:pt x="4868541" y="97155"/>
                    <a:pt x="4872351" y="97155"/>
                  </a:cubicBezTo>
                  <a:cubicBezTo>
                    <a:pt x="4877431" y="97155"/>
                    <a:pt x="4880606" y="96520"/>
                    <a:pt x="4883146" y="94615"/>
                  </a:cubicBezTo>
                  <a:cubicBezTo>
                    <a:pt x="4885686" y="93345"/>
                    <a:pt x="4886321" y="90805"/>
                    <a:pt x="4886321" y="88265"/>
                  </a:cubicBezTo>
                  <a:cubicBezTo>
                    <a:pt x="4886321" y="86995"/>
                    <a:pt x="4886321" y="85725"/>
                    <a:pt x="4885051" y="84455"/>
                  </a:cubicBezTo>
                  <a:cubicBezTo>
                    <a:pt x="4884416" y="83185"/>
                    <a:pt x="4883146" y="82550"/>
                    <a:pt x="4881241" y="81280"/>
                  </a:cubicBezTo>
                  <a:cubicBezTo>
                    <a:pt x="4879971" y="80010"/>
                    <a:pt x="4878066" y="79375"/>
                    <a:pt x="4875526" y="78105"/>
                  </a:cubicBezTo>
                  <a:cubicBezTo>
                    <a:pt x="4872986" y="77470"/>
                    <a:pt x="4871081" y="76200"/>
                    <a:pt x="4867906" y="74930"/>
                  </a:cubicBezTo>
                  <a:cubicBezTo>
                    <a:pt x="4863461" y="73025"/>
                    <a:pt x="4860286" y="71755"/>
                    <a:pt x="4857111" y="69850"/>
                  </a:cubicBezTo>
                  <a:cubicBezTo>
                    <a:pt x="4853936" y="67945"/>
                    <a:pt x="4852031" y="66675"/>
                    <a:pt x="4850126" y="64770"/>
                  </a:cubicBezTo>
                  <a:cubicBezTo>
                    <a:pt x="4848221" y="62865"/>
                    <a:pt x="4846951" y="60960"/>
                    <a:pt x="4846316" y="58420"/>
                  </a:cubicBezTo>
                  <a:cubicBezTo>
                    <a:pt x="4845681" y="55880"/>
                    <a:pt x="4845046" y="53340"/>
                    <a:pt x="4845046" y="50165"/>
                  </a:cubicBezTo>
                  <a:cubicBezTo>
                    <a:pt x="4845046" y="46990"/>
                    <a:pt x="4845681" y="43815"/>
                    <a:pt x="4846951" y="40640"/>
                  </a:cubicBezTo>
                  <a:cubicBezTo>
                    <a:pt x="4848221" y="38100"/>
                    <a:pt x="4850126" y="35560"/>
                    <a:pt x="4852666" y="34290"/>
                  </a:cubicBezTo>
                  <a:cubicBezTo>
                    <a:pt x="4855206" y="32385"/>
                    <a:pt x="4857746" y="31115"/>
                    <a:pt x="4860921" y="30480"/>
                  </a:cubicBezTo>
                  <a:cubicBezTo>
                    <a:pt x="4864096" y="29845"/>
                    <a:pt x="4867906" y="29210"/>
                    <a:pt x="4871716" y="29210"/>
                  </a:cubicBezTo>
                  <a:close/>
                  <a:moveTo>
                    <a:pt x="4749796" y="29210"/>
                  </a:moveTo>
                  <a:cubicBezTo>
                    <a:pt x="4752971" y="29210"/>
                    <a:pt x="4755511" y="29210"/>
                    <a:pt x="4757416" y="29845"/>
                  </a:cubicBezTo>
                  <a:cubicBezTo>
                    <a:pt x="4759321" y="30480"/>
                    <a:pt x="4761226" y="31115"/>
                    <a:pt x="4763131" y="32385"/>
                  </a:cubicBezTo>
                  <a:lnTo>
                    <a:pt x="4759321" y="46990"/>
                  </a:lnTo>
                  <a:lnTo>
                    <a:pt x="4758051" y="46990"/>
                  </a:lnTo>
                  <a:cubicBezTo>
                    <a:pt x="4758051" y="46990"/>
                    <a:pt x="4754876" y="45085"/>
                    <a:pt x="4752971" y="45085"/>
                  </a:cubicBezTo>
                  <a:cubicBezTo>
                    <a:pt x="4751066" y="45085"/>
                    <a:pt x="4749161" y="44450"/>
                    <a:pt x="4746621" y="44450"/>
                  </a:cubicBezTo>
                  <a:cubicBezTo>
                    <a:pt x="4741541" y="44450"/>
                    <a:pt x="4737731" y="46355"/>
                    <a:pt x="4735191" y="49530"/>
                  </a:cubicBezTo>
                  <a:cubicBezTo>
                    <a:pt x="4732651" y="52705"/>
                    <a:pt x="4731381" y="57785"/>
                    <a:pt x="4731381" y="64770"/>
                  </a:cubicBezTo>
                  <a:lnTo>
                    <a:pt x="4731381" y="109220"/>
                  </a:lnTo>
                  <a:lnTo>
                    <a:pt x="4716141" y="109220"/>
                  </a:lnTo>
                  <a:lnTo>
                    <a:pt x="4716141" y="31115"/>
                  </a:lnTo>
                  <a:lnTo>
                    <a:pt x="4731381" y="31115"/>
                  </a:lnTo>
                  <a:lnTo>
                    <a:pt x="4731381" y="38735"/>
                  </a:lnTo>
                  <a:cubicBezTo>
                    <a:pt x="4731381" y="38735"/>
                    <a:pt x="4733286" y="36195"/>
                    <a:pt x="4734556" y="34925"/>
                  </a:cubicBezTo>
                  <a:cubicBezTo>
                    <a:pt x="4735826" y="33655"/>
                    <a:pt x="4737096" y="33020"/>
                    <a:pt x="4739001" y="31750"/>
                  </a:cubicBezTo>
                  <a:cubicBezTo>
                    <a:pt x="4740271" y="31115"/>
                    <a:pt x="4742176" y="30480"/>
                    <a:pt x="4744081" y="29845"/>
                  </a:cubicBezTo>
                  <a:cubicBezTo>
                    <a:pt x="4745986" y="29845"/>
                    <a:pt x="4747891" y="29210"/>
                    <a:pt x="4749796" y="29210"/>
                  </a:cubicBezTo>
                  <a:close/>
                  <a:moveTo>
                    <a:pt x="4349110" y="29210"/>
                  </a:moveTo>
                  <a:cubicBezTo>
                    <a:pt x="4352285" y="29210"/>
                    <a:pt x="4354825" y="29210"/>
                    <a:pt x="4356730" y="29845"/>
                  </a:cubicBezTo>
                  <a:cubicBezTo>
                    <a:pt x="4358635" y="29845"/>
                    <a:pt x="4360540" y="31115"/>
                    <a:pt x="4362445" y="32385"/>
                  </a:cubicBezTo>
                  <a:lnTo>
                    <a:pt x="4358635" y="46990"/>
                  </a:lnTo>
                  <a:lnTo>
                    <a:pt x="4357365" y="46990"/>
                  </a:lnTo>
                  <a:cubicBezTo>
                    <a:pt x="4357365" y="46990"/>
                    <a:pt x="4354190" y="45085"/>
                    <a:pt x="4352285" y="45085"/>
                  </a:cubicBezTo>
                  <a:cubicBezTo>
                    <a:pt x="4350380" y="45085"/>
                    <a:pt x="4348475" y="44450"/>
                    <a:pt x="4345935" y="44450"/>
                  </a:cubicBezTo>
                  <a:cubicBezTo>
                    <a:pt x="4340855" y="44450"/>
                    <a:pt x="4337045" y="46355"/>
                    <a:pt x="4334505" y="49530"/>
                  </a:cubicBezTo>
                  <a:cubicBezTo>
                    <a:pt x="4331965" y="52705"/>
                    <a:pt x="4330695" y="57785"/>
                    <a:pt x="4330695" y="64770"/>
                  </a:cubicBezTo>
                  <a:lnTo>
                    <a:pt x="4330695" y="109220"/>
                  </a:lnTo>
                  <a:lnTo>
                    <a:pt x="4315455" y="109220"/>
                  </a:lnTo>
                  <a:lnTo>
                    <a:pt x="4315455" y="31115"/>
                  </a:lnTo>
                  <a:lnTo>
                    <a:pt x="4330695" y="31115"/>
                  </a:lnTo>
                  <a:lnTo>
                    <a:pt x="4330695" y="38735"/>
                  </a:lnTo>
                  <a:cubicBezTo>
                    <a:pt x="4330695" y="38735"/>
                    <a:pt x="4332600" y="36195"/>
                    <a:pt x="4333870" y="34925"/>
                  </a:cubicBezTo>
                  <a:cubicBezTo>
                    <a:pt x="4335140" y="33655"/>
                    <a:pt x="4336410" y="33020"/>
                    <a:pt x="4338315" y="31750"/>
                  </a:cubicBezTo>
                  <a:cubicBezTo>
                    <a:pt x="4339585" y="31115"/>
                    <a:pt x="4341490" y="30480"/>
                    <a:pt x="4343395" y="29845"/>
                  </a:cubicBezTo>
                  <a:cubicBezTo>
                    <a:pt x="4345300" y="29845"/>
                    <a:pt x="4347205" y="29210"/>
                    <a:pt x="4349110" y="29210"/>
                  </a:cubicBezTo>
                  <a:close/>
                  <a:moveTo>
                    <a:pt x="4044310" y="29210"/>
                  </a:moveTo>
                  <a:cubicBezTo>
                    <a:pt x="4050025" y="29210"/>
                    <a:pt x="4054470" y="30480"/>
                    <a:pt x="4058915" y="32385"/>
                  </a:cubicBezTo>
                  <a:cubicBezTo>
                    <a:pt x="4062725" y="34290"/>
                    <a:pt x="4066535" y="37465"/>
                    <a:pt x="4069075" y="40640"/>
                  </a:cubicBezTo>
                  <a:cubicBezTo>
                    <a:pt x="4071615" y="44450"/>
                    <a:pt x="4073520" y="48260"/>
                    <a:pt x="4075425" y="53340"/>
                  </a:cubicBezTo>
                  <a:cubicBezTo>
                    <a:pt x="4076695" y="57785"/>
                    <a:pt x="4077330" y="62865"/>
                    <a:pt x="4077330" y="68580"/>
                  </a:cubicBezTo>
                  <a:lnTo>
                    <a:pt x="4076060" y="68580"/>
                  </a:lnTo>
                  <a:cubicBezTo>
                    <a:pt x="4076060" y="68580"/>
                    <a:pt x="4076060" y="71120"/>
                    <a:pt x="4076060" y="72390"/>
                  </a:cubicBezTo>
                  <a:cubicBezTo>
                    <a:pt x="4076060" y="73660"/>
                    <a:pt x="4076060" y="74295"/>
                    <a:pt x="4076060" y="75565"/>
                  </a:cubicBezTo>
                  <a:lnTo>
                    <a:pt x="4024625" y="75565"/>
                  </a:lnTo>
                  <a:cubicBezTo>
                    <a:pt x="4024625" y="79375"/>
                    <a:pt x="4025895" y="82550"/>
                    <a:pt x="4027165" y="85090"/>
                  </a:cubicBezTo>
                  <a:cubicBezTo>
                    <a:pt x="4028435" y="87630"/>
                    <a:pt x="4029705" y="90170"/>
                    <a:pt x="4031610" y="91440"/>
                  </a:cubicBezTo>
                  <a:cubicBezTo>
                    <a:pt x="4033515" y="93345"/>
                    <a:pt x="4035420" y="94615"/>
                    <a:pt x="4037325" y="95250"/>
                  </a:cubicBezTo>
                  <a:cubicBezTo>
                    <a:pt x="4039230" y="95885"/>
                    <a:pt x="4041770" y="96520"/>
                    <a:pt x="4044310" y="96520"/>
                  </a:cubicBezTo>
                  <a:cubicBezTo>
                    <a:pt x="4046215" y="96520"/>
                    <a:pt x="4047485" y="96520"/>
                    <a:pt x="4049390" y="96520"/>
                  </a:cubicBezTo>
                  <a:cubicBezTo>
                    <a:pt x="4050660" y="96520"/>
                    <a:pt x="4052565" y="95885"/>
                    <a:pt x="4053835" y="95250"/>
                  </a:cubicBezTo>
                  <a:cubicBezTo>
                    <a:pt x="4055105" y="95250"/>
                    <a:pt x="4056375" y="93980"/>
                    <a:pt x="4057645" y="93345"/>
                  </a:cubicBezTo>
                  <a:cubicBezTo>
                    <a:pt x="4058915" y="93345"/>
                    <a:pt x="4060185" y="92075"/>
                    <a:pt x="4062090" y="90805"/>
                  </a:cubicBezTo>
                  <a:lnTo>
                    <a:pt x="4070980" y="100330"/>
                  </a:lnTo>
                  <a:cubicBezTo>
                    <a:pt x="4070980" y="100330"/>
                    <a:pt x="4067170" y="103505"/>
                    <a:pt x="4065265" y="104775"/>
                  </a:cubicBezTo>
                  <a:cubicBezTo>
                    <a:pt x="4063360" y="106045"/>
                    <a:pt x="4061455" y="106680"/>
                    <a:pt x="4059550" y="107950"/>
                  </a:cubicBezTo>
                  <a:cubicBezTo>
                    <a:pt x="4057645" y="108585"/>
                    <a:pt x="4055105" y="109855"/>
                    <a:pt x="4052565" y="109855"/>
                  </a:cubicBezTo>
                  <a:cubicBezTo>
                    <a:pt x="4050025" y="109855"/>
                    <a:pt x="4046850" y="110490"/>
                    <a:pt x="4043675" y="110490"/>
                  </a:cubicBezTo>
                  <a:cubicBezTo>
                    <a:pt x="4040500" y="110490"/>
                    <a:pt x="4037325" y="110490"/>
                    <a:pt x="4034150" y="109220"/>
                  </a:cubicBezTo>
                  <a:cubicBezTo>
                    <a:pt x="4030975" y="108585"/>
                    <a:pt x="4028435" y="107315"/>
                    <a:pt x="4026530" y="105410"/>
                  </a:cubicBezTo>
                  <a:cubicBezTo>
                    <a:pt x="4023990" y="104140"/>
                    <a:pt x="4022085" y="102235"/>
                    <a:pt x="4020180" y="100330"/>
                  </a:cubicBezTo>
                  <a:cubicBezTo>
                    <a:pt x="4018275" y="98425"/>
                    <a:pt x="4016370" y="95885"/>
                    <a:pt x="4015100" y="92710"/>
                  </a:cubicBezTo>
                  <a:cubicBezTo>
                    <a:pt x="4013195" y="89535"/>
                    <a:pt x="4011925" y="86360"/>
                    <a:pt x="4011290" y="82550"/>
                  </a:cubicBezTo>
                  <a:cubicBezTo>
                    <a:pt x="4010655" y="78740"/>
                    <a:pt x="4010020" y="74295"/>
                    <a:pt x="4010020" y="69850"/>
                  </a:cubicBezTo>
                  <a:cubicBezTo>
                    <a:pt x="4010020" y="63500"/>
                    <a:pt x="4010655" y="57150"/>
                    <a:pt x="4012560" y="52070"/>
                  </a:cubicBezTo>
                  <a:cubicBezTo>
                    <a:pt x="4014465" y="46990"/>
                    <a:pt x="4016370" y="42545"/>
                    <a:pt x="4019545" y="39370"/>
                  </a:cubicBezTo>
                  <a:cubicBezTo>
                    <a:pt x="4022720" y="36195"/>
                    <a:pt x="4025895" y="33020"/>
                    <a:pt x="4030340" y="31750"/>
                  </a:cubicBezTo>
                  <a:cubicBezTo>
                    <a:pt x="4034785" y="29845"/>
                    <a:pt x="4039230" y="29210"/>
                    <a:pt x="4044310" y="29210"/>
                  </a:cubicBezTo>
                  <a:close/>
                  <a:moveTo>
                    <a:pt x="3811900" y="29210"/>
                  </a:moveTo>
                  <a:cubicBezTo>
                    <a:pt x="3815075" y="29210"/>
                    <a:pt x="3817615" y="29210"/>
                    <a:pt x="3819520" y="29845"/>
                  </a:cubicBezTo>
                  <a:cubicBezTo>
                    <a:pt x="3821425" y="29845"/>
                    <a:pt x="3823330" y="31115"/>
                    <a:pt x="3825235" y="32385"/>
                  </a:cubicBezTo>
                  <a:lnTo>
                    <a:pt x="3821425" y="46990"/>
                  </a:lnTo>
                  <a:lnTo>
                    <a:pt x="3820155" y="46990"/>
                  </a:lnTo>
                  <a:cubicBezTo>
                    <a:pt x="3820155" y="46990"/>
                    <a:pt x="3816980" y="45085"/>
                    <a:pt x="3815075" y="45085"/>
                  </a:cubicBezTo>
                  <a:cubicBezTo>
                    <a:pt x="3813170" y="45085"/>
                    <a:pt x="3811265" y="44450"/>
                    <a:pt x="3808725" y="44450"/>
                  </a:cubicBezTo>
                  <a:cubicBezTo>
                    <a:pt x="3803645" y="44450"/>
                    <a:pt x="3799835" y="46355"/>
                    <a:pt x="3797295" y="49530"/>
                  </a:cubicBezTo>
                  <a:cubicBezTo>
                    <a:pt x="3794755" y="52705"/>
                    <a:pt x="3793485" y="57785"/>
                    <a:pt x="3793485" y="64770"/>
                  </a:cubicBezTo>
                  <a:lnTo>
                    <a:pt x="3793485" y="109220"/>
                  </a:lnTo>
                  <a:lnTo>
                    <a:pt x="3778245" y="109220"/>
                  </a:lnTo>
                  <a:lnTo>
                    <a:pt x="3778245" y="31115"/>
                  </a:lnTo>
                  <a:lnTo>
                    <a:pt x="3793485" y="31115"/>
                  </a:lnTo>
                  <a:lnTo>
                    <a:pt x="3793485" y="38735"/>
                  </a:lnTo>
                  <a:cubicBezTo>
                    <a:pt x="3793485" y="38735"/>
                    <a:pt x="3795390" y="36195"/>
                    <a:pt x="3796660" y="34925"/>
                  </a:cubicBezTo>
                  <a:cubicBezTo>
                    <a:pt x="3797930" y="33655"/>
                    <a:pt x="3799200" y="33020"/>
                    <a:pt x="3801105" y="31750"/>
                  </a:cubicBezTo>
                  <a:cubicBezTo>
                    <a:pt x="3802375" y="31115"/>
                    <a:pt x="3804280" y="30480"/>
                    <a:pt x="3806185" y="29845"/>
                  </a:cubicBezTo>
                  <a:cubicBezTo>
                    <a:pt x="3808090" y="29845"/>
                    <a:pt x="3809995" y="29210"/>
                    <a:pt x="3811900" y="29210"/>
                  </a:cubicBezTo>
                  <a:close/>
                  <a:moveTo>
                    <a:pt x="3729986" y="29210"/>
                  </a:moveTo>
                  <a:cubicBezTo>
                    <a:pt x="3735701" y="29210"/>
                    <a:pt x="3740146" y="30480"/>
                    <a:pt x="3744591" y="32385"/>
                  </a:cubicBezTo>
                  <a:cubicBezTo>
                    <a:pt x="3748401" y="34290"/>
                    <a:pt x="3752211" y="37465"/>
                    <a:pt x="3754751" y="40640"/>
                  </a:cubicBezTo>
                  <a:cubicBezTo>
                    <a:pt x="3757291" y="44450"/>
                    <a:pt x="3759196" y="48260"/>
                    <a:pt x="3761101" y="53340"/>
                  </a:cubicBezTo>
                  <a:cubicBezTo>
                    <a:pt x="3762371" y="57785"/>
                    <a:pt x="3763006" y="62865"/>
                    <a:pt x="3763006" y="68580"/>
                  </a:cubicBezTo>
                  <a:lnTo>
                    <a:pt x="3761736" y="68580"/>
                  </a:lnTo>
                  <a:cubicBezTo>
                    <a:pt x="3761736" y="68580"/>
                    <a:pt x="3761736" y="71120"/>
                    <a:pt x="3761736" y="72390"/>
                  </a:cubicBezTo>
                  <a:cubicBezTo>
                    <a:pt x="3761736" y="73660"/>
                    <a:pt x="3761736" y="74295"/>
                    <a:pt x="3761736" y="75565"/>
                  </a:cubicBezTo>
                  <a:lnTo>
                    <a:pt x="3710301" y="75565"/>
                  </a:lnTo>
                  <a:cubicBezTo>
                    <a:pt x="3710301" y="79375"/>
                    <a:pt x="3711571" y="82550"/>
                    <a:pt x="3712841" y="85090"/>
                  </a:cubicBezTo>
                  <a:cubicBezTo>
                    <a:pt x="3714111" y="87630"/>
                    <a:pt x="3715381" y="90170"/>
                    <a:pt x="3717286" y="91440"/>
                  </a:cubicBezTo>
                  <a:cubicBezTo>
                    <a:pt x="3719191" y="93345"/>
                    <a:pt x="3721096" y="94615"/>
                    <a:pt x="3723001" y="95250"/>
                  </a:cubicBezTo>
                  <a:cubicBezTo>
                    <a:pt x="3724906" y="95885"/>
                    <a:pt x="3727446" y="96520"/>
                    <a:pt x="3729986" y="96520"/>
                  </a:cubicBezTo>
                  <a:cubicBezTo>
                    <a:pt x="3731891" y="96520"/>
                    <a:pt x="3733161" y="96520"/>
                    <a:pt x="3735066" y="96520"/>
                  </a:cubicBezTo>
                  <a:cubicBezTo>
                    <a:pt x="3736336" y="96520"/>
                    <a:pt x="3738241" y="95885"/>
                    <a:pt x="3739511" y="95250"/>
                  </a:cubicBezTo>
                  <a:cubicBezTo>
                    <a:pt x="3740781" y="95250"/>
                    <a:pt x="3742051" y="93980"/>
                    <a:pt x="3743321" y="93345"/>
                  </a:cubicBezTo>
                  <a:cubicBezTo>
                    <a:pt x="3744591" y="93345"/>
                    <a:pt x="3745861" y="92075"/>
                    <a:pt x="3747766" y="90805"/>
                  </a:cubicBezTo>
                  <a:lnTo>
                    <a:pt x="3756656" y="100330"/>
                  </a:lnTo>
                  <a:cubicBezTo>
                    <a:pt x="3756656" y="100330"/>
                    <a:pt x="3752846" y="103505"/>
                    <a:pt x="3750941" y="104775"/>
                  </a:cubicBezTo>
                  <a:cubicBezTo>
                    <a:pt x="3749036" y="106045"/>
                    <a:pt x="3747131" y="106680"/>
                    <a:pt x="3745226" y="107950"/>
                  </a:cubicBezTo>
                  <a:cubicBezTo>
                    <a:pt x="3743321" y="108585"/>
                    <a:pt x="3740781" y="109855"/>
                    <a:pt x="3738241" y="109855"/>
                  </a:cubicBezTo>
                  <a:cubicBezTo>
                    <a:pt x="3735701" y="109855"/>
                    <a:pt x="3732526" y="110490"/>
                    <a:pt x="3729351" y="110490"/>
                  </a:cubicBezTo>
                  <a:cubicBezTo>
                    <a:pt x="3726176" y="110490"/>
                    <a:pt x="3723001" y="110490"/>
                    <a:pt x="3719826" y="109220"/>
                  </a:cubicBezTo>
                  <a:cubicBezTo>
                    <a:pt x="3716651" y="108585"/>
                    <a:pt x="3714111" y="107315"/>
                    <a:pt x="3712206" y="105410"/>
                  </a:cubicBezTo>
                  <a:cubicBezTo>
                    <a:pt x="3709666" y="104140"/>
                    <a:pt x="3707761" y="102235"/>
                    <a:pt x="3705856" y="100330"/>
                  </a:cubicBezTo>
                  <a:cubicBezTo>
                    <a:pt x="3703951" y="98425"/>
                    <a:pt x="3702046" y="95885"/>
                    <a:pt x="3700776" y="92710"/>
                  </a:cubicBezTo>
                  <a:cubicBezTo>
                    <a:pt x="3698871" y="89535"/>
                    <a:pt x="3697601" y="86360"/>
                    <a:pt x="3696966" y="82550"/>
                  </a:cubicBezTo>
                  <a:cubicBezTo>
                    <a:pt x="3696331" y="78740"/>
                    <a:pt x="3695696" y="74295"/>
                    <a:pt x="3695696" y="69850"/>
                  </a:cubicBezTo>
                  <a:cubicBezTo>
                    <a:pt x="3695696" y="63500"/>
                    <a:pt x="3696331" y="57150"/>
                    <a:pt x="3698236" y="52070"/>
                  </a:cubicBezTo>
                  <a:cubicBezTo>
                    <a:pt x="3700141" y="46990"/>
                    <a:pt x="3702046" y="42545"/>
                    <a:pt x="3705221" y="39370"/>
                  </a:cubicBezTo>
                  <a:cubicBezTo>
                    <a:pt x="3708396" y="36195"/>
                    <a:pt x="3711571" y="33020"/>
                    <a:pt x="3716016" y="31750"/>
                  </a:cubicBezTo>
                  <a:cubicBezTo>
                    <a:pt x="3720461" y="29845"/>
                    <a:pt x="3724906" y="29210"/>
                    <a:pt x="3729986" y="29210"/>
                  </a:cubicBezTo>
                  <a:close/>
                  <a:moveTo>
                    <a:pt x="3543296" y="29210"/>
                  </a:moveTo>
                  <a:cubicBezTo>
                    <a:pt x="3549011" y="29210"/>
                    <a:pt x="3553456" y="30480"/>
                    <a:pt x="3557901" y="32385"/>
                  </a:cubicBezTo>
                  <a:cubicBezTo>
                    <a:pt x="3561711" y="34290"/>
                    <a:pt x="3565521" y="37465"/>
                    <a:pt x="3568061" y="40640"/>
                  </a:cubicBezTo>
                  <a:cubicBezTo>
                    <a:pt x="3570601" y="44450"/>
                    <a:pt x="3572506" y="48260"/>
                    <a:pt x="3574411" y="53340"/>
                  </a:cubicBezTo>
                  <a:cubicBezTo>
                    <a:pt x="3575681" y="57785"/>
                    <a:pt x="3576316" y="62865"/>
                    <a:pt x="3576316" y="68580"/>
                  </a:cubicBezTo>
                  <a:lnTo>
                    <a:pt x="3575046" y="68580"/>
                  </a:lnTo>
                  <a:cubicBezTo>
                    <a:pt x="3575046" y="68580"/>
                    <a:pt x="3575046" y="71120"/>
                    <a:pt x="3575046" y="72390"/>
                  </a:cubicBezTo>
                  <a:cubicBezTo>
                    <a:pt x="3575046" y="73660"/>
                    <a:pt x="3575046" y="74295"/>
                    <a:pt x="3575046" y="75565"/>
                  </a:cubicBezTo>
                  <a:lnTo>
                    <a:pt x="3523611" y="75565"/>
                  </a:lnTo>
                  <a:cubicBezTo>
                    <a:pt x="3523611" y="79375"/>
                    <a:pt x="3524881" y="82550"/>
                    <a:pt x="3526151" y="85090"/>
                  </a:cubicBezTo>
                  <a:cubicBezTo>
                    <a:pt x="3527421" y="87630"/>
                    <a:pt x="3528691" y="90170"/>
                    <a:pt x="3530596" y="91440"/>
                  </a:cubicBezTo>
                  <a:cubicBezTo>
                    <a:pt x="3532501" y="93345"/>
                    <a:pt x="3534406" y="94615"/>
                    <a:pt x="3536311" y="95250"/>
                  </a:cubicBezTo>
                  <a:cubicBezTo>
                    <a:pt x="3538216" y="95885"/>
                    <a:pt x="3540756" y="96520"/>
                    <a:pt x="3543296" y="96520"/>
                  </a:cubicBezTo>
                  <a:cubicBezTo>
                    <a:pt x="3545201" y="96520"/>
                    <a:pt x="3546471" y="96520"/>
                    <a:pt x="3548376" y="96520"/>
                  </a:cubicBezTo>
                  <a:cubicBezTo>
                    <a:pt x="3549646" y="96520"/>
                    <a:pt x="3551551" y="95885"/>
                    <a:pt x="3552821" y="95250"/>
                  </a:cubicBezTo>
                  <a:cubicBezTo>
                    <a:pt x="3554091" y="95250"/>
                    <a:pt x="3555361" y="93980"/>
                    <a:pt x="3556631" y="93345"/>
                  </a:cubicBezTo>
                  <a:cubicBezTo>
                    <a:pt x="3557901" y="93345"/>
                    <a:pt x="3559171" y="92075"/>
                    <a:pt x="3561076" y="90805"/>
                  </a:cubicBezTo>
                  <a:lnTo>
                    <a:pt x="3569966" y="100330"/>
                  </a:lnTo>
                  <a:cubicBezTo>
                    <a:pt x="3569966" y="100330"/>
                    <a:pt x="3566156" y="103505"/>
                    <a:pt x="3564251" y="104775"/>
                  </a:cubicBezTo>
                  <a:cubicBezTo>
                    <a:pt x="3562346" y="106045"/>
                    <a:pt x="3560441" y="106680"/>
                    <a:pt x="3558536" y="107950"/>
                  </a:cubicBezTo>
                  <a:cubicBezTo>
                    <a:pt x="3556631" y="108585"/>
                    <a:pt x="3554091" y="109855"/>
                    <a:pt x="3551551" y="109855"/>
                  </a:cubicBezTo>
                  <a:cubicBezTo>
                    <a:pt x="3549011" y="109855"/>
                    <a:pt x="3545836" y="110490"/>
                    <a:pt x="3542661" y="110490"/>
                  </a:cubicBezTo>
                  <a:cubicBezTo>
                    <a:pt x="3539486" y="110490"/>
                    <a:pt x="3536311" y="110490"/>
                    <a:pt x="3533136" y="109220"/>
                  </a:cubicBezTo>
                  <a:cubicBezTo>
                    <a:pt x="3529961" y="108585"/>
                    <a:pt x="3527421" y="107315"/>
                    <a:pt x="3525516" y="105410"/>
                  </a:cubicBezTo>
                  <a:cubicBezTo>
                    <a:pt x="3522976" y="104140"/>
                    <a:pt x="3521071" y="102235"/>
                    <a:pt x="3519166" y="100330"/>
                  </a:cubicBezTo>
                  <a:cubicBezTo>
                    <a:pt x="3517261" y="98425"/>
                    <a:pt x="3515356" y="95885"/>
                    <a:pt x="3514086" y="92710"/>
                  </a:cubicBezTo>
                  <a:cubicBezTo>
                    <a:pt x="3512181" y="89535"/>
                    <a:pt x="3510911" y="86360"/>
                    <a:pt x="3510276" y="82550"/>
                  </a:cubicBezTo>
                  <a:cubicBezTo>
                    <a:pt x="3509641" y="78740"/>
                    <a:pt x="3509006" y="74295"/>
                    <a:pt x="3509006" y="69850"/>
                  </a:cubicBezTo>
                  <a:cubicBezTo>
                    <a:pt x="3509006" y="63500"/>
                    <a:pt x="3509641" y="57150"/>
                    <a:pt x="3511546" y="52070"/>
                  </a:cubicBezTo>
                  <a:cubicBezTo>
                    <a:pt x="3513451" y="46990"/>
                    <a:pt x="3515356" y="42545"/>
                    <a:pt x="3518531" y="39370"/>
                  </a:cubicBezTo>
                  <a:cubicBezTo>
                    <a:pt x="3521706" y="36195"/>
                    <a:pt x="3524881" y="33020"/>
                    <a:pt x="3529326" y="31750"/>
                  </a:cubicBezTo>
                  <a:cubicBezTo>
                    <a:pt x="3533771" y="29845"/>
                    <a:pt x="3538216" y="29210"/>
                    <a:pt x="3543296" y="29210"/>
                  </a:cubicBezTo>
                  <a:close/>
                  <a:moveTo>
                    <a:pt x="3345176" y="29210"/>
                  </a:moveTo>
                  <a:cubicBezTo>
                    <a:pt x="3350891" y="29210"/>
                    <a:pt x="3355336" y="30480"/>
                    <a:pt x="3359781" y="32385"/>
                  </a:cubicBezTo>
                  <a:cubicBezTo>
                    <a:pt x="3363591" y="34290"/>
                    <a:pt x="3367401" y="37465"/>
                    <a:pt x="3369941" y="40640"/>
                  </a:cubicBezTo>
                  <a:cubicBezTo>
                    <a:pt x="3372481" y="44450"/>
                    <a:pt x="3374386" y="48260"/>
                    <a:pt x="3376291" y="53340"/>
                  </a:cubicBezTo>
                  <a:cubicBezTo>
                    <a:pt x="3377561" y="57785"/>
                    <a:pt x="3378196" y="62865"/>
                    <a:pt x="3378196" y="68580"/>
                  </a:cubicBezTo>
                  <a:lnTo>
                    <a:pt x="3376926" y="68580"/>
                  </a:lnTo>
                  <a:cubicBezTo>
                    <a:pt x="3376926" y="68580"/>
                    <a:pt x="3376926" y="71120"/>
                    <a:pt x="3376926" y="72390"/>
                  </a:cubicBezTo>
                  <a:cubicBezTo>
                    <a:pt x="3376926" y="73660"/>
                    <a:pt x="3376926" y="74295"/>
                    <a:pt x="3376926" y="75565"/>
                  </a:cubicBezTo>
                  <a:lnTo>
                    <a:pt x="3325491" y="75565"/>
                  </a:lnTo>
                  <a:cubicBezTo>
                    <a:pt x="3325491" y="79375"/>
                    <a:pt x="3326761" y="82550"/>
                    <a:pt x="3328031" y="85090"/>
                  </a:cubicBezTo>
                  <a:cubicBezTo>
                    <a:pt x="3329301" y="87630"/>
                    <a:pt x="3330571" y="90170"/>
                    <a:pt x="3332476" y="91440"/>
                  </a:cubicBezTo>
                  <a:cubicBezTo>
                    <a:pt x="3334381" y="93345"/>
                    <a:pt x="3336286" y="94615"/>
                    <a:pt x="3338191" y="95250"/>
                  </a:cubicBezTo>
                  <a:cubicBezTo>
                    <a:pt x="3340096" y="95885"/>
                    <a:pt x="3342636" y="96520"/>
                    <a:pt x="3345176" y="96520"/>
                  </a:cubicBezTo>
                  <a:cubicBezTo>
                    <a:pt x="3347081" y="96520"/>
                    <a:pt x="3348351" y="96520"/>
                    <a:pt x="3350256" y="96520"/>
                  </a:cubicBezTo>
                  <a:cubicBezTo>
                    <a:pt x="3351526" y="96520"/>
                    <a:pt x="3353431" y="95885"/>
                    <a:pt x="3354701" y="95250"/>
                  </a:cubicBezTo>
                  <a:cubicBezTo>
                    <a:pt x="3355971" y="95250"/>
                    <a:pt x="3357241" y="93980"/>
                    <a:pt x="3358511" y="93345"/>
                  </a:cubicBezTo>
                  <a:cubicBezTo>
                    <a:pt x="3359781" y="93345"/>
                    <a:pt x="3361051" y="92075"/>
                    <a:pt x="3362956" y="90805"/>
                  </a:cubicBezTo>
                  <a:lnTo>
                    <a:pt x="3371846" y="100330"/>
                  </a:lnTo>
                  <a:cubicBezTo>
                    <a:pt x="3371846" y="100330"/>
                    <a:pt x="3368036" y="103505"/>
                    <a:pt x="3366131" y="104775"/>
                  </a:cubicBezTo>
                  <a:cubicBezTo>
                    <a:pt x="3364226" y="106045"/>
                    <a:pt x="3362321" y="106680"/>
                    <a:pt x="3360416" y="107950"/>
                  </a:cubicBezTo>
                  <a:cubicBezTo>
                    <a:pt x="3358511" y="108585"/>
                    <a:pt x="3355971" y="109855"/>
                    <a:pt x="3353431" y="109855"/>
                  </a:cubicBezTo>
                  <a:cubicBezTo>
                    <a:pt x="3350891" y="109855"/>
                    <a:pt x="3347716" y="110490"/>
                    <a:pt x="3344541" y="110490"/>
                  </a:cubicBezTo>
                  <a:cubicBezTo>
                    <a:pt x="3341366" y="110490"/>
                    <a:pt x="3338191" y="110490"/>
                    <a:pt x="3335016" y="109220"/>
                  </a:cubicBezTo>
                  <a:cubicBezTo>
                    <a:pt x="3331841" y="108585"/>
                    <a:pt x="3329301" y="107315"/>
                    <a:pt x="3327396" y="105410"/>
                  </a:cubicBezTo>
                  <a:cubicBezTo>
                    <a:pt x="3324856" y="104140"/>
                    <a:pt x="3322951" y="102235"/>
                    <a:pt x="3321046" y="100330"/>
                  </a:cubicBezTo>
                  <a:cubicBezTo>
                    <a:pt x="3319141" y="98425"/>
                    <a:pt x="3317236" y="95885"/>
                    <a:pt x="3315966" y="92710"/>
                  </a:cubicBezTo>
                  <a:cubicBezTo>
                    <a:pt x="3314061" y="89535"/>
                    <a:pt x="3312791" y="86360"/>
                    <a:pt x="3312156" y="82550"/>
                  </a:cubicBezTo>
                  <a:cubicBezTo>
                    <a:pt x="3311521" y="78740"/>
                    <a:pt x="3310886" y="74295"/>
                    <a:pt x="3310886" y="69850"/>
                  </a:cubicBezTo>
                  <a:cubicBezTo>
                    <a:pt x="3310886" y="63500"/>
                    <a:pt x="3311521" y="57150"/>
                    <a:pt x="3313426" y="52070"/>
                  </a:cubicBezTo>
                  <a:cubicBezTo>
                    <a:pt x="3315331" y="46990"/>
                    <a:pt x="3317236" y="42545"/>
                    <a:pt x="3320411" y="39370"/>
                  </a:cubicBezTo>
                  <a:cubicBezTo>
                    <a:pt x="3323586" y="36195"/>
                    <a:pt x="3326761" y="33020"/>
                    <a:pt x="3331206" y="31750"/>
                  </a:cubicBezTo>
                  <a:cubicBezTo>
                    <a:pt x="3335651" y="29845"/>
                    <a:pt x="3340096" y="29210"/>
                    <a:pt x="3345176" y="29210"/>
                  </a:cubicBezTo>
                  <a:close/>
                  <a:moveTo>
                    <a:pt x="3060696" y="29210"/>
                  </a:moveTo>
                  <a:cubicBezTo>
                    <a:pt x="3063871" y="29210"/>
                    <a:pt x="3066411" y="29210"/>
                    <a:pt x="3068316" y="29845"/>
                  </a:cubicBezTo>
                  <a:cubicBezTo>
                    <a:pt x="3070221" y="29845"/>
                    <a:pt x="3072126" y="31115"/>
                    <a:pt x="3074031" y="32385"/>
                  </a:cubicBezTo>
                  <a:lnTo>
                    <a:pt x="3070221" y="46990"/>
                  </a:lnTo>
                  <a:lnTo>
                    <a:pt x="3068951" y="46990"/>
                  </a:lnTo>
                  <a:cubicBezTo>
                    <a:pt x="3068951" y="46990"/>
                    <a:pt x="3065776" y="45085"/>
                    <a:pt x="3063871" y="45085"/>
                  </a:cubicBezTo>
                  <a:cubicBezTo>
                    <a:pt x="3061966" y="45085"/>
                    <a:pt x="3060061" y="44450"/>
                    <a:pt x="3057521" y="44450"/>
                  </a:cubicBezTo>
                  <a:cubicBezTo>
                    <a:pt x="3052441" y="44450"/>
                    <a:pt x="3048631" y="46355"/>
                    <a:pt x="3046091" y="49530"/>
                  </a:cubicBezTo>
                  <a:cubicBezTo>
                    <a:pt x="3043551" y="52705"/>
                    <a:pt x="3042281" y="57785"/>
                    <a:pt x="3042281" y="64770"/>
                  </a:cubicBezTo>
                  <a:lnTo>
                    <a:pt x="3042281" y="109220"/>
                  </a:lnTo>
                  <a:lnTo>
                    <a:pt x="3027041" y="109220"/>
                  </a:lnTo>
                  <a:lnTo>
                    <a:pt x="3027041" y="31115"/>
                  </a:lnTo>
                  <a:lnTo>
                    <a:pt x="3042281" y="31115"/>
                  </a:lnTo>
                  <a:lnTo>
                    <a:pt x="3042281" y="38735"/>
                  </a:lnTo>
                  <a:cubicBezTo>
                    <a:pt x="3042281" y="38735"/>
                    <a:pt x="3044186" y="36195"/>
                    <a:pt x="3045456" y="34925"/>
                  </a:cubicBezTo>
                  <a:cubicBezTo>
                    <a:pt x="3046726" y="33655"/>
                    <a:pt x="3047996" y="33020"/>
                    <a:pt x="3049901" y="31750"/>
                  </a:cubicBezTo>
                  <a:cubicBezTo>
                    <a:pt x="3051171" y="31115"/>
                    <a:pt x="3053076" y="30480"/>
                    <a:pt x="3054981" y="29845"/>
                  </a:cubicBezTo>
                  <a:cubicBezTo>
                    <a:pt x="3056886" y="29845"/>
                    <a:pt x="3058791" y="29210"/>
                    <a:pt x="3060696" y="29210"/>
                  </a:cubicBezTo>
                  <a:close/>
                  <a:moveTo>
                    <a:pt x="2978781" y="29210"/>
                  </a:moveTo>
                  <a:cubicBezTo>
                    <a:pt x="2984496" y="29210"/>
                    <a:pt x="2988941" y="30480"/>
                    <a:pt x="2993386" y="32385"/>
                  </a:cubicBezTo>
                  <a:cubicBezTo>
                    <a:pt x="2997196" y="34290"/>
                    <a:pt x="3001006" y="37465"/>
                    <a:pt x="3003546" y="40640"/>
                  </a:cubicBezTo>
                  <a:cubicBezTo>
                    <a:pt x="3006086" y="44450"/>
                    <a:pt x="3007991" y="48260"/>
                    <a:pt x="3009896" y="53340"/>
                  </a:cubicBezTo>
                  <a:cubicBezTo>
                    <a:pt x="3011166" y="57785"/>
                    <a:pt x="3011801" y="62865"/>
                    <a:pt x="3011801" y="68580"/>
                  </a:cubicBezTo>
                  <a:lnTo>
                    <a:pt x="3010531" y="68580"/>
                  </a:lnTo>
                  <a:cubicBezTo>
                    <a:pt x="3010531" y="68580"/>
                    <a:pt x="3010531" y="71120"/>
                    <a:pt x="3010531" y="72390"/>
                  </a:cubicBezTo>
                  <a:cubicBezTo>
                    <a:pt x="3010531" y="73660"/>
                    <a:pt x="3010531" y="74295"/>
                    <a:pt x="3010531" y="75565"/>
                  </a:cubicBezTo>
                  <a:lnTo>
                    <a:pt x="2959096" y="75565"/>
                  </a:lnTo>
                  <a:cubicBezTo>
                    <a:pt x="2959096" y="79375"/>
                    <a:pt x="2960366" y="82550"/>
                    <a:pt x="2961636" y="85090"/>
                  </a:cubicBezTo>
                  <a:cubicBezTo>
                    <a:pt x="2962906" y="87630"/>
                    <a:pt x="2964176" y="90170"/>
                    <a:pt x="2966081" y="91440"/>
                  </a:cubicBezTo>
                  <a:cubicBezTo>
                    <a:pt x="2967986" y="93345"/>
                    <a:pt x="2969891" y="94615"/>
                    <a:pt x="2971796" y="95250"/>
                  </a:cubicBezTo>
                  <a:cubicBezTo>
                    <a:pt x="2974336" y="95885"/>
                    <a:pt x="2976241" y="96520"/>
                    <a:pt x="2978781" y="96520"/>
                  </a:cubicBezTo>
                  <a:cubicBezTo>
                    <a:pt x="2980686" y="96520"/>
                    <a:pt x="2981956" y="96520"/>
                    <a:pt x="2983861" y="96520"/>
                  </a:cubicBezTo>
                  <a:cubicBezTo>
                    <a:pt x="2985131" y="96520"/>
                    <a:pt x="2987036" y="95885"/>
                    <a:pt x="2988306" y="95250"/>
                  </a:cubicBezTo>
                  <a:cubicBezTo>
                    <a:pt x="2989576" y="95250"/>
                    <a:pt x="2990846" y="93980"/>
                    <a:pt x="2992116" y="93345"/>
                  </a:cubicBezTo>
                  <a:cubicBezTo>
                    <a:pt x="2993386" y="93345"/>
                    <a:pt x="2994656" y="92075"/>
                    <a:pt x="2996561" y="90805"/>
                  </a:cubicBezTo>
                  <a:lnTo>
                    <a:pt x="3005451" y="100330"/>
                  </a:lnTo>
                  <a:cubicBezTo>
                    <a:pt x="3005451" y="100330"/>
                    <a:pt x="3001641" y="103505"/>
                    <a:pt x="2999736" y="104775"/>
                  </a:cubicBezTo>
                  <a:cubicBezTo>
                    <a:pt x="2997831" y="106045"/>
                    <a:pt x="2995926" y="106680"/>
                    <a:pt x="2994021" y="107950"/>
                  </a:cubicBezTo>
                  <a:cubicBezTo>
                    <a:pt x="2992116" y="108585"/>
                    <a:pt x="2989576" y="109855"/>
                    <a:pt x="2987036" y="109855"/>
                  </a:cubicBezTo>
                  <a:cubicBezTo>
                    <a:pt x="2984496" y="109855"/>
                    <a:pt x="2981321" y="110490"/>
                    <a:pt x="2978146" y="110490"/>
                  </a:cubicBezTo>
                  <a:cubicBezTo>
                    <a:pt x="2974971" y="110490"/>
                    <a:pt x="2971796" y="110490"/>
                    <a:pt x="2968621" y="109220"/>
                  </a:cubicBezTo>
                  <a:cubicBezTo>
                    <a:pt x="2965446" y="108585"/>
                    <a:pt x="2962906" y="107315"/>
                    <a:pt x="2961001" y="105410"/>
                  </a:cubicBezTo>
                  <a:cubicBezTo>
                    <a:pt x="2958461" y="104140"/>
                    <a:pt x="2956556" y="102235"/>
                    <a:pt x="2954651" y="100330"/>
                  </a:cubicBezTo>
                  <a:cubicBezTo>
                    <a:pt x="2952746" y="98425"/>
                    <a:pt x="2950841" y="95885"/>
                    <a:pt x="2949571" y="92710"/>
                  </a:cubicBezTo>
                  <a:cubicBezTo>
                    <a:pt x="2947666" y="89535"/>
                    <a:pt x="2946396" y="86360"/>
                    <a:pt x="2945761" y="82550"/>
                  </a:cubicBezTo>
                  <a:cubicBezTo>
                    <a:pt x="2945126" y="78740"/>
                    <a:pt x="2944491" y="74295"/>
                    <a:pt x="2944491" y="69850"/>
                  </a:cubicBezTo>
                  <a:cubicBezTo>
                    <a:pt x="2944491" y="63500"/>
                    <a:pt x="2945126" y="57150"/>
                    <a:pt x="2947031" y="52070"/>
                  </a:cubicBezTo>
                  <a:cubicBezTo>
                    <a:pt x="2948936" y="46990"/>
                    <a:pt x="2950841" y="42545"/>
                    <a:pt x="2954016" y="39370"/>
                  </a:cubicBezTo>
                  <a:cubicBezTo>
                    <a:pt x="2957191" y="36195"/>
                    <a:pt x="2960366" y="33020"/>
                    <a:pt x="2964811" y="31750"/>
                  </a:cubicBezTo>
                  <a:cubicBezTo>
                    <a:pt x="2969256" y="29845"/>
                    <a:pt x="2973701" y="29210"/>
                    <a:pt x="2978781" y="29210"/>
                  </a:cubicBezTo>
                  <a:close/>
                  <a:moveTo>
                    <a:pt x="2798440" y="29210"/>
                  </a:moveTo>
                  <a:cubicBezTo>
                    <a:pt x="2803520" y="29210"/>
                    <a:pt x="2807965" y="29845"/>
                    <a:pt x="2813045" y="31750"/>
                  </a:cubicBezTo>
                  <a:cubicBezTo>
                    <a:pt x="2817490" y="33655"/>
                    <a:pt x="2821935" y="35560"/>
                    <a:pt x="2825110" y="38100"/>
                  </a:cubicBezTo>
                  <a:lnTo>
                    <a:pt x="2827015" y="38100"/>
                  </a:lnTo>
                  <a:lnTo>
                    <a:pt x="2820030" y="50165"/>
                  </a:lnTo>
                  <a:cubicBezTo>
                    <a:pt x="2816855" y="47625"/>
                    <a:pt x="2813680" y="46355"/>
                    <a:pt x="2810505" y="45085"/>
                  </a:cubicBezTo>
                  <a:cubicBezTo>
                    <a:pt x="2807330" y="43815"/>
                    <a:pt x="2803520" y="43180"/>
                    <a:pt x="2799710" y="43180"/>
                  </a:cubicBezTo>
                  <a:cubicBezTo>
                    <a:pt x="2795900" y="43180"/>
                    <a:pt x="2793360" y="43815"/>
                    <a:pt x="2791455" y="45085"/>
                  </a:cubicBezTo>
                  <a:cubicBezTo>
                    <a:pt x="2789550" y="46355"/>
                    <a:pt x="2788915" y="48260"/>
                    <a:pt x="2788915" y="50165"/>
                  </a:cubicBezTo>
                  <a:cubicBezTo>
                    <a:pt x="2788915" y="51435"/>
                    <a:pt x="2788915" y="52070"/>
                    <a:pt x="2788915" y="52705"/>
                  </a:cubicBezTo>
                  <a:cubicBezTo>
                    <a:pt x="2788915" y="53340"/>
                    <a:pt x="2790185" y="54610"/>
                    <a:pt x="2790820" y="55245"/>
                  </a:cubicBezTo>
                  <a:cubicBezTo>
                    <a:pt x="2792090" y="55880"/>
                    <a:pt x="2793360" y="57150"/>
                    <a:pt x="2795265" y="57785"/>
                  </a:cubicBezTo>
                  <a:cubicBezTo>
                    <a:pt x="2797170" y="59055"/>
                    <a:pt x="2799710" y="59690"/>
                    <a:pt x="2802250" y="60960"/>
                  </a:cubicBezTo>
                  <a:cubicBezTo>
                    <a:pt x="2806695" y="62865"/>
                    <a:pt x="2810505" y="64135"/>
                    <a:pt x="2813680" y="66040"/>
                  </a:cubicBezTo>
                  <a:cubicBezTo>
                    <a:pt x="2816855" y="67310"/>
                    <a:pt x="2819395" y="69215"/>
                    <a:pt x="2821935" y="71120"/>
                  </a:cubicBezTo>
                  <a:cubicBezTo>
                    <a:pt x="2823840" y="73025"/>
                    <a:pt x="2825745" y="75565"/>
                    <a:pt x="2827015" y="78105"/>
                  </a:cubicBezTo>
                  <a:cubicBezTo>
                    <a:pt x="2828285" y="80645"/>
                    <a:pt x="2828920" y="83820"/>
                    <a:pt x="2828920" y="87630"/>
                  </a:cubicBezTo>
                  <a:cubicBezTo>
                    <a:pt x="2828920" y="92075"/>
                    <a:pt x="2828285" y="95250"/>
                    <a:pt x="2826380" y="98425"/>
                  </a:cubicBezTo>
                  <a:cubicBezTo>
                    <a:pt x="2824475" y="101600"/>
                    <a:pt x="2822570" y="103505"/>
                    <a:pt x="2820030" y="105410"/>
                  </a:cubicBezTo>
                  <a:cubicBezTo>
                    <a:pt x="2817490" y="107315"/>
                    <a:pt x="2814315" y="108585"/>
                    <a:pt x="2810505" y="109220"/>
                  </a:cubicBezTo>
                  <a:cubicBezTo>
                    <a:pt x="2806695" y="109855"/>
                    <a:pt x="2803520" y="110490"/>
                    <a:pt x="2799710" y="110490"/>
                  </a:cubicBezTo>
                  <a:cubicBezTo>
                    <a:pt x="2794630" y="110490"/>
                    <a:pt x="2789550" y="109855"/>
                    <a:pt x="2783835" y="107950"/>
                  </a:cubicBezTo>
                  <a:cubicBezTo>
                    <a:pt x="2778120" y="106045"/>
                    <a:pt x="2773675" y="103505"/>
                    <a:pt x="2769230" y="100965"/>
                  </a:cubicBezTo>
                  <a:lnTo>
                    <a:pt x="2776215" y="89535"/>
                  </a:lnTo>
                  <a:cubicBezTo>
                    <a:pt x="2780025" y="92075"/>
                    <a:pt x="2783835" y="93980"/>
                    <a:pt x="2787645" y="95250"/>
                  </a:cubicBezTo>
                  <a:cubicBezTo>
                    <a:pt x="2791455" y="96520"/>
                    <a:pt x="2795265" y="97155"/>
                    <a:pt x="2799075" y="97155"/>
                  </a:cubicBezTo>
                  <a:cubicBezTo>
                    <a:pt x="2804155" y="97155"/>
                    <a:pt x="2807330" y="96520"/>
                    <a:pt x="2809870" y="94615"/>
                  </a:cubicBezTo>
                  <a:cubicBezTo>
                    <a:pt x="2812410" y="93345"/>
                    <a:pt x="2813045" y="90805"/>
                    <a:pt x="2813045" y="88265"/>
                  </a:cubicBezTo>
                  <a:cubicBezTo>
                    <a:pt x="2813045" y="86995"/>
                    <a:pt x="2813045" y="85725"/>
                    <a:pt x="2811775" y="84455"/>
                  </a:cubicBezTo>
                  <a:cubicBezTo>
                    <a:pt x="2811140" y="83185"/>
                    <a:pt x="2809870" y="82550"/>
                    <a:pt x="2807965" y="81280"/>
                  </a:cubicBezTo>
                  <a:cubicBezTo>
                    <a:pt x="2806695" y="80010"/>
                    <a:pt x="2804790" y="79375"/>
                    <a:pt x="2802250" y="78105"/>
                  </a:cubicBezTo>
                  <a:cubicBezTo>
                    <a:pt x="2800345" y="77470"/>
                    <a:pt x="2797805" y="76200"/>
                    <a:pt x="2794630" y="74930"/>
                  </a:cubicBezTo>
                  <a:cubicBezTo>
                    <a:pt x="2790185" y="73025"/>
                    <a:pt x="2787010" y="71755"/>
                    <a:pt x="2783835" y="69850"/>
                  </a:cubicBezTo>
                  <a:cubicBezTo>
                    <a:pt x="2780660" y="67945"/>
                    <a:pt x="2778755" y="66675"/>
                    <a:pt x="2776850" y="64770"/>
                  </a:cubicBezTo>
                  <a:cubicBezTo>
                    <a:pt x="2774945" y="62865"/>
                    <a:pt x="2773675" y="60960"/>
                    <a:pt x="2773040" y="58420"/>
                  </a:cubicBezTo>
                  <a:cubicBezTo>
                    <a:pt x="2772405" y="55880"/>
                    <a:pt x="2771770" y="53340"/>
                    <a:pt x="2771770" y="50165"/>
                  </a:cubicBezTo>
                  <a:cubicBezTo>
                    <a:pt x="2771770" y="46990"/>
                    <a:pt x="2772405" y="43815"/>
                    <a:pt x="2773675" y="40640"/>
                  </a:cubicBezTo>
                  <a:cubicBezTo>
                    <a:pt x="2774945" y="38100"/>
                    <a:pt x="2776850" y="35560"/>
                    <a:pt x="2779390" y="34290"/>
                  </a:cubicBezTo>
                  <a:cubicBezTo>
                    <a:pt x="2781930" y="32385"/>
                    <a:pt x="2784470" y="31115"/>
                    <a:pt x="2787645" y="30480"/>
                  </a:cubicBezTo>
                  <a:cubicBezTo>
                    <a:pt x="2790820" y="29845"/>
                    <a:pt x="2794630" y="29210"/>
                    <a:pt x="2798440" y="29210"/>
                  </a:cubicBezTo>
                  <a:close/>
                  <a:moveTo>
                    <a:pt x="2723510" y="29210"/>
                  </a:moveTo>
                  <a:cubicBezTo>
                    <a:pt x="2725415" y="29210"/>
                    <a:pt x="2727320" y="29210"/>
                    <a:pt x="2729225" y="29210"/>
                  </a:cubicBezTo>
                  <a:cubicBezTo>
                    <a:pt x="2733670" y="29210"/>
                    <a:pt x="2738115" y="29845"/>
                    <a:pt x="2741290" y="31750"/>
                  </a:cubicBezTo>
                  <a:cubicBezTo>
                    <a:pt x="2744465" y="33020"/>
                    <a:pt x="2747640" y="35560"/>
                    <a:pt x="2750180" y="38100"/>
                  </a:cubicBezTo>
                  <a:cubicBezTo>
                    <a:pt x="2752720" y="41275"/>
                    <a:pt x="2753990" y="44450"/>
                    <a:pt x="2755260" y="48895"/>
                  </a:cubicBezTo>
                  <a:cubicBezTo>
                    <a:pt x="2756530" y="53340"/>
                    <a:pt x="2757165" y="58420"/>
                    <a:pt x="2757165" y="64135"/>
                  </a:cubicBezTo>
                  <a:lnTo>
                    <a:pt x="2757165" y="108585"/>
                  </a:lnTo>
                  <a:lnTo>
                    <a:pt x="2741925" y="108585"/>
                  </a:lnTo>
                  <a:lnTo>
                    <a:pt x="2741290" y="108585"/>
                  </a:lnTo>
                  <a:lnTo>
                    <a:pt x="2741290" y="64770"/>
                  </a:lnTo>
                  <a:cubicBezTo>
                    <a:pt x="2741290" y="57785"/>
                    <a:pt x="2740020" y="52070"/>
                    <a:pt x="2737480" y="48895"/>
                  </a:cubicBezTo>
                  <a:cubicBezTo>
                    <a:pt x="2734940" y="45085"/>
                    <a:pt x="2731130" y="43180"/>
                    <a:pt x="2725415" y="43180"/>
                  </a:cubicBezTo>
                  <a:cubicBezTo>
                    <a:pt x="2722875" y="43180"/>
                    <a:pt x="2720970" y="43180"/>
                    <a:pt x="2718430" y="44450"/>
                  </a:cubicBezTo>
                  <a:cubicBezTo>
                    <a:pt x="2716525" y="45085"/>
                    <a:pt x="2714620" y="46990"/>
                    <a:pt x="2713350" y="48260"/>
                  </a:cubicBezTo>
                  <a:cubicBezTo>
                    <a:pt x="2712080" y="50165"/>
                    <a:pt x="2710810" y="52070"/>
                    <a:pt x="2710175" y="54610"/>
                  </a:cubicBezTo>
                  <a:cubicBezTo>
                    <a:pt x="2710175" y="57150"/>
                    <a:pt x="2709540" y="59690"/>
                    <a:pt x="2709540" y="62865"/>
                  </a:cubicBezTo>
                  <a:lnTo>
                    <a:pt x="2709540" y="108585"/>
                  </a:lnTo>
                  <a:lnTo>
                    <a:pt x="2694300" y="108585"/>
                  </a:lnTo>
                  <a:lnTo>
                    <a:pt x="2694300" y="30480"/>
                  </a:lnTo>
                  <a:lnTo>
                    <a:pt x="2709540" y="30480"/>
                  </a:lnTo>
                  <a:lnTo>
                    <a:pt x="2709540" y="38100"/>
                  </a:lnTo>
                  <a:cubicBezTo>
                    <a:pt x="2709540" y="38100"/>
                    <a:pt x="2711445" y="35560"/>
                    <a:pt x="2713350" y="34290"/>
                  </a:cubicBezTo>
                  <a:cubicBezTo>
                    <a:pt x="2714620" y="33020"/>
                    <a:pt x="2716525" y="32385"/>
                    <a:pt x="2717795" y="31115"/>
                  </a:cubicBezTo>
                  <a:cubicBezTo>
                    <a:pt x="2719700" y="30480"/>
                    <a:pt x="2721605" y="29845"/>
                    <a:pt x="2723510" y="29210"/>
                  </a:cubicBezTo>
                  <a:close/>
                  <a:moveTo>
                    <a:pt x="2530470" y="29210"/>
                  </a:moveTo>
                  <a:cubicBezTo>
                    <a:pt x="2536185" y="29210"/>
                    <a:pt x="2540630" y="30480"/>
                    <a:pt x="2545075" y="32385"/>
                  </a:cubicBezTo>
                  <a:cubicBezTo>
                    <a:pt x="2548885" y="34290"/>
                    <a:pt x="2552695" y="37465"/>
                    <a:pt x="2555235" y="40640"/>
                  </a:cubicBezTo>
                  <a:cubicBezTo>
                    <a:pt x="2557775" y="44450"/>
                    <a:pt x="2559680" y="48260"/>
                    <a:pt x="2561585" y="53340"/>
                  </a:cubicBezTo>
                  <a:cubicBezTo>
                    <a:pt x="2562855" y="57785"/>
                    <a:pt x="2563490" y="62865"/>
                    <a:pt x="2563490" y="68580"/>
                  </a:cubicBezTo>
                  <a:lnTo>
                    <a:pt x="2562220" y="68580"/>
                  </a:lnTo>
                  <a:cubicBezTo>
                    <a:pt x="2562220" y="68580"/>
                    <a:pt x="2562220" y="71120"/>
                    <a:pt x="2562220" y="72390"/>
                  </a:cubicBezTo>
                  <a:cubicBezTo>
                    <a:pt x="2562220" y="73660"/>
                    <a:pt x="2562220" y="74295"/>
                    <a:pt x="2562220" y="75565"/>
                  </a:cubicBezTo>
                  <a:lnTo>
                    <a:pt x="2510785" y="75565"/>
                  </a:lnTo>
                  <a:cubicBezTo>
                    <a:pt x="2510785" y="79375"/>
                    <a:pt x="2512055" y="82550"/>
                    <a:pt x="2513325" y="85090"/>
                  </a:cubicBezTo>
                  <a:cubicBezTo>
                    <a:pt x="2514595" y="87630"/>
                    <a:pt x="2515865" y="90170"/>
                    <a:pt x="2517770" y="91440"/>
                  </a:cubicBezTo>
                  <a:cubicBezTo>
                    <a:pt x="2519675" y="93345"/>
                    <a:pt x="2521580" y="94615"/>
                    <a:pt x="2523485" y="95250"/>
                  </a:cubicBezTo>
                  <a:cubicBezTo>
                    <a:pt x="2525390" y="95885"/>
                    <a:pt x="2527930" y="96520"/>
                    <a:pt x="2530470" y="96520"/>
                  </a:cubicBezTo>
                  <a:cubicBezTo>
                    <a:pt x="2532375" y="96520"/>
                    <a:pt x="2533645" y="96520"/>
                    <a:pt x="2535550" y="96520"/>
                  </a:cubicBezTo>
                  <a:cubicBezTo>
                    <a:pt x="2536820" y="96520"/>
                    <a:pt x="2538725" y="95885"/>
                    <a:pt x="2539995" y="95250"/>
                  </a:cubicBezTo>
                  <a:cubicBezTo>
                    <a:pt x="2541265" y="95250"/>
                    <a:pt x="2542535" y="93980"/>
                    <a:pt x="2543805" y="93345"/>
                  </a:cubicBezTo>
                  <a:cubicBezTo>
                    <a:pt x="2545075" y="93345"/>
                    <a:pt x="2546345" y="92075"/>
                    <a:pt x="2548250" y="90805"/>
                  </a:cubicBezTo>
                  <a:lnTo>
                    <a:pt x="2557140" y="100330"/>
                  </a:lnTo>
                  <a:cubicBezTo>
                    <a:pt x="2557140" y="100330"/>
                    <a:pt x="2553330" y="103505"/>
                    <a:pt x="2551425" y="104775"/>
                  </a:cubicBezTo>
                  <a:cubicBezTo>
                    <a:pt x="2549520" y="106045"/>
                    <a:pt x="2547615" y="106680"/>
                    <a:pt x="2545710" y="107950"/>
                  </a:cubicBezTo>
                  <a:cubicBezTo>
                    <a:pt x="2543805" y="108585"/>
                    <a:pt x="2541265" y="109855"/>
                    <a:pt x="2538725" y="109855"/>
                  </a:cubicBezTo>
                  <a:cubicBezTo>
                    <a:pt x="2536185" y="109855"/>
                    <a:pt x="2533010" y="110490"/>
                    <a:pt x="2529835" y="110490"/>
                  </a:cubicBezTo>
                  <a:cubicBezTo>
                    <a:pt x="2526660" y="110490"/>
                    <a:pt x="2523485" y="110490"/>
                    <a:pt x="2520310" y="109220"/>
                  </a:cubicBezTo>
                  <a:cubicBezTo>
                    <a:pt x="2517135" y="108585"/>
                    <a:pt x="2514595" y="107315"/>
                    <a:pt x="2512690" y="105410"/>
                  </a:cubicBezTo>
                  <a:cubicBezTo>
                    <a:pt x="2510785" y="103505"/>
                    <a:pt x="2508245" y="102235"/>
                    <a:pt x="2506340" y="100330"/>
                  </a:cubicBezTo>
                  <a:cubicBezTo>
                    <a:pt x="2504435" y="98425"/>
                    <a:pt x="2502530" y="95885"/>
                    <a:pt x="2501260" y="92710"/>
                  </a:cubicBezTo>
                  <a:cubicBezTo>
                    <a:pt x="2499355" y="89535"/>
                    <a:pt x="2498085" y="86360"/>
                    <a:pt x="2497450" y="82550"/>
                  </a:cubicBezTo>
                  <a:cubicBezTo>
                    <a:pt x="2496815" y="78740"/>
                    <a:pt x="2496180" y="74295"/>
                    <a:pt x="2496180" y="69850"/>
                  </a:cubicBezTo>
                  <a:cubicBezTo>
                    <a:pt x="2496180" y="63500"/>
                    <a:pt x="2496815" y="57150"/>
                    <a:pt x="2498720" y="52070"/>
                  </a:cubicBezTo>
                  <a:cubicBezTo>
                    <a:pt x="2500625" y="46990"/>
                    <a:pt x="2502530" y="42545"/>
                    <a:pt x="2505705" y="39370"/>
                  </a:cubicBezTo>
                  <a:cubicBezTo>
                    <a:pt x="2508880" y="36195"/>
                    <a:pt x="2512055" y="33020"/>
                    <a:pt x="2516500" y="31750"/>
                  </a:cubicBezTo>
                  <a:cubicBezTo>
                    <a:pt x="2520945" y="29845"/>
                    <a:pt x="2525390" y="29210"/>
                    <a:pt x="2530470" y="29210"/>
                  </a:cubicBezTo>
                  <a:close/>
                  <a:moveTo>
                    <a:pt x="2298061" y="29210"/>
                  </a:moveTo>
                  <a:cubicBezTo>
                    <a:pt x="2301236" y="29210"/>
                    <a:pt x="2303776" y="29210"/>
                    <a:pt x="2305681" y="29845"/>
                  </a:cubicBezTo>
                  <a:cubicBezTo>
                    <a:pt x="2307586" y="29845"/>
                    <a:pt x="2309491" y="31115"/>
                    <a:pt x="2311396" y="32385"/>
                  </a:cubicBezTo>
                  <a:lnTo>
                    <a:pt x="2307586" y="46990"/>
                  </a:lnTo>
                  <a:lnTo>
                    <a:pt x="2306316" y="46990"/>
                  </a:lnTo>
                  <a:cubicBezTo>
                    <a:pt x="2306316" y="46990"/>
                    <a:pt x="2303141" y="45085"/>
                    <a:pt x="2301236" y="45085"/>
                  </a:cubicBezTo>
                  <a:cubicBezTo>
                    <a:pt x="2299331" y="45085"/>
                    <a:pt x="2297426" y="44450"/>
                    <a:pt x="2294886" y="44450"/>
                  </a:cubicBezTo>
                  <a:cubicBezTo>
                    <a:pt x="2289806" y="44450"/>
                    <a:pt x="2285996" y="46355"/>
                    <a:pt x="2283456" y="49530"/>
                  </a:cubicBezTo>
                  <a:cubicBezTo>
                    <a:pt x="2280916" y="52705"/>
                    <a:pt x="2279646" y="57785"/>
                    <a:pt x="2279646" y="64770"/>
                  </a:cubicBezTo>
                  <a:lnTo>
                    <a:pt x="2279646" y="109220"/>
                  </a:lnTo>
                  <a:lnTo>
                    <a:pt x="2264406" y="109220"/>
                  </a:lnTo>
                  <a:lnTo>
                    <a:pt x="2264406" y="31115"/>
                  </a:lnTo>
                  <a:lnTo>
                    <a:pt x="2279646" y="31115"/>
                  </a:lnTo>
                  <a:lnTo>
                    <a:pt x="2279646" y="38735"/>
                  </a:lnTo>
                  <a:cubicBezTo>
                    <a:pt x="2279646" y="38735"/>
                    <a:pt x="2281551" y="36195"/>
                    <a:pt x="2282821" y="34925"/>
                  </a:cubicBezTo>
                  <a:cubicBezTo>
                    <a:pt x="2284091" y="33655"/>
                    <a:pt x="2285361" y="33020"/>
                    <a:pt x="2287266" y="31750"/>
                  </a:cubicBezTo>
                  <a:cubicBezTo>
                    <a:pt x="2288536" y="31115"/>
                    <a:pt x="2290441" y="30480"/>
                    <a:pt x="2292346" y="29845"/>
                  </a:cubicBezTo>
                  <a:cubicBezTo>
                    <a:pt x="2294251" y="29845"/>
                    <a:pt x="2296156" y="29210"/>
                    <a:pt x="2298061" y="29210"/>
                  </a:cubicBezTo>
                  <a:close/>
                  <a:moveTo>
                    <a:pt x="2216145" y="29210"/>
                  </a:moveTo>
                  <a:cubicBezTo>
                    <a:pt x="2221860" y="29210"/>
                    <a:pt x="2226305" y="30480"/>
                    <a:pt x="2230750" y="32385"/>
                  </a:cubicBezTo>
                  <a:cubicBezTo>
                    <a:pt x="2234560" y="34290"/>
                    <a:pt x="2238370" y="37465"/>
                    <a:pt x="2240910" y="40640"/>
                  </a:cubicBezTo>
                  <a:cubicBezTo>
                    <a:pt x="2243450" y="44450"/>
                    <a:pt x="2245355" y="48260"/>
                    <a:pt x="2247260" y="53340"/>
                  </a:cubicBezTo>
                  <a:cubicBezTo>
                    <a:pt x="2248530" y="57785"/>
                    <a:pt x="2249165" y="62865"/>
                    <a:pt x="2249165" y="68580"/>
                  </a:cubicBezTo>
                  <a:lnTo>
                    <a:pt x="2247895" y="68580"/>
                  </a:lnTo>
                  <a:cubicBezTo>
                    <a:pt x="2247895" y="68580"/>
                    <a:pt x="2247895" y="71120"/>
                    <a:pt x="2247895" y="72390"/>
                  </a:cubicBezTo>
                  <a:cubicBezTo>
                    <a:pt x="2247895" y="73660"/>
                    <a:pt x="2247895" y="74295"/>
                    <a:pt x="2247895" y="75565"/>
                  </a:cubicBezTo>
                  <a:lnTo>
                    <a:pt x="2196460" y="75565"/>
                  </a:lnTo>
                  <a:cubicBezTo>
                    <a:pt x="2196460" y="79375"/>
                    <a:pt x="2197730" y="82550"/>
                    <a:pt x="2199000" y="85090"/>
                  </a:cubicBezTo>
                  <a:cubicBezTo>
                    <a:pt x="2200270" y="87630"/>
                    <a:pt x="2201540" y="90170"/>
                    <a:pt x="2203445" y="91440"/>
                  </a:cubicBezTo>
                  <a:cubicBezTo>
                    <a:pt x="2205350" y="93345"/>
                    <a:pt x="2207255" y="94615"/>
                    <a:pt x="2209160" y="95250"/>
                  </a:cubicBezTo>
                  <a:cubicBezTo>
                    <a:pt x="2211065" y="95885"/>
                    <a:pt x="2213605" y="96520"/>
                    <a:pt x="2216145" y="96520"/>
                  </a:cubicBezTo>
                  <a:cubicBezTo>
                    <a:pt x="2218050" y="96520"/>
                    <a:pt x="2219320" y="96520"/>
                    <a:pt x="2221225" y="96520"/>
                  </a:cubicBezTo>
                  <a:cubicBezTo>
                    <a:pt x="2222495" y="96520"/>
                    <a:pt x="2224400" y="95885"/>
                    <a:pt x="2225670" y="95250"/>
                  </a:cubicBezTo>
                  <a:cubicBezTo>
                    <a:pt x="2226940" y="95250"/>
                    <a:pt x="2228210" y="93980"/>
                    <a:pt x="2229480" y="93345"/>
                  </a:cubicBezTo>
                  <a:cubicBezTo>
                    <a:pt x="2230750" y="93345"/>
                    <a:pt x="2232020" y="92075"/>
                    <a:pt x="2233925" y="90805"/>
                  </a:cubicBezTo>
                  <a:lnTo>
                    <a:pt x="2242815" y="100330"/>
                  </a:lnTo>
                  <a:cubicBezTo>
                    <a:pt x="2242815" y="100330"/>
                    <a:pt x="2239005" y="103505"/>
                    <a:pt x="2237100" y="104775"/>
                  </a:cubicBezTo>
                  <a:cubicBezTo>
                    <a:pt x="2235195" y="106045"/>
                    <a:pt x="2233290" y="106680"/>
                    <a:pt x="2231385" y="107950"/>
                  </a:cubicBezTo>
                  <a:cubicBezTo>
                    <a:pt x="2229480" y="108585"/>
                    <a:pt x="2226940" y="109855"/>
                    <a:pt x="2224400" y="109855"/>
                  </a:cubicBezTo>
                  <a:cubicBezTo>
                    <a:pt x="2221860" y="109855"/>
                    <a:pt x="2218685" y="110490"/>
                    <a:pt x="2215510" y="110490"/>
                  </a:cubicBezTo>
                  <a:cubicBezTo>
                    <a:pt x="2212335" y="110490"/>
                    <a:pt x="2209160" y="110490"/>
                    <a:pt x="2205985" y="109220"/>
                  </a:cubicBezTo>
                  <a:cubicBezTo>
                    <a:pt x="2202810" y="108585"/>
                    <a:pt x="2200270" y="107315"/>
                    <a:pt x="2198365" y="105410"/>
                  </a:cubicBezTo>
                  <a:cubicBezTo>
                    <a:pt x="2195825" y="104140"/>
                    <a:pt x="2193920" y="102235"/>
                    <a:pt x="2192015" y="100330"/>
                  </a:cubicBezTo>
                  <a:cubicBezTo>
                    <a:pt x="2190110" y="98425"/>
                    <a:pt x="2188205" y="95885"/>
                    <a:pt x="2186935" y="92710"/>
                  </a:cubicBezTo>
                  <a:cubicBezTo>
                    <a:pt x="2185030" y="89535"/>
                    <a:pt x="2183760" y="86360"/>
                    <a:pt x="2183125" y="82550"/>
                  </a:cubicBezTo>
                  <a:cubicBezTo>
                    <a:pt x="2182490" y="78740"/>
                    <a:pt x="2181855" y="74295"/>
                    <a:pt x="2181855" y="69850"/>
                  </a:cubicBezTo>
                  <a:cubicBezTo>
                    <a:pt x="2181855" y="63500"/>
                    <a:pt x="2182490" y="57150"/>
                    <a:pt x="2184395" y="52070"/>
                  </a:cubicBezTo>
                  <a:cubicBezTo>
                    <a:pt x="2186300" y="46990"/>
                    <a:pt x="2188205" y="42545"/>
                    <a:pt x="2191380" y="39370"/>
                  </a:cubicBezTo>
                  <a:cubicBezTo>
                    <a:pt x="2194555" y="36195"/>
                    <a:pt x="2197730" y="33020"/>
                    <a:pt x="2202175" y="31750"/>
                  </a:cubicBezTo>
                  <a:cubicBezTo>
                    <a:pt x="2206620" y="29845"/>
                    <a:pt x="2211065" y="29210"/>
                    <a:pt x="2216145" y="29210"/>
                  </a:cubicBezTo>
                  <a:close/>
                  <a:moveTo>
                    <a:pt x="2029456" y="29210"/>
                  </a:moveTo>
                  <a:cubicBezTo>
                    <a:pt x="2035171" y="29210"/>
                    <a:pt x="2039616" y="30480"/>
                    <a:pt x="2044061" y="32385"/>
                  </a:cubicBezTo>
                  <a:cubicBezTo>
                    <a:pt x="2047871" y="34290"/>
                    <a:pt x="2051681" y="37465"/>
                    <a:pt x="2054221" y="40640"/>
                  </a:cubicBezTo>
                  <a:cubicBezTo>
                    <a:pt x="2056761" y="44450"/>
                    <a:pt x="2058666" y="48260"/>
                    <a:pt x="2060571" y="53340"/>
                  </a:cubicBezTo>
                  <a:cubicBezTo>
                    <a:pt x="2061841" y="57785"/>
                    <a:pt x="2062476" y="62865"/>
                    <a:pt x="2062476" y="68580"/>
                  </a:cubicBezTo>
                  <a:lnTo>
                    <a:pt x="2061206" y="68580"/>
                  </a:lnTo>
                  <a:cubicBezTo>
                    <a:pt x="2061206" y="68580"/>
                    <a:pt x="2061206" y="71120"/>
                    <a:pt x="2061206" y="72390"/>
                  </a:cubicBezTo>
                  <a:cubicBezTo>
                    <a:pt x="2061206" y="73660"/>
                    <a:pt x="2061206" y="74295"/>
                    <a:pt x="2061206" y="75565"/>
                  </a:cubicBezTo>
                  <a:lnTo>
                    <a:pt x="2009771" y="75565"/>
                  </a:lnTo>
                  <a:cubicBezTo>
                    <a:pt x="2009771" y="79375"/>
                    <a:pt x="2011041" y="82550"/>
                    <a:pt x="2012311" y="85090"/>
                  </a:cubicBezTo>
                  <a:cubicBezTo>
                    <a:pt x="2013581" y="87630"/>
                    <a:pt x="2014851" y="90170"/>
                    <a:pt x="2016756" y="91440"/>
                  </a:cubicBezTo>
                  <a:cubicBezTo>
                    <a:pt x="2018661" y="93345"/>
                    <a:pt x="2020566" y="94615"/>
                    <a:pt x="2022471" y="95250"/>
                  </a:cubicBezTo>
                  <a:cubicBezTo>
                    <a:pt x="2024376" y="95885"/>
                    <a:pt x="2026916" y="96520"/>
                    <a:pt x="2029456" y="96520"/>
                  </a:cubicBezTo>
                  <a:cubicBezTo>
                    <a:pt x="2031361" y="96520"/>
                    <a:pt x="2032631" y="96520"/>
                    <a:pt x="2034536" y="96520"/>
                  </a:cubicBezTo>
                  <a:cubicBezTo>
                    <a:pt x="2035806" y="96520"/>
                    <a:pt x="2037711" y="95885"/>
                    <a:pt x="2038981" y="95250"/>
                  </a:cubicBezTo>
                  <a:cubicBezTo>
                    <a:pt x="2040251" y="95250"/>
                    <a:pt x="2041521" y="93980"/>
                    <a:pt x="2042791" y="93345"/>
                  </a:cubicBezTo>
                  <a:cubicBezTo>
                    <a:pt x="2044061" y="93345"/>
                    <a:pt x="2045331" y="92075"/>
                    <a:pt x="2047236" y="90805"/>
                  </a:cubicBezTo>
                  <a:lnTo>
                    <a:pt x="2056126" y="100330"/>
                  </a:lnTo>
                  <a:cubicBezTo>
                    <a:pt x="2056126" y="100330"/>
                    <a:pt x="2052316" y="103505"/>
                    <a:pt x="2050411" y="104775"/>
                  </a:cubicBezTo>
                  <a:cubicBezTo>
                    <a:pt x="2048506" y="106045"/>
                    <a:pt x="2046601" y="106680"/>
                    <a:pt x="2044696" y="107950"/>
                  </a:cubicBezTo>
                  <a:cubicBezTo>
                    <a:pt x="2042791" y="108585"/>
                    <a:pt x="2040251" y="109855"/>
                    <a:pt x="2037711" y="109855"/>
                  </a:cubicBezTo>
                  <a:cubicBezTo>
                    <a:pt x="2035171" y="109855"/>
                    <a:pt x="2031996" y="110490"/>
                    <a:pt x="2028821" y="110490"/>
                  </a:cubicBezTo>
                  <a:cubicBezTo>
                    <a:pt x="2025646" y="110490"/>
                    <a:pt x="2022471" y="110490"/>
                    <a:pt x="2019296" y="109220"/>
                  </a:cubicBezTo>
                  <a:cubicBezTo>
                    <a:pt x="2016121" y="108585"/>
                    <a:pt x="2013581" y="107315"/>
                    <a:pt x="2011676" y="105410"/>
                  </a:cubicBezTo>
                  <a:cubicBezTo>
                    <a:pt x="2009136" y="104140"/>
                    <a:pt x="2007231" y="102235"/>
                    <a:pt x="2005326" y="100330"/>
                  </a:cubicBezTo>
                  <a:cubicBezTo>
                    <a:pt x="2003421" y="98425"/>
                    <a:pt x="2001516" y="95885"/>
                    <a:pt x="2000246" y="92710"/>
                  </a:cubicBezTo>
                  <a:cubicBezTo>
                    <a:pt x="1998341" y="89535"/>
                    <a:pt x="1997071" y="86360"/>
                    <a:pt x="1996436" y="82550"/>
                  </a:cubicBezTo>
                  <a:cubicBezTo>
                    <a:pt x="1995801" y="78740"/>
                    <a:pt x="1995166" y="74295"/>
                    <a:pt x="1995166" y="69850"/>
                  </a:cubicBezTo>
                  <a:cubicBezTo>
                    <a:pt x="1995166" y="63500"/>
                    <a:pt x="1995801" y="57150"/>
                    <a:pt x="1997706" y="52070"/>
                  </a:cubicBezTo>
                  <a:cubicBezTo>
                    <a:pt x="1999611" y="46990"/>
                    <a:pt x="2001516" y="42545"/>
                    <a:pt x="2004691" y="39370"/>
                  </a:cubicBezTo>
                  <a:cubicBezTo>
                    <a:pt x="2007866" y="36195"/>
                    <a:pt x="2011041" y="33020"/>
                    <a:pt x="2015486" y="31750"/>
                  </a:cubicBezTo>
                  <a:cubicBezTo>
                    <a:pt x="2019931" y="29845"/>
                    <a:pt x="2024376" y="29210"/>
                    <a:pt x="2029456" y="29210"/>
                  </a:cubicBezTo>
                  <a:close/>
                  <a:moveTo>
                    <a:pt x="1831336" y="29210"/>
                  </a:moveTo>
                  <a:cubicBezTo>
                    <a:pt x="1837051" y="29210"/>
                    <a:pt x="1841496" y="30480"/>
                    <a:pt x="1845941" y="32385"/>
                  </a:cubicBezTo>
                  <a:cubicBezTo>
                    <a:pt x="1849751" y="34290"/>
                    <a:pt x="1853561" y="37465"/>
                    <a:pt x="1856101" y="40640"/>
                  </a:cubicBezTo>
                  <a:cubicBezTo>
                    <a:pt x="1858641" y="44450"/>
                    <a:pt x="1860546" y="48260"/>
                    <a:pt x="1862451" y="53340"/>
                  </a:cubicBezTo>
                  <a:cubicBezTo>
                    <a:pt x="1863721" y="57785"/>
                    <a:pt x="1864356" y="62865"/>
                    <a:pt x="1864356" y="68580"/>
                  </a:cubicBezTo>
                  <a:lnTo>
                    <a:pt x="1863086" y="68580"/>
                  </a:lnTo>
                  <a:cubicBezTo>
                    <a:pt x="1863086" y="68580"/>
                    <a:pt x="1863086" y="71120"/>
                    <a:pt x="1863086" y="72390"/>
                  </a:cubicBezTo>
                  <a:cubicBezTo>
                    <a:pt x="1863086" y="73660"/>
                    <a:pt x="1863086" y="74295"/>
                    <a:pt x="1863086" y="75565"/>
                  </a:cubicBezTo>
                  <a:lnTo>
                    <a:pt x="1811651" y="75565"/>
                  </a:lnTo>
                  <a:cubicBezTo>
                    <a:pt x="1811651" y="79375"/>
                    <a:pt x="1812921" y="82550"/>
                    <a:pt x="1814191" y="85090"/>
                  </a:cubicBezTo>
                  <a:cubicBezTo>
                    <a:pt x="1815461" y="87630"/>
                    <a:pt x="1816731" y="90170"/>
                    <a:pt x="1818636" y="91440"/>
                  </a:cubicBezTo>
                  <a:cubicBezTo>
                    <a:pt x="1820541" y="93345"/>
                    <a:pt x="1822446" y="94615"/>
                    <a:pt x="1824351" y="95250"/>
                  </a:cubicBezTo>
                  <a:cubicBezTo>
                    <a:pt x="1826256" y="95885"/>
                    <a:pt x="1828796" y="96520"/>
                    <a:pt x="1831336" y="96520"/>
                  </a:cubicBezTo>
                  <a:cubicBezTo>
                    <a:pt x="1833241" y="96520"/>
                    <a:pt x="1834511" y="96520"/>
                    <a:pt x="1836416" y="96520"/>
                  </a:cubicBezTo>
                  <a:cubicBezTo>
                    <a:pt x="1837686" y="96520"/>
                    <a:pt x="1839591" y="95885"/>
                    <a:pt x="1840861" y="95250"/>
                  </a:cubicBezTo>
                  <a:cubicBezTo>
                    <a:pt x="1842131" y="95250"/>
                    <a:pt x="1843401" y="93980"/>
                    <a:pt x="1844671" y="93345"/>
                  </a:cubicBezTo>
                  <a:cubicBezTo>
                    <a:pt x="1845941" y="93345"/>
                    <a:pt x="1847211" y="92075"/>
                    <a:pt x="1849116" y="90805"/>
                  </a:cubicBezTo>
                  <a:lnTo>
                    <a:pt x="1858006" y="100330"/>
                  </a:lnTo>
                  <a:cubicBezTo>
                    <a:pt x="1858006" y="100330"/>
                    <a:pt x="1854196" y="103505"/>
                    <a:pt x="1852291" y="104775"/>
                  </a:cubicBezTo>
                  <a:cubicBezTo>
                    <a:pt x="1850386" y="106045"/>
                    <a:pt x="1848481" y="106680"/>
                    <a:pt x="1846576" y="107950"/>
                  </a:cubicBezTo>
                  <a:cubicBezTo>
                    <a:pt x="1844671" y="108585"/>
                    <a:pt x="1842131" y="109855"/>
                    <a:pt x="1839591" y="109855"/>
                  </a:cubicBezTo>
                  <a:cubicBezTo>
                    <a:pt x="1837051" y="109855"/>
                    <a:pt x="1833876" y="110490"/>
                    <a:pt x="1830701" y="110490"/>
                  </a:cubicBezTo>
                  <a:cubicBezTo>
                    <a:pt x="1827526" y="110490"/>
                    <a:pt x="1824351" y="110490"/>
                    <a:pt x="1821176" y="109220"/>
                  </a:cubicBezTo>
                  <a:cubicBezTo>
                    <a:pt x="1818001" y="108585"/>
                    <a:pt x="1815461" y="107315"/>
                    <a:pt x="1813556" y="105410"/>
                  </a:cubicBezTo>
                  <a:cubicBezTo>
                    <a:pt x="1811016" y="104140"/>
                    <a:pt x="1809111" y="102235"/>
                    <a:pt x="1807206" y="100330"/>
                  </a:cubicBezTo>
                  <a:cubicBezTo>
                    <a:pt x="1805301" y="98425"/>
                    <a:pt x="1803396" y="95885"/>
                    <a:pt x="1802126" y="92710"/>
                  </a:cubicBezTo>
                  <a:cubicBezTo>
                    <a:pt x="1800221" y="89535"/>
                    <a:pt x="1798951" y="86360"/>
                    <a:pt x="1798316" y="82550"/>
                  </a:cubicBezTo>
                  <a:cubicBezTo>
                    <a:pt x="1797681" y="78740"/>
                    <a:pt x="1797046" y="74295"/>
                    <a:pt x="1797046" y="69850"/>
                  </a:cubicBezTo>
                  <a:cubicBezTo>
                    <a:pt x="1797046" y="63500"/>
                    <a:pt x="1797681" y="57150"/>
                    <a:pt x="1799586" y="52070"/>
                  </a:cubicBezTo>
                  <a:cubicBezTo>
                    <a:pt x="1801491" y="46990"/>
                    <a:pt x="1803396" y="42545"/>
                    <a:pt x="1806571" y="39370"/>
                  </a:cubicBezTo>
                  <a:cubicBezTo>
                    <a:pt x="1809746" y="36195"/>
                    <a:pt x="1812921" y="33020"/>
                    <a:pt x="1817366" y="31750"/>
                  </a:cubicBezTo>
                  <a:cubicBezTo>
                    <a:pt x="1821811" y="29845"/>
                    <a:pt x="1826256" y="29210"/>
                    <a:pt x="1831336" y="29210"/>
                  </a:cubicBezTo>
                  <a:close/>
                  <a:moveTo>
                    <a:pt x="1501140" y="29210"/>
                  </a:moveTo>
                  <a:cubicBezTo>
                    <a:pt x="1503046" y="29210"/>
                    <a:pt x="1504951" y="29210"/>
                    <a:pt x="1506856" y="29210"/>
                  </a:cubicBezTo>
                  <a:cubicBezTo>
                    <a:pt x="1511301" y="29210"/>
                    <a:pt x="1515746" y="29845"/>
                    <a:pt x="1518920" y="31750"/>
                  </a:cubicBezTo>
                  <a:cubicBezTo>
                    <a:pt x="1522096" y="33020"/>
                    <a:pt x="1525271" y="35560"/>
                    <a:pt x="1527811" y="38100"/>
                  </a:cubicBezTo>
                  <a:cubicBezTo>
                    <a:pt x="1530351" y="41275"/>
                    <a:pt x="1531621" y="44450"/>
                    <a:pt x="1532891" y="48895"/>
                  </a:cubicBezTo>
                  <a:cubicBezTo>
                    <a:pt x="1534161" y="53340"/>
                    <a:pt x="1534796" y="58420"/>
                    <a:pt x="1534796" y="64135"/>
                  </a:cubicBezTo>
                  <a:lnTo>
                    <a:pt x="1534796" y="108585"/>
                  </a:lnTo>
                  <a:lnTo>
                    <a:pt x="1519556" y="108585"/>
                  </a:lnTo>
                  <a:lnTo>
                    <a:pt x="1518920" y="108585"/>
                  </a:lnTo>
                  <a:lnTo>
                    <a:pt x="1518920" y="64770"/>
                  </a:lnTo>
                  <a:cubicBezTo>
                    <a:pt x="1518920" y="57785"/>
                    <a:pt x="1517651" y="52070"/>
                    <a:pt x="1515111" y="48895"/>
                  </a:cubicBezTo>
                  <a:cubicBezTo>
                    <a:pt x="1512571" y="45085"/>
                    <a:pt x="1508761" y="43180"/>
                    <a:pt x="1503046" y="43180"/>
                  </a:cubicBezTo>
                  <a:cubicBezTo>
                    <a:pt x="1500506" y="43180"/>
                    <a:pt x="1498601" y="43180"/>
                    <a:pt x="1496061" y="44450"/>
                  </a:cubicBezTo>
                  <a:cubicBezTo>
                    <a:pt x="1494156" y="45085"/>
                    <a:pt x="1492250" y="46990"/>
                    <a:pt x="1490981" y="48260"/>
                  </a:cubicBezTo>
                  <a:cubicBezTo>
                    <a:pt x="1489711" y="50165"/>
                    <a:pt x="1488441" y="52070"/>
                    <a:pt x="1487806" y="54610"/>
                  </a:cubicBezTo>
                  <a:cubicBezTo>
                    <a:pt x="1487806" y="57150"/>
                    <a:pt x="1487170" y="59690"/>
                    <a:pt x="1487170" y="62865"/>
                  </a:cubicBezTo>
                  <a:lnTo>
                    <a:pt x="1487170" y="108585"/>
                  </a:lnTo>
                  <a:lnTo>
                    <a:pt x="1471931" y="108585"/>
                  </a:lnTo>
                  <a:lnTo>
                    <a:pt x="1471931" y="30480"/>
                  </a:lnTo>
                  <a:lnTo>
                    <a:pt x="1487170" y="30480"/>
                  </a:lnTo>
                  <a:lnTo>
                    <a:pt x="1487170" y="38100"/>
                  </a:lnTo>
                  <a:cubicBezTo>
                    <a:pt x="1487170" y="38100"/>
                    <a:pt x="1489076" y="35560"/>
                    <a:pt x="1490981" y="34290"/>
                  </a:cubicBezTo>
                  <a:cubicBezTo>
                    <a:pt x="1492250" y="33020"/>
                    <a:pt x="1494156" y="32385"/>
                    <a:pt x="1495426" y="31115"/>
                  </a:cubicBezTo>
                  <a:cubicBezTo>
                    <a:pt x="1497331" y="30480"/>
                    <a:pt x="1499236" y="29845"/>
                    <a:pt x="1501140" y="29210"/>
                  </a:cubicBezTo>
                  <a:close/>
                  <a:moveTo>
                    <a:pt x="1250316" y="29210"/>
                  </a:moveTo>
                  <a:cubicBezTo>
                    <a:pt x="1255396" y="29210"/>
                    <a:pt x="1259841" y="29845"/>
                    <a:pt x="1264286" y="31750"/>
                  </a:cubicBezTo>
                  <a:cubicBezTo>
                    <a:pt x="1268731" y="33655"/>
                    <a:pt x="1273176" y="35560"/>
                    <a:pt x="1276350" y="38100"/>
                  </a:cubicBezTo>
                  <a:lnTo>
                    <a:pt x="1278256" y="38100"/>
                  </a:lnTo>
                  <a:lnTo>
                    <a:pt x="1271271" y="50165"/>
                  </a:lnTo>
                  <a:cubicBezTo>
                    <a:pt x="1268095" y="47625"/>
                    <a:pt x="1264921" y="46355"/>
                    <a:pt x="1261746" y="45085"/>
                  </a:cubicBezTo>
                  <a:cubicBezTo>
                    <a:pt x="1258570" y="43815"/>
                    <a:pt x="1254761" y="43180"/>
                    <a:pt x="1250951" y="43180"/>
                  </a:cubicBezTo>
                  <a:cubicBezTo>
                    <a:pt x="1247141" y="43180"/>
                    <a:pt x="1244601" y="43815"/>
                    <a:pt x="1242696" y="45085"/>
                  </a:cubicBezTo>
                  <a:cubicBezTo>
                    <a:pt x="1240791" y="46355"/>
                    <a:pt x="1240156" y="48260"/>
                    <a:pt x="1240156" y="50165"/>
                  </a:cubicBezTo>
                  <a:cubicBezTo>
                    <a:pt x="1240156" y="51435"/>
                    <a:pt x="1240156" y="52070"/>
                    <a:pt x="1240156" y="52705"/>
                  </a:cubicBezTo>
                  <a:cubicBezTo>
                    <a:pt x="1240156" y="53340"/>
                    <a:pt x="1241426" y="54610"/>
                    <a:pt x="1242061" y="55245"/>
                  </a:cubicBezTo>
                  <a:cubicBezTo>
                    <a:pt x="1243331" y="55880"/>
                    <a:pt x="1244601" y="57150"/>
                    <a:pt x="1246506" y="57785"/>
                  </a:cubicBezTo>
                  <a:cubicBezTo>
                    <a:pt x="1248411" y="59055"/>
                    <a:pt x="1250951" y="59690"/>
                    <a:pt x="1253491" y="60960"/>
                  </a:cubicBezTo>
                  <a:cubicBezTo>
                    <a:pt x="1257936" y="62865"/>
                    <a:pt x="1261746" y="64135"/>
                    <a:pt x="1264921" y="66040"/>
                  </a:cubicBezTo>
                  <a:cubicBezTo>
                    <a:pt x="1268095" y="67310"/>
                    <a:pt x="1270635" y="69215"/>
                    <a:pt x="1273176" y="71120"/>
                  </a:cubicBezTo>
                  <a:cubicBezTo>
                    <a:pt x="1275080" y="73025"/>
                    <a:pt x="1276985" y="75565"/>
                    <a:pt x="1278256" y="78105"/>
                  </a:cubicBezTo>
                  <a:cubicBezTo>
                    <a:pt x="1279525" y="80645"/>
                    <a:pt x="1280161" y="83820"/>
                    <a:pt x="1280161" y="87630"/>
                  </a:cubicBezTo>
                  <a:cubicBezTo>
                    <a:pt x="1280161" y="92075"/>
                    <a:pt x="1279525" y="95250"/>
                    <a:pt x="1277621" y="98425"/>
                  </a:cubicBezTo>
                  <a:cubicBezTo>
                    <a:pt x="1275716" y="101600"/>
                    <a:pt x="1273811" y="103505"/>
                    <a:pt x="1271271" y="105410"/>
                  </a:cubicBezTo>
                  <a:cubicBezTo>
                    <a:pt x="1268731" y="107315"/>
                    <a:pt x="1265556" y="108585"/>
                    <a:pt x="1261746" y="109220"/>
                  </a:cubicBezTo>
                  <a:cubicBezTo>
                    <a:pt x="1257936" y="109855"/>
                    <a:pt x="1254761" y="110490"/>
                    <a:pt x="1250951" y="110490"/>
                  </a:cubicBezTo>
                  <a:cubicBezTo>
                    <a:pt x="1245871" y="110490"/>
                    <a:pt x="1240791" y="109855"/>
                    <a:pt x="1235711" y="107950"/>
                  </a:cubicBezTo>
                  <a:cubicBezTo>
                    <a:pt x="1229996" y="106045"/>
                    <a:pt x="1225551" y="103505"/>
                    <a:pt x="1221106" y="100965"/>
                  </a:cubicBezTo>
                  <a:lnTo>
                    <a:pt x="1228091" y="89535"/>
                  </a:lnTo>
                  <a:cubicBezTo>
                    <a:pt x="1231901" y="92075"/>
                    <a:pt x="1235711" y="93980"/>
                    <a:pt x="1239521" y="95250"/>
                  </a:cubicBezTo>
                  <a:cubicBezTo>
                    <a:pt x="1243331" y="96520"/>
                    <a:pt x="1247141" y="97155"/>
                    <a:pt x="1250951" y="97155"/>
                  </a:cubicBezTo>
                  <a:cubicBezTo>
                    <a:pt x="1256031" y="97155"/>
                    <a:pt x="1259205" y="96520"/>
                    <a:pt x="1261746" y="94615"/>
                  </a:cubicBezTo>
                  <a:cubicBezTo>
                    <a:pt x="1264286" y="93345"/>
                    <a:pt x="1264921" y="90805"/>
                    <a:pt x="1264921" y="88265"/>
                  </a:cubicBezTo>
                  <a:cubicBezTo>
                    <a:pt x="1264921" y="86995"/>
                    <a:pt x="1264921" y="85725"/>
                    <a:pt x="1263650" y="84455"/>
                  </a:cubicBezTo>
                  <a:cubicBezTo>
                    <a:pt x="1263015" y="83185"/>
                    <a:pt x="1261746" y="82550"/>
                    <a:pt x="1259841" y="81280"/>
                  </a:cubicBezTo>
                  <a:cubicBezTo>
                    <a:pt x="1258570" y="80010"/>
                    <a:pt x="1256666" y="79375"/>
                    <a:pt x="1254125" y="78105"/>
                  </a:cubicBezTo>
                  <a:cubicBezTo>
                    <a:pt x="1252221" y="77470"/>
                    <a:pt x="1249681" y="76200"/>
                    <a:pt x="1246506" y="74930"/>
                  </a:cubicBezTo>
                  <a:cubicBezTo>
                    <a:pt x="1242061" y="73025"/>
                    <a:pt x="1238886" y="71755"/>
                    <a:pt x="1235711" y="69850"/>
                  </a:cubicBezTo>
                  <a:cubicBezTo>
                    <a:pt x="1232536" y="67945"/>
                    <a:pt x="1230631" y="66675"/>
                    <a:pt x="1228726" y="64770"/>
                  </a:cubicBezTo>
                  <a:cubicBezTo>
                    <a:pt x="1226821" y="62865"/>
                    <a:pt x="1225551" y="60960"/>
                    <a:pt x="1224916" y="58420"/>
                  </a:cubicBezTo>
                  <a:cubicBezTo>
                    <a:pt x="1224281" y="55880"/>
                    <a:pt x="1223646" y="53340"/>
                    <a:pt x="1223646" y="50165"/>
                  </a:cubicBezTo>
                  <a:cubicBezTo>
                    <a:pt x="1223646" y="46990"/>
                    <a:pt x="1224281" y="43815"/>
                    <a:pt x="1225551" y="40640"/>
                  </a:cubicBezTo>
                  <a:cubicBezTo>
                    <a:pt x="1226821" y="38100"/>
                    <a:pt x="1228726" y="35560"/>
                    <a:pt x="1231266" y="34290"/>
                  </a:cubicBezTo>
                  <a:cubicBezTo>
                    <a:pt x="1233806" y="32385"/>
                    <a:pt x="1236346" y="31115"/>
                    <a:pt x="1239521" y="30480"/>
                  </a:cubicBezTo>
                  <a:cubicBezTo>
                    <a:pt x="1242696" y="29845"/>
                    <a:pt x="1246506" y="29210"/>
                    <a:pt x="1250316" y="29210"/>
                  </a:cubicBezTo>
                  <a:close/>
                  <a:moveTo>
                    <a:pt x="1180466" y="29210"/>
                  </a:moveTo>
                  <a:cubicBezTo>
                    <a:pt x="1186181" y="29210"/>
                    <a:pt x="1190626" y="30480"/>
                    <a:pt x="1195071" y="32385"/>
                  </a:cubicBezTo>
                  <a:cubicBezTo>
                    <a:pt x="1198881" y="34290"/>
                    <a:pt x="1202691" y="37465"/>
                    <a:pt x="1205231" y="40640"/>
                  </a:cubicBezTo>
                  <a:cubicBezTo>
                    <a:pt x="1207771" y="44450"/>
                    <a:pt x="1209676" y="48260"/>
                    <a:pt x="1211581" y="53340"/>
                  </a:cubicBezTo>
                  <a:cubicBezTo>
                    <a:pt x="1212851" y="57785"/>
                    <a:pt x="1213486" y="62865"/>
                    <a:pt x="1213486" y="68580"/>
                  </a:cubicBezTo>
                  <a:lnTo>
                    <a:pt x="1212216" y="68580"/>
                  </a:lnTo>
                  <a:cubicBezTo>
                    <a:pt x="1212216" y="68580"/>
                    <a:pt x="1212216" y="71120"/>
                    <a:pt x="1212216" y="72390"/>
                  </a:cubicBezTo>
                  <a:cubicBezTo>
                    <a:pt x="1212216" y="73660"/>
                    <a:pt x="1212216" y="74295"/>
                    <a:pt x="1212216" y="75565"/>
                  </a:cubicBezTo>
                  <a:lnTo>
                    <a:pt x="1160781" y="75565"/>
                  </a:lnTo>
                  <a:cubicBezTo>
                    <a:pt x="1160781" y="79375"/>
                    <a:pt x="1162051" y="82550"/>
                    <a:pt x="1163321" y="85090"/>
                  </a:cubicBezTo>
                  <a:cubicBezTo>
                    <a:pt x="1164591" y="87630"/>
                    <a:pt x="1165861" y="90170"/>
                    <a:pt x="1167766" y="91440"/>
                  </a:cubicBezTo>
                  <a:cubicBezTo>
                    <a:pt x="1169671" y="93345"/>
                    <a:pt x="1171576" y="94615"/>
                    <a:pt x="1173481" y="95250"/>
                  </a:cubicBezTo>
                  <a:cubicBezTo>
                    <a:pt x="1175386" y="95885"/>
                    <a:pt x="1177926" y="96520"/>
                    <a:pt x="1180466" y="96520"/>
                  </a:cubicBezTo>
                  <a:cubicBezTo>
                    <a:pt x="1182371" y="96520"/>
                    <a:pt x="1183641" y="96520"/>
                    <a:pt x="1185546" y="96520"/>
                  </a:cubicBezTo>
                  <a:cubicBezTo>
                    <a:pt x="1186816" y="96520"/>
                    <a:pt x="1188721" y="95885"/>
                    <a:pt x="1189991" y="95250"/>
                  </a:cubicBezTo>
                  <a:cubicBezTo>
                    <a:pt x="1191261" y="95250"/>
                    <a:pt x="1192531" y="93980"/>
                    <a:pt x="1193801" y="93345"/>
                  </a:cubicBezTo>
                  <a:cubicBezTo>
                    <a:pt x="1195071" y="93345"/>
                    <a:pt x="1196341" y="92075"/>
                    <a:pt x="1198246" y="90805"/>
                  </a:cubicBezTo>
                  <a:lnTo>
                    <a:pt x="1207136" y="100330"/>
                  </a:lnTo>
                  <a:cubicBezTo>
                    <a:pt x="1207136" y="100330"/>
                    <a:pt x="1203326" y="103505"/>
                    <a:pt x="1201421" y="104775"/>
                  </a:cubicBezTo>
                  <a:cubicBezTo>
                    <a:pt x="1199516" y="106045"/>
                    <a:pt x="1197611" y="106680"/>
                    <a:pt x="1195706" y="107950"/>
                  </a:cubicBezTo>
                  <a:cubicBezTo>
                    <a:pt x="1193801" y="108585"/>
                    <a:pt x="1191261" y="109855"/>
                    <a:pt x="1188721" y="109855"/>
                  </a:cubicBezTo>
                  <a:cubicBezTo>
                    <a:pt x="1186181" y="109855"/>
                    <a:pt x="1183006" y="110490"/>
                    <a:pt x="1179831" y="110490"/>
                  </a:cubicBezTo>
                  <a:cubicBezTo>
                    <a:pt x="1176656" y="110490"/>
                    <a:pt x="1173481" y="110490"/>
                    <a:pt x="1170306" y="109220"/>
                  </a:cubicBezTo>
                  <a:cubicBezTo>
                    <a:pt x="1167131" y="108585"/>
                    <a:pt x="1164591" y="107315"/>
                    <a:pt x="1162686" y="105410"/>
                  </a:cubicBezTo>
                  <a:cubicBezTo>
                    <a:pt x="1160781" y="103505"/>
                    <a:pt x="1158241" y="102235"/>
                    <a:pt x="1156336" y="100330"/>
                  </a:cubicBezTo>
                  <a:cubicBezTo>
                    <a:pt x="1154431" y="98425"/>
                    <a:pt x="1152526" y="95885"/>
                    <a:pt x="1151256" y="92710"/>
                  </a:cubicBezTo>
                  <a:cubicBezTo>
                    <a:pt x="1149351" y="89535"/>
                    <a:pt x="1148081" y="86360"/>
                    <a:pt x="1147446" y="82550"/>
                  </a:cubicBezTo>
                  <a:cubicBezTo>
                    <a:pt x="1146811" y="78740"/>
                    <a:pt x="1146176" y="74295"/>
                    <a:pt x="1146176" y="69850"/>
                  </a:cubicBezTo>
                  <a:cubicBezTo>
                    <a:pt x="1146176" y="63500"/>
                    <a:pt x="1146811" y="57150"/>
                    <a:pt x="1148716" y="52070"/>
                  </a:cubicBezTo>
                  <a:cubicBezTo>
                    <a:pt x="1150621" y="46990"/>
                    <a:pt x="1152526" y="42545"/>
                    <a:pt x="1155701" y="39370"/>
                  </a:cubicBezTo>
                  <a:cubicBezTo>
                    <a:pt x="1158876" y="36195"/>
                    <a:pt x="1162051" y="33020"/>
                    <a:pt x="1166496" y="31750"/>
                  </a:cubicBezTo>
                  <a:cubicBezTo>
                    <a:pt x="1170941" y="29845"/>
                    <a:pt x="1175386" y="29210"/>
                    <a:pt x="1180466" y="29210"/>
                  </a:cubicBezTo>
                  <a:close/>
                  <a:moveTo>
                    <a:pt x="901065" y="29210"/>
                  </a:moveTo>
                  <a:cubicBezTo>
                    <a:pt x="906780" y="29210"/>
                    <a:pt x="911225" y="30480"/>
                    <a:pt x="915670" y="32385"/>
                  </a:cubicBezTo>
                  <a:cubicBezTo>
                    <a:pt x="919480" y="34290"/>
                    <a:pt x="923290" y="37465"/>
                    <a:pt x="925830" y="40640"/>
                  </a:cubicBezTo>
                  <a:cubicBezTo>
                    <a:pt x="928370" y="44450"/>
                    <a:pt x="930275" y="48260"/>
                    <a:pt x="932180" y="53340"/>
                  </a:cubicBezTo>
                  <a:cubicBezTo>
                    <a:pt x="933450" y="57785"/>
                    <a:pt x="934085" y="62865"/>
                    <a:pt x="934085" y="68580"/>
                  </a:cubicBezTo>
                  <a:lnTo>
                    <a:pt x="932815" y="68580"/>
                  </a:lnTo>
                  <a:cubicBezTo>
                    <a:pt x="932815" y="68580"/>
                    <a:pt x="932815" y="71120"/>
                    <a:pt x="932815" y="72390"/>
                  </a:cubicBezTo>
                  <a:cubicBezTo>
                    <a:pt x="932815" y="73660"/>
                    <a:pt x="932815" y="74295"/>
                    <a:pt x="932815" y="75565"/>
                  </a:cubicBezTo>
                  <a:lnTo>
                    <a:pt x="881380" y="75565"/>
                  </a:lnTo>
                  <a:cubicBezTo>
                    <a:pt x="881380" y="79375"/>
                    <a:pt x="882650" y="82550"/>
                    <a:pt x="883920" y="85090"/>
                  </a:cubicBezTo>
                  <a:cubicBezTo>
                    <a:pt x="885190" y="87630"/>
                    <a:pt x="886460" y="90170"/>
                    <a:pt x="888365" y="91440"/>
                  </a:cubicBezTo>
                  <a:cubicBezTo>
                    <a:pt x="890270" y="93345"/>
                    <a:pt x="892175" y="94615"/>
                    <a:pt x="894080" y="95250"/>
                  </a:cubicBezTo>
                  <a:cubicBezTo>
                    <a:pt x="895985" y="95885"/>
                    <a:pt x="898525" y="96520"/>
                    <a:pt x="901065" y="96520"/>
                  </a:cubicBezTo>
                  <a:cubicBezTo>
                    <a:pt x="902970" y="96520"/>
                    <a:pt x="904240" y="96520"/>
                    <a:pt x="906145" y="96520"/>
                  </a:cubicBezTo>
                  <a:cubicBezTo>
                    <a:pt x="907415" y="96520"/>
                    <a:pt x="909320" y="95885"/>
                    <a:pt x="910590" y="95250"/>
                  </a:cubicBezTo>
                  <a:cubicBezTo>
                    <a:pt x="911860" y="95250"/>
                    <a:pt x="913130" y="93980"/>
                    <a:pt x="914400" y="93345"/>
                  </a:cubicBezTo>
                  <a:cubicBezTo>
                    <a:pt x="915670" y="93345"/>
                    <a:pt x="916940" y="92075"/>
                    <a:pt x="918845" y="90805"/>
                  </a:cubicBezTo>
                  <a:lnTo>
                    <a:pt x="927735" y="100330"/>
                  </a:lnTo>
                  <a:cubicBezTo>
                    <a:pt x="927735" y="100330"/>
                    <a:pt x="923925" y="103505"/>
                    <a:pt x="922020" y="104775"/>
                  </a:cubicBezTo>
                  <a:cubicBezTo>
                    <a:pt x="920115" y="106045"/>
                    <a:pt x="918210" y="106680"/>
                    <a:pt x="916305" y="107950"/>
                  </a:cubicBezTo>
                  <a:cubicBezTo>
                    <a:pt x="914400" y="108585"/>
                    <a:pt x="911860" y="109855"/>
                    <a:pt x="909320" y="109855"/>
                  </a:cubicBezTo>
                  <a:cubicBezTo>
                    <a:pt x="906780" y="109855"/>
                    <a:pt x="903605" y="110490"/>
                    <a:pt x="900430" y="110490"/>
                  </a:cubicBezTo>
                  <a:cubicBezTo>
                    <a:pt x="897255" y="110490"/>
                    <a:pt x="894080" y="110490"/>
                    <a:pt x="890905" y="109220"/>
                  </a:cubicBezTo>
                  <a:cubicBezTo>
                    <a:pt x="887730" y="108585"/>
                    <a:pt x="885190" y="107315"/>
                    <a:pt x="883285" y="105410"/>
                  </a:cubicBezTo>
                  <a:cubicBezTo>
                    <a:pt x="881380" y="103505"/>
                    <a:pt x="878840" y="102235"/>
                    <a:pt x="876935" y="100330"/>
                  </a:cubicBezTo>
                  <a:cubicBezTo>
                    <a:pt x="875030" y="98425"/>
                    <a:pt x="873125" y="95885"/>
                    <a:pt x="871855" y="92710"/>
                  </a:cubicBezTo>
                  <a:cubicBezTo>
                    <a:pt x="869950" y="89535"/>
                    <a:pt x="868680" y="86360"/>
                    <a:pt x="868045" y="82550"/>
                  </a:cubicBezTo>
                  <a:cubicBezTo>
                    <a:pt x="867410" y="78740"/>
                    <a:pt x="866775" y="74295"/>
                    <a:pt x="866775" y="69850"/>
                  </a:cubicBezTo>
                  <a:cubicBezTo>
                    <a:pt x="866775" y="63500"/>
                    <a:pt x="867410" y="57150"/>
                    <a:pt x="869315" y="52070"/>
                  </a:cubicBezTo>
                  <a:cubicBezTo>
                    <a:pt x="871220" y="46990"/>
                    <a:pt x="873125" y="42545"/>
                    <a:pt x="876300" y="39370"/>
                  </a:cubicBezTo>
                  <a:cubicBezTo>
                    <a:pt x="879475" y="36195"/>
                    <a:pt x="882650" y="33020"/>
                    <a:pt x="887095" y="31750"/>
                  </a:cubicBezTo>
                  <a:cubicBezTo>
                    <a:pt x="891540" y="29845"/>
                    <a:pt x="895985" y="29210"/>
                    <a:pt x="901065" y="29210"/>
                  </a:cubicBezTo>
                  <a:close/>
                  <a:moveTo>
                    <a:pt x="668656" y="29210"/>
                  </a:moveTo>
                  <a:cubicBezTo>
                    <a:pt x="671830" y="29210"/>
                    <a:pt x="674370" y="29210"/>
                    <a:pt x="676275" y="29845"/>
                  </a:cubicBezTo>
                  <a:cubicBezTo>
                    <a:pt x="678181" y="29845"/>
                    <a:pt x="680086" y="31115"/>
                    <a:pt x="681991" y="32385"/>
                  </a:cubicBezTo>
                  <a:lnTo>
                    <a:pt x="678181" y="46990"/>
                  </a:lnTo>
                  <a:lnTo>
                    <a:pt x="676910" y="46990"/>
                  </a:lnTo>
                  <a:cubicBezTo>
                    <a:pt x="676910" y="46990"/>
                    <a:pt x="673736" y="45085"/>
                    <a:pt x="671830" y="45085"/>
                  </a:cubicBezTo>
                  <a:cubicBezTo>
                    <a:pt x="669925" y="45085"/>
                    <a:pt x="668020" y="44450"/>
                    <a:pt x="665480" y="44450"/>
                  </a:cubicBezTo>
                  <a:cubicBezTo>
                    <a:pt x="660400" y="44450"/>
                    <a:pt x="656590" y="46355"/>
                    <a:pt x="654050" y="49530"/>
                  </a:cubicBezTo>
                  <a:cubicBezTo>
                    <a:pt x="651510" y="52705"/>
                    <a:pt x="650240" y="57785"/>
                    <a:pt x="650240" y="64770"/>
                  </a:cubicBezTo>
                  <a:lnTo>
                    <a:pt x="650240" y="109220"/>
                  </a:lnTo>
                  <a:lnTo>
                    <a:pt x="635000" y="109220"/>
                  </a:lnTo>
                  <a:lnTo>
                    <a:pt x="635000" y="31115"/>
                  </a:lnTo>
                  <a:lnTo>
                    <a:pt x="650240" y="31115"/>
                  </a:lnTo>
                  <a:lnTo>
                    <a:pt x="650240" y="38735"/>
                  </a:lnTo>
                  <a:cubicBezTo>
                    <a:pt x="650240" y="38735"/>
                    <a:pt x="652145" y="36195"/>
                    <a:pt x="653416" y="34925"/>
                  </a:cubicBezTo>
                  <a:cubicBezTo>
                    <a:pt x="654685" y="33655"/>
                    <a:pt x="655955" y="33020"/>
                    <a:pt x="657861" y="31750"/>
                  </a:cubicBezTo>
                  <a:cubicBezTo>
                    <a:pt x="659130" y="31115"/>
                    <a:pt x="661035" y="30480"/>
                    <a:pt x="662940" y="29845"/>
                  </a:cubicBezTo>
                  <a:cubicBezTo>
                    <a:pt x="664845" y="29845"/>
                    <a:pt x="666751" y="29210"/>
                    <a:pt x="668656" y="29210"/>
                  </a:cubicBezTo>
                  <a:close/>
                  <a:moveTo>
                    <a:pt x="586739" y="29210"/>
                  </a:moveTo>
                  <a:cubicBezTo>
                    <a:pt x="592454" y="29210"/>
                    <a:pt x="596899" y="30480"/>
                    <a:pt x="601344" y="32385"/>
                  </a:cubicBezTo>
                  <a:cubicBezTo>
                    <a:pt x="605154" y="34290"/>
                    <a:pt x="608964" y="37465"/>
                    <a:pt x="611504" y="40640"/>
                  </a:cubicBezTo>
                  <a:cubicBezTo>
                    <a:pt x="614044" y="44450"/>
                    <a:pt x="615949" y="48260"/>
                    <a:pt x="617854" y="53340"/>
                  </a:cubicBezTo>
                  <a:cubicBezTo>
                    <a:pt x="619124" y="57785"/>
                    <a:pt x="619759" y="62865"/>
                    <a:pt x="619759" y="68580"/>
                  </a:cubicBezTo>
                  <a:lnTo>
                    <a:pt x="618489" y="68580"/>
                  </a:lnTo>
                  <a:cubicBezTo>
                    <a:pt x="618489" y="68580"/>
                    <a:pt x="618489" y="71120"/>
                    <a:pt x="618489" y="72390"/>
                  </a:cubicBezTo>
                  <a:cubicBezTo>
                    <a:pt x="618489" y="73660"/>
                    <a:pt x="618489" y="74295"/>
                    <a:pt x="618489" y="75565"/>
                  </a:cubicBezTo>
                  <a:lnTo>
                    <a:pt x="567054" y="75565"/>
                  </a:lnTo>
                  <a:cubicBezTo>
                    <a:pt x="567054" y="79375"/>
                    <a:pt x="568324" y="82550"/>
                    <a:pt x="569594" y="85090"/>
                  </a:cubicBezTo>
                  <a:cubicBezTo>
                    <a:pt x="570864" y="87630"/>
                    <a:pt x="572134" y="90170"/>
                    <a:pt x="574039" y="91440"/>
                  </a:cubicBezTo>
                  <a:cubicBezTo>
                    <a:pt x="575944" y="93345"/>
                    <a:pt x="577849" y="94615"/>
                    <a:pt x="579754" y="95250"/>
                  </a:cubicBezTo>
                  <a:cubicBezTo>
                    <a:pt x="581659" y="95885"/>
                    <a:pt x="584199" y="96520"/>
                    <a:pt x="586739" y="96520"/>
                  </a:cubicBezTo>
                  <a:cubicBezTo>
                    <a:pt x="588644" y="96520"/>
                    <a:pt x="589914" y="96520"/>
                    <a:pt x="591819" y="96520"/>
                  </a:cubicBezTo>
                  <a:cubicBezTo>
                    <a:pt x="593089" y="96520"/>
                    <a:pt x="594994" y="95885"/>
                    <a:pt x="596264" y="95250"/>
                  </a:cubicBezTo>
                  <a:cubicBezTo>
                    <a:pt x="597534" y="95250"/>
                    <a:pt x="598804" y="93980"/>
                    <a:pt x="600074" y="93345"/>
                  </a:cubicBezTo>
                  <a:cubicBezTo>
                    <a:pt x="601344" y="93345"/>
                    <a:pt x="602614" y="92075"/>
                    <a:pt x="604519" y="90805"/>
                  </a:cubicBezTo>
                  <a:lnTo>
                    <a:pt x="613409" y="100330"/>
                  </a:lnTo>
                  <a:cubicBezTo>
                    <a:pt x="613409" y="100330"/>
                    <a:pt x="609599" y="103505"/>
                    <a:pt x="607694" y="104775"/>
                  </a:cubicBezTo>
                  <a:cubicBezTo>
                    <a:pt x="605789" y="106045"/>
                    <a:pt x="603884" y="106680"/>
                    <a:pt x="601979" y="107950"/>
                  </a:cubicBezTo>
                  <a:cubicBezTo>
                    <a:pt x="600074" y="108585"/>
                    <a:pt x="597534" y="109855"/>
                    <a:pt x="594994" y="109855"/>
                  </a:cubicBezTo>
                  <a:cubicBezTo>
                    <a:pt x="592454" y="109855"/>
                    <a:pt x="589279" y="110490"/>
                    <a:pt x="586104" y="110490"/>
                  </a:cubicBezTo>
                  <a:cubicBezTo>
                    <a:pt x="582929" y="110490"/>
                    <a:pt x="579754" y="110490"/>
                    <a:pt x="576579" y="109220"/>
                  </a:cubicBezTo>
                  <a:cubicBezTo>
                    <a:pt x="573404" y="108585"/>
                    <a:pt x="570864" y="107315"/>
                    <a:pt x="568959" y="105410"/>
                  </a:cubicBezTo>
                  <a:cubicBezTo>
                    <a:pt x="566419" y="104140"/>
                    <a:pt x="564514" y="102235"/>
                    <a:pt x="562609" y="100330"/>
                  </a:cubicBezTo>
                  <a:cubicBezTo>
                    <a:pt x="560704" y="98425"/>
                    <a:pt x="558799" y="95885"/>
                    <a:pt x="557529" y="92710"/>
                  </a:cubicBezTo>
                  <a:cubicBezTo>
                    <a:pt x="555624" y="89535"/>
                    <a:pt x="554354" y="86360"/>
                    <a:pt x="553719" y="82550"/>
                  </a:cubicBezTo>
                  <a:cubicBezTo>
                    <a:pt x="553084" y="78740"/>
                    <a:pt x="552449" y="74295"/>
                    <a:pt x="552449" y="69850"/>
                  </a:cubicBezTo>
                  <a:cubicBezTo>
                    <a:pt x="552449" y="63500"/>
                    <a:pt x="553084" y="57150"/>
                    <a:pt x="554989" y="52070"/>
                  </a:cubicBezTo>
                  <a:cubicBezTo>
                    <a:pt x="556894" y="46990"/>
                    <a:pt x="558799" y="42545"/>
                    <a:pt x="561974" y="39370"/>
                  </a:cubicBezTo>
                  <a:cubicBezTo>
                    <a:pt x="565149" y="36195"/>
                    <a:pt x="568324" y="33020"/>
                    <a:pt x="572769" y="31750"/>
                  </a:cubicBezTo>
                  <a:cubicBezTo>
                    <a:pt x="577214" y="29845"/>
                    <a:pt x="581659" y="29210"/>
                    <a:pt x="586739" y="29210"/>
                  </a:cubicBezTo>
                  <a:close/>
                  <a:moveTo>
                    <a:pt x="400050" y="29210"/>
                  </a:moveTo>
                  <a:cubicBezTo>
                    <a:pt x="405765" y="29210"/>
                    <a:pt x="410210" y="30480"/>
                    <a:pt x="414655" y="32385"/>
                  </a:cubicBezTo>
                  <a:cubicBezTo>
                    <a:pt x="418465" y="34290"/>
                    <a:pt x="422275" y="37465"/>
                    <a:pt x="424815" y="40640"/>
                  </a:cubicBezTo>
                  <a:cubicBezTo>
                    <a:pt x="427355" y="44450"/>
                    <a:pt x="429260" y="48260"/>
                    <a:pt x="431165" y="53340"/>
                  </a:cubicBezTo>
                  <a:cubicBezTo>
                    <a:pt x="432435" y="57785"/>
                    <a:pt x="433070" y="62865"/>
                    <a:pt x="433070" y="68580"/>
                  </a:cubicBezTo>
                  <a:lnTo>
                    <a:pt x="431800" y="68580"/>
                  </a:lnTo>
                  <a:cubicBezTo>
                    <a:pt x="431800" y="68580"/>
                    <a:pt x="431800" y="71120"/>
                    <a:pt x="431800" y="72390"/>
                  </a:cubicBezTo>
                  <a:cubicBezTo>
                    <a:pt x="431800" y="73660"/>
                    <a:pt x="431800" y="74295"/>
                    <a:pt x="431800" y="75565"/>
                  </a:cubicBezTo>
                  <a:lnTo>
                    <a:pt x="380365" y="75565"/>
                  </a:lnTo>
                  <a:cubicBezTo>
                    <a:pt x="380365" y="79375"/>
                    <a:pt x="381635" y="82550"/>
                    <a:pt x="382905" y="85090"/>
                  </a:cubicBezTo>
                  <a:cubicBezTo>
                    <a:pt x="384175" y="87630"/>
                    <a:pt x="385445" y="90170"/>
                    <a:pt x="387350" y="91440"/>
                  </a:cubicBezTo>
                  <a:cubicBezTo>
                    <a:pt x="389255" y="93345"/>
                    <a:pt x="391160" y="94615"/>
                    <a:pt x="393065" y="95250"/>
                  </a:cubicBezTo>
                  <a:cubicBezTo>
                    <a:pt x="394970" y="95885"/>
                    <a:pt x="397510" y="96520"/>
                    <a:pt x="400050" y="96520"/>
                  </a:cubicBezTo>
                  <a:cubicBezTo>
                    <a:pt x="401955" y="96520"/>
                    <a:pt x="403225" y="96520"/>
                    <a:pt x="405130" y="96520"/>
                  </a:cubicBezTo>
                  <a:cubicBezTo>
                    <a:pt x="406400" y="96520"/>
                    <a:pt x="408305" y="95885"/>
                    <a:pt x="409575" y="95250"/>
                  </a:cubicBezTo>
                  <a:cubicBezTo>
                    <a:pt x="410845" y="95250"/>
                    <a:pt x="412115" y="93980"/>
                    <a:pt x="413385" y="93345"/>
                  </a:cubicBezTo>
                  <a:cubicBezTo>
                    <a:pt x="414655" y="93345"/>
                    <a:pt x="415925" y="92075"/>
                    <a:pt x="417830" y="90805"/>
                  </a:cubicBezTo>
                  <a:lnTo>
                    <a:pt x="426720" y="100330"/>
                  </a:lnTo>
                  <a:cubicBezTo>
                    <a:pt x="426720" y="100330"/>
                    <a:pt x="422910" y="103505"/>
                    <a:pt x="421005" y="104775"/>
                  </a:cubicBezTo>
                  <a:cubicBezTo>
                    <a:pt x="419100" y="106045"/>
                    <a:pt x="417195" y="106680"/>
                    <a:pt x="415290" y="107950"/>
                  </a:cubicBezTo>
                  <a:cubicBezTo>
                    <a:pt x="413385" y="108585"/>
                    <a:pt x="410845" y="109855"/>
                    <a:pt x="408305" y="109855"/>
                  </a:cubicBezTo>
                  <a:cubicBezTo>
                    <a:pt x="405765" y="109855"/>
                    <a:pt x="402590" y="110490"/>
                    <a:pt x="399415" y="110490"/>
                  </a:cubicBezTo>
                  <a:cubicBezTo>
                    <a:pt x="396240" y="110490"/>
                    <a:pt x="393065" y="110490"/>
                    <a:pt x="389890" y="109220"/>
                  </a:cubicBezTo>
                  <a:cubicBezTo>
                    <a:pt x="386715" y="108585"/>
                    <a:pt x="384175" y="107315"/>
                    <a:pt x="382270" y="105410"/>
                  </a:cubicBezTo>
                  <a:cubicBezTo>
                    <a:pt x="380365" y="103505"/>
                    <a:pt x="377825" y="102235"/>
                    <a:pt x="375920" y="100330"/>
                  </a:cubicBezTo>
                  <a:cubicBezTo>
                    <a:pt x="374015" y="98425"/>
                    <a:pt x="372110" y="95885"/>
                    <a:pt x="370840" y="92710"/>
                  </a:cubicBezTo>
                  <a:cubicBezTo>
                    <a:pt x="368935" y="89535"/>
                    <a:pt x="367665" y="86360"/>
                    <a:pt x="367030" y="82550"/>
                  </a:cubicBezTo>
                  <a:cubicBezTo>
                    <a:pt x="366395" y="78740"/>
                    <a:pt x="365760" y="74295"/>
                    <a:pt x="365760" y="69850"/>
                  </a:cubicBezTo>
                  <a:cubicBezTo>
                    <a:pt x="365760" y="63500"/>
                    <a:pt x="366395" y="57150"/>
                    <a:pt x="368300" y="52070"/>
                  </a:cubicBezTo>
                  <a:cubicBezTo>
                    <a:pt x="370205" y="46990"/>
                    <a:pt x="372110" y="42545"/>
                    <a:pt x="375285" y="39370"/>
                  </a:cubicBezTo>
                  <a:cubicBezTo>
                    <a:pt x="378460" y="36195"/>
                    <a:pt x="381635" y="33020"/>
                    <a:pt x="386080" y="31750"/>
                  </a:cubicBezTo>
                  <a:cubicBezTo>
                    <a:pt x="390525" y="29845"/>
                    <a:pt x="394970" y="29210"/>
                    <a:pt x="400050" y="29210"/>
                  </a:cubicBezTo>
                  <a:close/>
                  <a:moveTo>
                    <a:pt x="201930" y="29210"/>
                  </a:moveTo>
                  <a:cubicBezTo>
                    <a:pt x="207645" y="29210"/>
                    <a:pt x="212090" y="30480"/>
                    <a:pt x="216535" y="32385"/>
                  </a:cubicBezTo>
                  <a:cubicBezTo>
                    <a:pt x="220345" y="34290"/>
                    <a:pt x="224155" y="37465"/>
                    <a:pt x="226695" y="40640"/>
                  </a:cubicBezTo>
                  <a:cubicBezTo>
                    <a:pt x="229235" y="44450"/>
                    <a:pt x="231140" y="48260"/>
                    <a:pt x="233045" y="53340"/>
                  </a:cubicBezTo>
                  <a:cubicBezTo>
                    <a:pt x="234315" y="57785"/>
                    <a:pt x="234950" y="62865"/>
                    <a:pt x="234950" y="68580"/>
                  </a:cubicBezTo>
                  <a:lnTo>
                    <a:pt x="233680" y="68580"/>
                  </a:lnTo>
                  <a:cubicBezTo>
                    <a:pt x="233680" y="68580"/>
                    <a:pt x="233680" y="71120"/>
                    <a:pt x="233680" y="72390"/>
                  </a:cubicBezTo>
                  <a:cubicBezTo>
                    <a:pt x="233680" y="73660"/>
                    <a:pt x="233680" y="74295"/>
                    <a:pt x="233680" y="75565"/>
                  </a:cubicBezTo>
                  <a:lnTo>
                    <a:pt x="182245" y="75565"/>
                  </a:lnTo>
                  <a:cubicBezTo>
                    <a:pt x="182245" y="79375"/>
                    <a:pt x="183515" y="82550"/>
                    <a:pt x="184785" y="85090"/>
                  </a:cubicBezTo>
                  <a:cubicBezTo>
                    <a:pt x="186055" y="87630"/>
                    <a:pt x="187325" y="90170"/>
                    <a:pt x="189230" y="91440"/>
                  </a:cubicBezTo>
                  <a:cubicBezTo>
                    <a:pt x="191135" y="93345"/>
                    <a:pt x="193040" y="94615"/>
                    <a:pt x="194945" y="95250"/>
                  </a:cubicBezTo>
                  <a:cubicBezTo>
                    <a:pt x="196850" y="95885"/>
                    <a:pt x="199390" y="96520"/>
                    <a:pt x="201930" y="96520"/>
                  </a:cubicBezTo>
                  <a:cubicBezTo>
                    <a:pt x="203835" y="96520"/>
                    <a:pt x="205105" y="96520"/>
                    <a:pt x="207010" y="96520"/>
                  </a:cubicBezTo>
                  <a:cubicBezTo>
                    <a:pt x="208280" y="96520"/>
                    <a:pt x="210185" y="95885"/>
                    <a:pt x="211455" y="95250"/>
                  </a:cubicBezTo>
                  <a:cubicBezTo>
                    <a:pt x="212725" y="95250"/>
                    <a:pt x="213995" y="93980"/>
                    <a:pt x="215265" y="93345"/>
                  </a:cubicBezTo>
                  <a:cubicBezTo>
                    <a:pt x="216535" y="93345"/>
                    <a:pt x="217805" y="92075"/>
                    <a:pt x="219710" y="90805"/>
                  </a:cubicBezTo>
                  <a:lnTo>
                    <a:pt x="228600" y="100330"/>
                  </a:lnTo>
                  <a:cubicBezTo>
                    <a:pt x="228600" y="100330"/>
                    <a:pt x="224790" y="103505"/>
                    <a:pt x="222885" y="104775"/>
                  </a:cubicBezTo>
                  <a:cubicBezTo>
                    <a:pt x="220980" y="106045"/>
                    <a:pt x="219075" y="106680"/>
                    <a:pt x="217170" y="107950"/>
                  </a:cubicBezTo>
                  <a:cubicBezTo>
                    <a:pt x="215265" y="108585"/>
                    <a:pt x="212725" y="109855"/>
                    <a:pt x="210185" y="109855"/>
                  </a:cubicBezTo>
                  <a:cubicBezTo>
                    <a:pt x="207645" y="109855"/>
                    <a:pt x="204470" y="110490"/>
                    <a:pt x="201295" y="110490"/>
                  </a:cubicBezTo>
                  <a:cubicBezTo>
                    <a:pt x="198120" y="110490"/>
                    <a:pt x="194945" y="110490"/>
                    <a:pt x="191770" y="109220"/>
                  </a:cubicBezTo>
                  <a:cubicBezTo>
                    <a:pt x="188595" y="108585"/>
                    <a:pt x="186055" y="107315"/>
                    <a:pt x="184150" y="105410"/>
                  </a:cubicBezTo>
                  <a:cubicBezTo>
                    <a:pt x="181610" y="104140"/>
                    <a:pt x="179705" y="102235"/>
                    <a:pt x="177800" y="100330"/>
                  </a:cubicBezTo>
                  <a:cubicBezTo>
                    <a:pt x="175895" y="98425"/>
                    <a:pt x="173990" y="95885"/>
                    <a:pt x="172720" y="92710"/>
                  </a:cubicBezTo>
                  <a:cubicBezTo>
                    <a:pt x="170815" y="89535"/>
                    <a:pt x="169545" y="86360"/>
                    <a:pt x="168910" y="82550"/>
                  </a:cubicBezTo>
                  <a:cubicBezTo>
                    <a:pt x="168275" y="78740"/>
                    <a:pt x="167640" y="74295"/>
                    <a:pt x="167640" y="69850"/>
                  </a:cubicBezTo>
                  <a:cubicBezTo>
                    <a:pt x="167640" y="63500"/>
                    <a:pt x="168275" y="57150"/>
                    <a:pt x="170180" y="52070"/>
                  </a:cubicBezTo>
                  <a:cubicBezTo>
                    <a:pt x="172085" y="46990"/>
                    <a:pt x="173990" y="42545"/>
                    <a:pt x="177165" y="39370"/>
                  </a:cubicBezTo>
                  <a:cubicBezTo>
                    <a:pt x="180340" y="36195"/>
                    <a:pt x="183515" y="33020"/>
                    <a:pt x="187960" y="31750"/>
                  </a:cubicBezTo>
                  <a:cubicBezTo>
                    <a:pt x="192405" y="29845"/>
                    <a:pt x="196850" y="29210"/>
                    <a:pt x="201930" y="29210"/>
                  </a:cubicBezTo>
                  <a:close/>
                  <a:moveTo>
                    <a:pt x="4664706" y="28574"/>
                  </a:moveTo>
                  <a:cubicBezTo>
                    <a:pt x="4669786" y="28574"/>
                    <a:pt x="4674231" y="29209"/>
                    <a:pt x="4678676" y="31749"/>
                  </a:cubicBezTo>
                  <a:cubicBezTo>
                    <a:pt x="4683121" y="33654"/>
                    <a:pt x="4686296" y="36194"/>
                    <a:pt x="4689471" y="40004"/>
                  </a:cubicBezTo>
                  <a:cubicBezTo>
                    <a:pt x="4692646" y="43814"/>
                    <a:pt x="4695186" y="47624"/>
                    <a:pt x="4696456" y="52704"/>
                  </a:cubicBezTo>
                  <a:cubicBezTo>
                    <a:pt x="4698361" y="57784"/>
                    <a:pt x="4698996" y="63499"/>
                    <a:pt x="4698996" y="69214"/>
                  </a:cubicBezTo>
                  <a:lnTo>
                    <a:pt x="4699631" y="69214"/>
                  </a:lnTo>
                  <a:cubicBezTo>
                    <a:pt x="4699631" y="75564"/>
                    <a:pt x="4698996" y="81279"/>
                    <a:pt x="4697091" y="86359"/>
                  </a:cubicBezTo>
                  <a:cubicBezTo>
                    <a:pt x="4695186" y="91439"/>
                    <a:pt x="4692646" y="95884"/>
                    <a:pt x="4689471" y="99059"/>
                  </a:cubicBezTo>
                  <a:cubicBezTo>
                    <a:pt x="4686296" y="102869"/>
                    <a:pt x="4682486" y="105409"/>
                    <a:pt x="4678041" y="107314"/>
                  </a:cubicBezTo>
                  <a:cubicBezTo>
                    <a:pt x="4673596" y="109219"/>
                    <a:pt x="4669151" y="109854"/>
                    <a:pt x="4664071" y="109854"/>
                  </a:cubicBezTo>
                  <a:cubicBezTo>
                    <a:pt x="4658991" y="109854"/>
                    <a:pt x="4654546" y="108584"/>
                    <a:pt x="4650101" y="106679"/>
                  </a:cubicBezTo>
                  <a:cubicBezTo>
                    <a:pt x="4645656" y="104774"/>
                    <a:pt x="4642481" y="102234"/>
                    <a:pt x="4639306" y="98424"/>
                  </a:cubicBezTo>
                  <a:cubicBezTo>
                    <a:pt x="4636131" y="94614"/>
                    <a:pt x="4633591" y="90804"/>
                    <a:pt x="4632321" y="85724"/>
                  </a:cubicBezTo>
                  <a:cubicBezTo>
                    <a:pt x="4630416" y="80644"/>
                    <a:pt x="4629781" y="74929"/>
                    <a:pt x="4629781" y="69214"/>
                  </a:cubicBezTo>
                  <a:cubicBezTo>
                    <a:pt x="4629781" y="63499"/>
                    <a:pt x="4630416" y="57149"/>
                    <a:pt x="4632321" y="52069"/>
                  </a:cubicBezTo>
                  <a:cubicBezTo>
                    <a:pt x="4634226" y="46989"/>
                    <a:pt x="4636766" y="42544"/>
                    <a:pt x="4639941" y="39369"/>
                  </a:cubicBezTo>
                  <a:cubicBezTo>
                    <a:pt x="4643116" y="35559"/>
                    <a:pt x="4646926" y="33019"/>
                    <a:pt x="4650736" y="31114"/>
                  </a:cubicBezTo>
                  <a:cubicBezTo>
                    <a:pt x="4655181" y="29209"/>
                    <a:pt x="4659626" y="28574"/>
                    <a:pt x="4664706" y="28574"/>
                  </a:cubicBezTo>
                  <a:close/>
                  <a:moveTo>
                    <a:pt x="4264655" y="28574"/>
                  </a:moveTo>
                  <a:cubicBezTo>
                    <a:pt x="4269735" y="28574"/>
                    <a:pt x="4274180" y="29209"/>
                    <a:pt x="4278625" y="31749"/>
                  </a:cubicBezTo>
                  <a:cubicBezTo>
                    <a:pt x="4283070" y="33654"/>
                    <a:pt x="4286245" y="36194"/>
                    <a:pt x="4289420" y="40004"/>
                  </a:cubicBezTo>
                  <a:cubicBezTo>
                    <a:pt x="4292595" y="43814"/>
                    <a:pt x="4295135" y="47624"/>
                    <a:pt x="4296405" y="52704"/>
                  </a:cubicBezTo>
                  <a:cubicBezTo>
                    <a:pt x="4298310" y="57784"/>
                    <a:pt x="4298945" y="63499"/>
                    <a:pt x="4298945" y="69214"/>
                  </a:cubicBezTo>
                  <a:lnTo>
                    <a:pt x="4299580" y="69214"/>
                  </a:lnTo>
                  <a:cubicBezTo>
                    <a:pt x="4299580" y="75564"/>
                    <a:pt x="4298945" y="81279"/>
                    <a:pt x="4297040" y="86359"/>
                  </a:cubicBezTo>
                  <a:cubicBezTo>
                    <a:pt x="4295135" y="91439"/>
                    <a:pt x="4292595" y="95884"/>
                    <a:pt x="4289420" y="99059"/>
                  </a:cubicBezTo>
                  <a:cubicBezTo>
                    <a:pt x="4286245" y="102869"/>
                    <a:pt x="4282435" y="105409"/>
                    <a:pt x="4277990" y="107314"/>
                  </a:cubicBezTo>
                  <a:cubicBezTo>
                    <a:pt x="4273545" y="109219"/>
                    <a:pt x="4269100" y="109854"/>
                    <a:pt x="4264020" y="109854"/>
                  </a:cubicBezTo>
                  <a:cubicBezTo>
                    <a:pt x="4258940" y="109854"/>
                    <a:pt x="4254495" y="108584"/>
                    <a:pt x="4250050" y="106679"/>
                  </a:cubicBezTo>
                  <a:cubicBezTo>
                    <a:pt x="4245605" y="104774"/>
                    <a:pt x="4242430" y="102234"/>
                    <a:pt x="4239255" y="98424"/>
                  </a:cubicBezTo>
                  <a:cubicBezTo>
                    <a:pt x="4236080" y="94614"/>
                    <a:pt x="4233540" y="90804"/>
                    <a:pt x="4232270" y="85724"/>
                  </a:cubicBezTo>
                  <a:cubicBezTo>
                    <a:pt x="4230365" y="80644"/>
                    <a:pt x="4229730" y="74929"/>
                    <a:pt x="4229730" y="69214"/>
                  </a:cubicBezTo>
                  <a:cubicBezTo>
                    <a:pt x="4229730" y="63499"/>
                    <a:pt x="4230365" y="57149"/>
                    <a:pt x="4232270" y="52069"/>
                  </a:cubicBezTo>
                  <a:cubicBezTo>
                    <a:pt x="4234175" y="46989"/>
                    <a:pt x="4236715" y="42544"/>
                    <a:pt x="4239890" y="39369"/>
                  </a:cubicBezTo>
                  <a:cubicBezTo>
                    <a:pt x="4243065" y="35559"/>
                    <a:pt x="4246875" y="33019"/>
                    <a:pt x="4250685" y="31114"/>
                  </a:cubicBezTo>
                  <a:cubicBezTo>
                    <a:pt x="4255130" y="29209"/>
                    <a:pt x="4259575" y="28574"/>
                    <a:pt x="4264655" y="28574"/>
                  </a:cubicBezTo>
                  <a:close/>
                  <a:moveTo>
                    <a:pt x="1420495" y="28574"/>
                  </a:moveTo>
                  <a:cubicBezTo>
                    <a:pt x="1425575" y="28574"/>
                    <a:pt x="1430020" y="29209"/>
                    <a:pt x="1434465" y="31749"/>
                  </a:cubicBezTo>
                  <a:cubicBezTo>
                    <a:pt x="1438910" y="33654"/>
                    <a:pt x="1442085" y="36194"/>
                    <a:pt x="1445260" y="40004"/>
                  </a:cubicBezTo>
                  <a:cubicBezTo>
                    <a:pt x="1448435" y="43814"/>
                    <a:pt x="1450975" y="47624"/>
                    <a:pt x="1452245" y="52704"/>
                  </a:cubicBezTo>
                  <a:cubicBezTo>
                    <a:pt x="1454150" y="57784"/>
                    <a:pt x="1454785" y="63499"/>
                    <a:pt x="1454785" y="69214"/>
                  </a:cubicBezTo>
                  <a:lnTo>
                    <a:pt x="1455420" y="69214"/>
                  </a:lnTo>
                  <a:cubicBezTo>
                    <a:pt x="1455420" y="75564"/>
                    <a:pt x="1454785" y="81279"/>
                    <a:pt x="1452880" y="86359"/>
                  </a:cubicBezTo>
                  <a:cubicBezTo>
                    <a:pt x="1450975" y="91439"/>
                    <a:pt x="1448435" y="95884"/>
                    <a:pt x="1445260" y="99059"/>
                  </a:cubicBezTo>
                  <a:cubicBezTo>
                    <a:pt x="1442085" y="102869"/>
                    <a:pt x="1438275" y="105409"/>
                    <a:pt x="1433830" y="107314"/>
                  </a:cubicBezTo>
                  <a:cubicBezTo>
                    <a:pt x="1429385" y="109219"/>
                    <a:pt x="1424940" y="109854"/>
                    <a:pt x="1419860" y="109854"/>
                  </a:cubicBezTo>
                  <a:cubicBezTo>
                    <a:pt x="1414780" y="109854"/>
                    <a:pt x="1410335" y="108584"/>
                    <a:pt x="1405890" y="106679"/>
                  </a:cubicBezTo>
                  <a:cubicBezTo>
                    <a:pt x="1401444" y="104774"/>
                    <a:pt x="1398270" y="102234"/>
                    <a:pt x="1395095" y="98424"/>
                  </a:cubicBezTo>
                  <a:cubicBezTo>
                    <a:pt x="1391920" y="94614"/>
                    <a:pt x="1389380" y="90804"/>
                    <a:pt x="1388110" y="85724"/>
                  </a:cubicBezTo>
                  <a:cubicBezTo>
                    <a:pt x="1386205" y="80644"/>
                    <a:pt x="1385570" y="74929"/>
                    <a:pt x="1385570" y="69214"/>
                  </a:cubicBezTo>
                  <a:cubicBezTo>
                    <a:pt x="1385570" y="63499"/>
                    <a:pt x="1386205" y="57149"/>
                    <a:pt x="1388110" y="52069"/>
                  </a:cubicBezTo>
                  <a:cubicBezTo>
                    <a:pt x="1390015" y="46989"/>
                    <a:pt x="1392555" y="42544"/>
                    <a:pt x="1395730" y="39369"/>
                  </a:cubicBezTo>
                  <a:cubicBezTo>
                    <a:pt x="1398905" y="35559"/>
                    <a:pt x="1402715" y="33019"/>
                    <a:pt x="1406525" y="31114"/>
                  </a:cubicBezTo>
                  <a:cubicBezTo>
                    <a:pt x="1410970" y="29209"/>
                    <a:pt x="1415415" y="28574"/>
                    <a:pt x="1420495" y="28574"/>
                  </a:cubicBezTo>
                  <a:close/>
                  <a:moveTo>
                    <a:pt x="3143245" y="5079"/>
                  </a:moveTo>
                  <a:lnTo>
                    <a:pt x="3219445" y="5079"/>
                  </a:lnTo>
                  <a:lnTo>
                    <a:pt x="3219445" y="20319"/>
                  </a:lnTo>
                  <a:lnTo>
                    <a:pt x="3188965" y="20319"/>
                  </a:lnTo>
                  <a:lnTo>
                    <a:pt x="3188965" y="108584"/>
                  </a:lnTo>
                  <a:lnTo>
                    <a:pt x="3173090" y="108584"/>
                  </a:lnTo>
                  <a:lnTo>
                    <a:pt x="3173090" y="20319"/>
                  </a:lnTo>
                  <a:lnTo>
                    <a:pt x="3143245" y="20319"/>
                  </a:lnTo>
                  <a:close/>
                  <a:moveTo>
                    <a:pt x="1628774" y="5079"/>
                  </a:moveTo>
                  <a:lnTo>
                    <a:pt x="1704970" y="5079"/>
                  </a:lnTo>
                  <a:lnTo>
                    <a:pt x="1704970" y="20319"/>
                  </a:lnTo>
                  <a:lnTo>
                    <a:pt x="1675129" y="20319"/>
                  </a:lnTo>
                  <a:lnTo>
                    <a:pt x="1675129" y="108584"/>
                  </a:lnTo>
                  <a:lnTo>
                    <a:pt x="1659255" y="108584"/>
                  </a:lnTo>
                  <a:lnTo>
                    <a:pt x="1659255" y="20319"/>
                  </a:lnTo>
                  <a:lnTo>
                    <a:pt x="1628774" y="20319"/>
                  </a:lnTo>
                  <a:close/>
                  <a:moveTo>
                    <a:pt x="0" y="5079"/>
                  </a:moveTo>
                  <a:lnTo>
                    <a:pt x="76200" y="5079"/>
                  </a:lnTo>
                  <a:lnTo>
                    <a:pt x="76200" y="20319"/>
                  </a:lnTo>
                  <a:lnTo>
                    <a:pt x="45720" y="20319"/>
                  </a:lnTo>
                  <a:lnTo>
                    <a:pt x="45720" y="108584"/>
                  </a:lnTo>
                  <a:lnTo>
                    <a:pt x="29845" y="108584"/>
                  </a:lnTo>
                  <a:lnTo>
                    <a:pt x="29845" y="20319"/>
                  </a:lnTo>
                  <a:lnTo>
                    <a:pt x="0" y="20319"/>
                  </a:lnTo>
                  <a:close/>
                  <a:moveTo>
                    <a:pt x="1362075" y="1269"/>
                  </a:moveTo>
                  <a:cubicBezTo>
                    <a:pt x="1363345" y="1269"/>
                    <a:pt x="1364615" y="1269"/>
                    <a:pt x="1365885" y="1904"/>
                  </a:cubicBezTo>
                  <a:cubicBezTo>
                    <a:pt x="1367155" y="1904"/>
                    <a:pt x="1367790" y="3174"/>
                    <a:pt x="1369060" y="3809"/>
                  </a:cubicBezTo>
                  <a:cubicBezTo>
                    <a:pt x="1369695" y="4444"/>
                    <a:pt x="1370965" y="5714"/>
                    <a:pt x="1370965" y="6984"/>
                  </a:cubicBezTo>
                  <a:cubicBezTo>
                    <a:pt x="1370965" y="8254"/>
                    <a:pt x="1371600" y="9524"/>
                    <a:pt x="1371600" y="10794"/>
                  </a:cubicBezTo>
                  <a:cubicBezTo>
                    <a:pt x="1371600" y="10794"/>
                    <a:pt x="1371600" y="13334"/>
                    <a:pt x="1370965" y="14604"/>
                  </a:cubicBezTo>
                  <a:cubicBezTo>
                    <a:pt x="1370965" y="15874"/>
                    <a:pt x="1369695" y="17144"/>
                    <a:pt x="1369060" y="17779"/>
                  </a:cubicBezTo>
                  <a:cubicBezTo>
                    <a:pt x="1368425" y="18414"/>
                    <a:pt x="1367155" y="19684"/>
                    <a:pt x="1365885" y="19684"/>
                  </a:cubicBezTo>
                  <a:cubicBezTo>
                    <a:pt x="1364615" y="19684"/>
                    <a:pt x="1363345" y="20319"/>
                    <a:pt x="1362075" y="20319"/>
                  </a:cubicBezTo>
                  <a:cubicBezTo>
                    <a:pt x="1360805" y="20319"/>
                    <a:pt x="1359535" y="20319"/>
                    <a:pt x="1358265" y="19684"/>
                  </a:cubicBezTo>
                  <a:cubicBezTo>
                    <a:pt x="1356995" y="19684"/>
                    <a:pt x="1355725" y="18414"/>
                    <a:pt x="1355090" y="17779"/>
                  </a:cubicBezTo>
                  <a:cubicBezTo>
                    <a:pt x="1354455" y="17144"/>
                    <a:pt x="1353185" y="15874"/>
                    <a:pt x="1353185" y="14604"/>
                  </a:cubicBezTo>
                  <a:cubicBezTo>
                    <a:pt x="1353185" y="13334"/>
                    <a:pt x="1352550" y="12064"/>
                    <a:pt x="1352550" y="10794"/>
                  </a:cubicBezTo>
                  <a:cubicBezTo>
                    <a:pt x="1352550" y="9524"/>
                    <a:pt x="1352550" y="8254"/>
                    <a:pt x="1353185" y="6984"/>
                  </a:cubicBezTo>
                  <a:cubicBezTo>
                    <a:pt x="1353185" y="5714"/>
                    <a:pt x="1354455" y="4444"/>
                    <a:pt x="1355090" y="3809"/>
                  </a:cubicBezTo>
                  <a:cubicBezTo>
                    <a:pt x="1355725" y="3174"/>
                    <a:pt x="1356995" y="1904"/>
                    <a:pt x="1358265" y="1904"/>
                  </a:cubicBezTo>
                  <a:cubicBezTo>
                    <a:pt x="1359535" y="1904"/>
                    <a:pt x="1360805" y="1269"/>
                    <a:pt x="1362075" y="1269"/>
                  </a:cubicBezTo>
                  <a:close/>
                  <a:moveTo>
                    <a:pt x="4789801" y="634"/>
                  </a:moveTo>
                  <a:lnTo>
                    <a:pt x="4789801" y="65404"/>
                  </a:lnTo>
                  <a:lnTo>
                    <a:pt x="4814566" y="31114"/>
                  </a:lnTo>
                  <a:lnTo>
                    <a:pt x="4831711" y="31114"/>
                  </a:lnTo>
                  <a:lnTo>
                    <a:pt x="4812026" y="57149"/>
                  </a:lnTo>
                  <a:lnTo>
                    <a:pt x="4835521" y="108584"/>
                  </a:lnTo>
                  <a:lnTo>
                    <a:pt x="4819011" y="108584"/>
                  </a:lnTo>
                  <a:lnTo>
                    <a:pt x="4801866" y="69849"/>
                  </a:lnTo>
                  <a:lnTo>
                    <a:pt x="4789801" y="85724"/>
                  </a:lnTo>
                  <a:lnTo>
                    <a:pt x="4789801" y="108584"/>
                  </a:lnTo>
                  <a:lnTo>
                    <a:pt x="4774561" y="108584"/>
                  </a:lnTo>
                  <a:lnTo>
                    <a:pt x="4774561" y="8889"/>
                  </a:lnTo>
                  <a:close/>
                  <a:moveTo>
                    <a:pt x="4472301" y="634"/>
                  </a:moveTo>
                  <a:lnTo>
                    <a:pt x="4472301" y="109219"/>
                  </a:lnTo>
                  <a:lnTo>
                    <a:pt x="4457061" y="109219"/>
                  </a:lnTo>
                  <a:lnTo>
                    <a:pt x="4457696" y="108584"/>
                  </a:lnTo>
                  <a:lnTo>
                    <a:pt x="4457696" y="100964"/>
                  </a:lnTo>
                  <a:cubicBezTo>
                    <a:pt x="4457696" y="100964"/>
                    <a:pt x="4454521" y="103504"/>
                    <a:pt x="4453251" y="104774"/>
                  </a:cubicBezTo>
                  <a:cubicBezTo>
                    <a:pt x="4451981" y="106044"/>
                    <a:pt x="4450076" y="106679"/>
                    <a:pt x="4448171" y="107949"/>
                  </a:cubicBezTo>
                  <a:cubicBezTo>
                    <a:pt x="4446266" y="108584"/>
                    <a:pt x="4444361" y="109219"/>
                    <a:pt x="4443091" y="109854"/>
                  </a:cubicBezTo>
                  <a:cubicBezTo>
                    <a:pt x="4441186" y="109854"/>
                    <a:pt x="4439281" y="109854"/>
                    <a:pt x="4437376" y="109854"/>
                  </a:cubicBezTo>
                  <a:cubicBezTo>
                    <a:pt x="4432931" y="109854"/>
                    <a:pt x="4429121" y="109219"/>
                    <a:pt x="4425946" y="107314"/>
                  </a:cubicBezTo>
                  <a:cubicBezTo>
                    <a:pt x="4422136" y="106044"/>
                    <a:pt x="4418961" y="103504"/>
                    <a:pt x="4416421" y="99694"/>
                  </a:cubicBezTo>
                  <a:cubicBezTo>
                    <a:pt x="4413881" y="96519"/>
                    <a:pt x="4411341" y="92074"/>
                    <a:pt x="4410071" y="86994"/>
                  </a:cubicBezTo>
                  <a:cubicBezTo>
                    <a:pt x="4408801" y="81914"/>
                    <a:pt x="4407531" y="75564"/>
                    <a:pt x="4407531" y="67944"/>
                  </a:cubicBezTo>
                  <a:cubicBezTo>
                    <a:pt x="4407531" y="61594"/>
                    <a:pt x="4408166" y="55244"/>
                    <a:pt x="4410071" y="50799"/>
                  </a:cubicBezTo>
                  <a:cubicBezTo>
                    <a:pt x="4411976" y="45719"/>
                    <a:pt x="4413881" y="41909"/>
                    <a:pt x="4417056" y="38734"/>
                  </a:cubicBezTo>
                  <a:cubicBezTo>
                    <a:pt x="4419596" y="35559"/>
                    <a:pt x="4423406" y="33019"/>
                    <a:pt x="4426581" y="31749"/>
                  </a:cubicBezTo>
                  <a:cubicBezTo>
                    <a:pt x="4430391" y="29844"/>
                    <a:pt x="4434201" y="29209"/>
                    <a:pt x="4438011" y="29209"/>
                  </a:cubicBezTo>
                  <a:cubicBezTo>
                    <a:pt x="4439916" y="29209"/>
                    <a:pt x="4441821" y="29209"/>
                    <a:pt x="4443726" y="29844"/>
                  </a:cubicBezTo>
                  <a:cubicBezTo>
                    <a:pt x="4445631" y="29844"/>
                    <a:pt x="4447536" y="31114"/>
                    <a:pt x="4448806" y="31749"/>
                  </a:cubicBezTo>
                  <a:cubicBezTo>
                    <a:pt x="4450711" y="32384"/>
                    <a:pt x="4451981" y="33654"/>
                    <a:pt x="4453251" y="34924"/>
                  </a:cubicBezTo>
                  <a:cubicBezTo>
                    <a:pt x="4454521" y="36194"/>
                    <a:pt x="4455791" y="36829"/>
                    <a:pt x="4457061" y="38099"/>
                  </a:cubicBezTo>
                  <a:lnTo>
                    <a:pt x="4457061" y="8254"/>
                  </a:lnTo>
                  <a:close/>
                  <a:moveTo>
                    <a:pt x="4390385" y="634"/>
                  </a:moveTo>
                  <a:lnTo>
                    <a:pt x="4390385" y="108584"/>
                  </a:lnTo>
                  <a:lnTo>
                    <a:pt x="4375145" y="108584"/>
                  </a:lnTo>
                  <a:lnTo>
                    <a:pt x="4375145" y="8889"/>
                  </a:lnTo>
                  <a:close/>
                  <a:moveTo>
                    <a:pt x="3946521" y="634"/>
                  </a:moveTo>
                  <a:lnTo>
                    <a:pt x="3946521" y="38099"/>
                  </a:lnTo>
                  <a:cubicBezTo>
                    <a:pt x="3946521" y="38099"/>
                    <a:pt x="3948426" y="35559"/>
                    <a:pt x="3950331" y="34289"/>
                  </a:cubicBezTo>
                  <a:cubicBezTo>
                    <a:pt x="3951601" y="33019"/>
                    <a:pt x="3953506" y="32384"/>
                    <a:pt x="3954776" y="31114"/>
                  </a:cubicBezTo>
                  <a:cubicBezTo>
                    <a:pt x="3956681" y="30479"/>
                    <a:pt x="3958586" y="29844"/>
                    <a:pt x="3960491" y="29209"/>
                  </a:cubicBezTo>
                  <a:cubicBezTo>
                    <a:pt x="3962396" y="29209"/>
                    <a:pt x="3964301" y="29209"/>
                    <a:pt x="3966206" y="29209"/>
                  </a:cubicBezTo>
                  <a:cubicBezTo>
                    <a:pt x="3970651" y="29209"/>
                    <a:pt x="3975096" y="29844"/>
                    <a:pt x="3978271" y="31749"/>
                  </a:cubicBezTo>
                  <a:cubicBezTo>
                    <a:pt x="3981446" y="33019"/>
                    <a:pt x="3984621" y="35559"/>
                    <a:pt x="3987161" y="38099"/>
                  </a:cubicBezTo>
                  <a:cubicBezTo>
                    <a:pt x="3989701" y="41274"/>
                    <a:pt x="3990971" y="44449"/>
                    <a:pt x="3992241" y="49529"/>
                  </a:cubicBezTo>
                  <a:cubicBezTo>
                    <a:pt x="3993511" y="53974"/>
                    <a:pt x="3994146" y="59054"/>
                    <a:pt x="3994146" y="64134"/>
                  </a:cubicBezTo>
                  <a:lnTo>
                    <a:pt x="3994146" y="108584"/>
                  </a:lnTo>
                  <a:lnTo>
                    <a:pt x="3978906" y="108584"/>
                  </a:lnTo>
                  <a:lnTo>
                    <a:pt x="3978271" y="108584"/>
                  </a:lnTo>
                  <a:lnTo>
                    <a:pt x="3978271" y="64769"/>
                  </a:lnTo>
                  <a:cubicBezTo>
                    <a:pt x="3978271" y="57784"/>
                    <a:pt x="3977001" y="52069"/>
                    <a:pt x="3974461" y="48894"/>
                  </a:cubicBezTo>
                  <a:cubicBezTo>
                    <a:pt x="3971921" y="45084"/>
                    <a:pt x="3968111" y="43814"/>
                    <a:pt x="3962396" y="43814"/>
                  </a:cubicBezTo>
                  <a:cubicBezTo>
                    <a:pt x="3959856" y="43814"/>
                    <a:pt x="3957951" y="43814"/>
                    <a:pt x="3956046" y="45084"/>
                  </a:cubicBezTo>
                  <a:cubicBezTo>
                    <a:pt x="3954141" y="45719"/>
                    <a:pt x="3952236" y="46989"/>
                    <a:pt x="3950966" y="48894"/>
                  </a:cubicBezTo>
                  <a:cubicBezTo>
                    <a:pt x="3949696" y="50799"/>
                    <a:pt x="3948426" y="52704"/>
                    <a:pt x="3947791" y="55244"/>
                  </a:cubicBezTo>
                  <a:cubicBezTo>
                    <a:pt x="3947156" y="57784"/>
                    <a:pt x="3946521" y="60324"/>
                    <a:pt x="3946521" y="63499"/>
                  </a:cubicBezTo>
                  <a:lnTo>
                    <a:pt x="3946521" y="109219"/>
                  </a:lnTo>
                  <a:lnTo>
                    <a:pt x="3931281" y="109219"/>
                  </a:lnTo>
                  <a:lnTo>
                    <a:pt x="3931281" y="8889"/>
                  </a:lnTo>
                  <a:close/>
                  <a:moveTo>
                    <a:pt x="3248021" y="634"/>
                  </a:moveTo>
                  <a:lnTo>
                    <a:pt x="3248021" y="38099"/>
                  </a:lnTo>
                  <a:cubicBezTo>
                    <a:pt x="3248021" y="38099"/>
                    <a:pt x="3249926" y="35559"/>
                    <a:pt x="3251831" y="34289"/>
                  </a:cubicBezTo>
                  <a:cubicBezTo>
                    <a:pt x="3253101" y="33019"/>
                    <a:pt x="3255006" y="32384"/>
                    <a:pt x="3256276" y="31114"/>
                  </a:cubicBezTo>
                  <a:cubicBezTo>
                    <a:pt x="3258181" y="30479"/>
                    <a:pt x="3260086" y="29844"/>
                    <a:pt x="3261991" y="29209"/>
                  </a:cubicBezTo>
                  <a:cubicBezTo>
                    <a:pt x="3263896" y="29209"/>
                    <a:pt x="3265801" y="29209"/>
                    <a:pt x="3267706" y="29209"/>
                  </a:cubicBezTo>
                  <a:cubicBezTo>
                    <a:pt x="3272151" y="29209"/>
                    <a:pt x="3276596" y="29844"/>
                    <a:pt x="3279771" y="31749"/>
                  </a:cubicBezTo>
                  <a:cubicBezTo>
                    <a:pt x="3282946" y="33019"/>
                    <a:pt x="3286121" y="35559"/>
                    <a:pt x="3288661" y="38099"/>
                  </a:cubicBezTo>
                  <a:cubicBezTo>
                    <a:pt x="3291201" y="41274"/>
                    <a:pt x="3292471" y="44449"/>
                    <a:pt x="3293741" y="49529"/>
                  </a:cubicBezTo>
                  <a:cubicBezTo>
                    <a:pt x="3295011" y="53974"/>
                    <a:pt x="3295646" y="59054"/>
                    <a:pt x="3295646" y="64134"/>
                  </a:cubicBezTo>
                  <a:lnTo>
                    <a:pt x="3295646" y="108584"/>
                  </a:lnTo>
                  <a:lnTo>
                    <a:pt x="3280406" y="108584"/>
                  </a:lnTo>
                  <a:lnTo>
                    <a:pt x="3279771" y="108584"/>
                  </a:lnTo>
                  <a:lnTo>
                    <a:pt x="3279771" y="64769"/>
                  </a:lnTo>
                  <a:cubicBezTo>
                    <a:pt x="3279771" y="57784"/>
                    <a:pt x="3278501" y="52069"/>
                    <a:pt x="3275961" y="48894"/>
                  </a:cubicBezTo>
                  <a:cubicBezTo>
                    <a:pt x="3273421" y="45084"/>
                    <a:pt x="3269611" y="43814"/>
                    <a:pt x="3263896" y="43814"/>
                  </a:cubicBezTo>
                  <a:cubicBezTo>
                    <a:pt x="3261356" y="43814"/>
                    <a:pt x="3259451" y="43814"/>
                    <a:pt x="3257546" y="45084"/>
                  </a:cubicBezTo>
                  <a:cubicBezTo>
                    <a:pt x="3255641" y="45719"/>
                    <a:pt x="3253736" y="46989"/>
                    <a:pt x="3252466" y="48894"/>
                  </a:cubicBezTo>
                  <a:cubicBezTo>
                    <a:pt x="3251196" y="50799"/>
                    <a:pt x="3249926" y="52704"/>
                    <a:pt x="3249291" y="55244"/>
                  </a:cubicBezTo>
                  <a:cubicBezTo>
                    <a:pt x="3248656" y="57784"/>
                    <a:pt x="3248021" y="60324"/>
                    <a:pt x="3248021" y="63499"/>
                  </a:cubicBezTo>
                  <a:lnTo>
                    <a:pt x="3248021" y="109219"/>
                  </a:lnTo>
                  <a:lnTo>
                    <a:pt x="3232781" y="109219"/>
                  </a:lnTo>
                  <a:lnTo>
                    <a:pt x="3232781" y="8889"/>
                  </a:lnTo>
                  <a:close/>
                  <a:moveTo>
                    <a:pt x="2432681" y="634"/>
                  </a:moveTo>
                  <a:lnTo>
                    <a:pt x="2432681" y="38099"/>
                  </a:lnTo>
                  <a:cubicBezTo>
                    <a:pt x="2432681" y="38099"/>
                    <a:pt x="2434586" y="35559"/>
                    <a:pt x="2436491" y="34289"/>
                  </a:cubicBezTo>
                  <a:cubicBezTo>
                    <a:pt x="2437761" y="33019"/>
                    <a:pt x="2439666" y="32384"/>
                    <a:pt x="2440936" y="31114"/>
                  </a:cubicBezTo>
                  <a:cubicBezTo>
                    <a:pt x="2442841" y="30479"/>
                    <a:pt x="2444746" y="29844"/>
                    <a:pt x="2446651" y="29209"/>
                  </a:cubicBezTo>
                  <a:cubicBezTo>
                    <a:pt x="2448556" y="29209"/>
                    <a:pt x="2450461" y="29209"/>
                    <a:pt x="2452366" y="29209"/>
                  </a:cubicBezTo>
                  <a:cubicBezTo>
                    <a:pt x="2456811" y="29209"/>
                    <a:pt x="2461256" y="29844"/>
                    <a:pt x="2464431" y="31749"/>
                  </a:cubicBezTo>
                  <a:cubicBezTo>
                    <a:pt x="2467606" y="33019"/>
                    <a:pt x="2470781" y="35559"/>
                    <a:pt x="2473321" y="38099"/>
                  </a:cubicBezTo>
                  <a:cubicBezTo>
                    <a:pt x="2475861" y="41274"/>
                    <a:pt x="2477131" y="44449"/>
                    <a:pt x="2478401" y="49529"/>
                  </a:cubicBezTo>
                  <a:cubicBezTo>
                    <a:pt x="2479671" y="53974"/>
                    <a:pt x="2480306" y="59054"/>
                    <a:pt x="2480306" y="64134"/>
                  </a:cubicBezTo>
                  <a:lnTo>
                    <a:pt x="2480306" y="108584"/>
                  </a:lnTo>
                  <a:lnTo>
                    <a:pt x="2465066" y="108584"/>
                  </a:lnTo>
                  <a:lnTo>
                    <a:pt x="2464431" y="108584"/>
                  </a:lnTo>
                  <a:lnTo>
                    <a:pt x="2464431" y="64769"/>
                  </a:lnTo>
                  <a:cubicBezTo>
                    <a:pt x="2464431" y="57784"/>
                    <a:pt x="2463161" y="52069"/>
                    <a:pt x="2460621" y="48894"/>
                  </a:cubicBezTo>
                  <a:cubicBezTo>
                    <a:pt x="2458081" y="45084"/>
                    <a:pt x="2454271" y="43814"/>
                    <a:pt x="2448556" y="43814"/>
                  </a:cubicBezTo>
                  <a:cubicBezTo>
                    <a:pt x="2446016" y="43814"/>
                    <a:pt x="2444111" y="43814"/>
                    <a:pt x="2442206" y="45084"/>
                  </a:cubicBezTo>
                  <a:cubicBezTo>
                    <a:pt x="2440301" y="45719"/>
                    <a:pt x="2438396" y="46989"/>
                    <a:pt x="2437126" y="48894"/>
                  </a:cubicBezTo>
                  <a:cubicBezTo>
                    <a:pt x="2435856" y="50799"/>
                    <a:pt x="2434586" y="52704"/>
                    <a:pt x="2433951" y="55244"/>
                  </a:cubicBezTo>
                  <a:cubicBezTo>
                    <a:pt x="2433316" y="57784"/>
                    <a:pt x="2432681" y="60324"/>
                    <a:pt x="2432681" y="63499"/>
                  </a:cubicBezTo>
                  <a:lnTo>
                    <a:pt x="2432681" y="109219"/>
                  </a:lnTo>
                  <a:lnTo>
                    <a:pt x="2417441" y="109219"/>
                  </a:lnTo>
                  <a:lnTo>
                    <a:pt x="2417441" y="8889"/>
                  </a:lnTo>
                  <a:close/>
                  <a:moveTo>
                    <a:pt x="1734181" y="634"/>
                  </a:moveTo>
                  <a:lnTo>
                    <a:pt x="1734181" y="38099"/>
                  </a:lnTo>
                  <a:cubicBezTo>
                    <a:pt x="1734181" y="38099"/>
                    <a:pt x="1736086" y="35559"/>
                    <a:pt x="1737991" y="34289"/>
                  </a:cubicBezTo>
                  <a:cubicBezTo>
                    <a:pt x="1739261" y="33019"/>
                    <a:pt x="1741166" y="32384"/>
                    <a:pt x="1742436" y="31114"/>
                  </a:cubicBezTo>
                  <a:cubicBezTo>
                    <a:pt x="1744341" y="30479"/>
                    <a:pt x="1746246" y="29844"/>
                    <a:pt x="1748151" y="29209"/>
                  </a:cubicBezTo>
                  <a:cubicBezTo>
                    <a:pt x="1750056" y="29209"/>
                    <a:pt x="1751961" y="29209"/>
                    <a:pt x="1753866" y="29209"/>
                  </a:cubicBezTo>
                  <a:cubicBezTo>
                    <a:pt x="1758311" y="29209"/>
                    <a:pt x="1762756" y="29844"/>
                    <a:pt x="1765931" y="31749"/>
                  </a:cubicBezTo>
                  <a:cubicBezTo>
                    <a:pt x="1769106" y="33019"/>
                    <a:pt x="1772281" y="35559"/>
                    <a:pt x="1774821" y="38099"/>
                  </a:cubicBezTo>
                  <a:cubicBezTo>
                    <a:pt x="1777361" y="41274"/>
                    <a:pt x="1778631" y="44449"/>
                    <a:pt x="1779901" y="49529"/>
                  </a:cubicBezTo>
                  <a:cubicBezTo>
                    <a:pt x="1781171" y="53974"/>
                    <a:pt x="1781806" y="59054"/>
                    <a:pt x="1781806" y="64134"/>
                  </a:cubicBezTo>
                  <a:lnTo>
                    <a:pt x="1781806" y="108584"/>
                  </a:lnTo>
                  <a:lnTo>
                    <a:pt x="1766566" y="108584"/>
                  </a:lnTo>
                  <a:lnTo>
                    <a:pt x="1765931" y="108584"/>
                  </a:lnTo>
                  <a:lnTo>
                    <a:pt x="1765931" y="64769"/>
                  </a:lnTo>
                  <a:cubicBezTo>
                    <a:pt x="1765931" y="57784"/>
                    <a:pt x="1764661" y="52069"/>
                    <a:pt x="1762121" y="48894"/>
                  </a:cubicBezTo>
                  <a:cubicBezTo>
                    <a:pt x="1759581" y="45084"/>
                    <a:pt x="1755771" y="43814"/>
                    <a:pt x="1750056" y="43814"/>
                  </a:cubicBezTo>
                  <a:cubicBezTo>
                    <a:pt x="1747516" y="43814"/>
                    <a:pt x="1745611" y="43814"/>
                    <a:pt x="1743706" y="45084"/>
                  </a:cubicBezTo>
                  <a:cubicBezTo>
                    <a:pt x="1741801" y="45719"/>
                    <a:pt x="1739896" y="46989"/>
                    <a:pt x="1738626" y="48894"/>
                  </a:cubicBezTo>
                  <a:cubicBezTo>
                    <a:pt x="1737356" y="50799"/>
                    <a:pt x="1736086" y="52704"/>
                    <a:pt x="1735451" y="55244"/>
                  </a:cubicBezTo>
                  <a:cubicBezTo>
                    <a:pt x="1734816" y="57784"/>
                    <a:pt x="1734181" y="60324"/>
                    <a:pt x="1734181" y="63499"/>
                  </a:cubicBezTo>
                  <a:lnTo>
                    <a:pt x="1734181" y="109219"/>
                  </a:lnTo>
                  <a:lnTo>
                    <a:pt x="1718941" y="109219"/>
                  </a:lnTo>
                  <a:lnTo>
                    <a:pt x="1718941" y="8889"/>
                  </a:lnTo>
                  <a:close/>
                  <a:moveTo>
                    <a:pt x="803275" y="634"/>
                  </a:moveTo>
                  <a:lnTo>
                    <a:pt x="803275" y="38099"/>
                  </a:lnTo>
                  <a:cubicBezTo>
                    <a:pt x="803275" y="38099"/>
                    <a:pt x="805180" y="35559"/>
                    <a:pt x="807085" y="34289"/>
                  </a:cubicBezTo>
                  <a:cubicBezTo>
                    <a:pt x="808355" y="33019"/>
                    <a:pt x="810260" y="32384"/>
                    <a:pt x="811530" y="31114"/>
                  </a:cubicBezTo>
                  <a:cubicBezTo>
                    <a:pt x="813435" y="30479"/>
                    <a:pt x="815340" y="29844"/>
                    <a:pt x="817245" y="29209"/>
                  </a:cubicBezTo>
                  <a:cubicBezTo>
                    <a:pt x="819150" y="29209"/>
                    <a:pt x="821055" y="29209"/>
                    <a:pt x="822960" y="29209"/>
                  </a:cubicBezTo>
                  <a:cubicBezTo>
                    <a:pt x="827405" y="29209"/>
                    <a:pt x="831850" y="29844"/>
                    <a:pt x="835025" y="31749"/>
                  </a:cubicBezTo>
                  <a:cubicBezTo>
                    <a:pt x="838200" y="33019"/>
                    <a:pt x="841375" y="35559"/>
                    <a:pt x="843915" y="38099"/>
                  </a:cubicBezTo>
                  <a:cubicBezTo>
                    <a:pt x="846455" y="41274"/>
                    <a:pt x="847725" y="44449"/>
                    <a:pt x="848995" y="49529"/>
                  </a:cubicBezTo>
                  <a:cubicBezTo>
                    <a:pt x="850265" y="53974"/>
                    <a:pt x="850900" y="59054"/>
                    <a:pt x="850900" y="64134"/>
                  </a:cubicBezTo>
                  <a:lnTo>
                    <a:pt x="850900" y="108584"/>
                  </a:lnTo>
                  <a:lnTo>
                    <a:pt x="835660" y="108584"/>
                  </a:lnTo>
                  <a:lnTo>
                    <a:pt x="835025" y="108584"/>
                  </a:lnTo>
                  <a:lnTo>
                    <a:pt x="835025" y="64769"/>
                  </a:lnTo>
                  <a:cubicBezTo>
                    <a:pt x="835025" y="57784"/>
                    <a:pt x="833755" y="52069"/>
                    <a:pt x="831215" y="48894"/>
                  </a:cubicBezTo>
                  <a:cubicBezTo>
                    <a:pt x="828675" y="45084"/>
                    <a:pt x="824865" y="43814"/>
                    <a:pt x="819150" y="43814"/>
                  </a:cubicBezTo>
                  <a:cubicBezTo>
                    <a:pt x="816610" y="43814"/>
                    <a:pt x="814705" y="43814"/>
                    <a:pt x="812800" y="45084"/>
                  </a:cubicBezTo>
                  <a:cubicBezTo>
                    <a:pt x="810895" y="45719"/>
                    <a:pt x="808990" y="46989"/>
                    <a:pt x="807720" y="48894"/>
                  </a:cubicBezTo>
                  <a:cubicBezTo>
                    <a:pt x="806450" y="50799"/>
                    <a:pt x="805180" y="52704"/>
                    <a:pt x="804545" y="55244"/>
                  </a:cubicBezTo>
                  <a:cubicBezTo>
                    <a:pt x="803910" y="57784"/>
                    <a:pt x="803275" y="60324"/>
                    <a:pt x="803275" y="63499"/>
                  </a:cubicBezTo>
                  <a:lnTo>
                    <a:pt x="803275" y="109219"/>
                  </a:lnTo>
                  <a:lnTo>
                    <a:pt x="788035" y="109219"/>
                  </a:lnTo>
                  <a:lnTo>
                    <a:pt x="788035" y="8889"/>
                  </a:lnTo>
                  <a:close/>
                  <a:moveTo>
                    <a:pt x="104774" y="634"/>
                  </a:moveTo>
                  <a:lnTo>
                    <a:pt x="104774" y="38099"/>
                  </a:lnTo>
                  <a:cubicBezTo>
                    <a:pt x="104774" y="38099"/>
                    <a:pt x="106679" y="35559"/>
                    <a:pt x="108584" y="34289"/>
                  </a:cubicBezTo>
                  <a:cubicBezTo>
                    <a:pt x="109854" y="33019"/>
                    <a:pt x="111759" y="32384"/>
                    <a:pt x="113029" y="31114"/>
                  </a:cubicBezTo>
                  <a:cubicBezTo>
                    <a:pt x="114934" y="30479"/>
                    <a:pt x="116839" y="29844"/>
                    <a:pt x="118744" y="29209"/>
                  </a:cubicBezTo>
                  <a:cubicBezTo>
                    <a:pt x="120649" y="29209"/>
                    <a:pt x="122554" y="29209"/>
                    <a:pt x="124459" y="29209"/>
                  </a:cubicBezTo>
                  <a:cubicBezTo>
                    <a:pt x="128904" y="29209"/>
                    <a:pt x="133349" y="29844"/>
                    <a:pt x="136524" y="31749"/>
                  </a:cubicBezTo>
                  <a:cubicBezTo>
                    <a:pt x="139699" y="33019"/>
                    <a:pt x="142874" y="35559"/>
                    <a:pt x="145414" y="38099"/>
                  </a:cubicBezTo>
                  <a:cubicBezTo>
                    <a:pt x="147954" y="41274"/>
                    <a:pt x="149224" y="44449"/>
                    <a:pt x="150494" y="49529"/>
                  </a:cubicBezTo>
                  <a:cubicBezTo>
                    <a:pt x="151764" y="53974"/>
                    <a:pt x="152399" y="59054"/>
                    <a:pt x="152399" y="64134"/>
                  </a:cubicBezTo>
                  <a:lnTo>
                    <a:pt x="152399" y="108584"/>
                  </a:lnTo>
                  <a:lnTo>
                    <a:pt x="137159" y="108584"/>
                  </a:lnTo>
                  <a:lnTo>
                    <a:pt x="136524" y="108584"/>
                  </a:lnTo>
                  <a:lnTo>
                    <a:pt x="136524" y="64769"/>
                  </a:lnTo>
                  <a:cubicBezTo>
                    <a:pt x="136524" y="57784"/>
                    <a:pt x="135254" y="52069"/>
                    <a:pt x="132714" y="48894"/>
                  </a:cubicBezTo>
                  <a:cubicBezTo>
                    <a:pt x="130174" y="45084"/>
                    <a:pt x="126364" y="43814"/>
                    <a:pt x="120649" y="43814"/>
                  </a:cubicBezTo>
                  <a:cubicBezTo>
                    <a:pt x="118109" y="43814"/>
                    <a:pt x="116204" y="43814"/>
                    <a:pt x="114299" y="45084"/>
                  </a:cubicBezTo>
                  <a:cubicBezTo>
                    <a:pt x="112394" y="45719"/>
                    <a:pt x="110489" y="46989"/>
                    <a:pt x="109219" y="48894"/>
                  </a:cubicBezTo>
                  <a:cubicBezTo>
                    <a:pt x="107949" y="50799"/>
                    <a:pt x="106679" y="52704"/>
                    <a:pt x="106044" y="55244"/>
                  </a:cubicBezTo>
                  <a:cubicBezTo>
                    <a:pt x="105409" y="57784"/>
                    <a:pt x="104774" y="60324"/>
                    <a:pt x="104774" y="63499"/>
                  </a:cubicBezTo>
                  <a:lnTo>
                    <a:pt x="104774" y="109219"/>
                  </a:lnTo>
                  <a:lnTo>
                    <a:pt x="89534" y="109219"/>
                  </a:lnTo>
                  <a:lnTo>
                    <a:pt x="89534" y="8889"/>
                  </a:lnTo>
                  <a:close/>
                  <a:moveTo>
                    <a:pt x="3894450" y="0"/>
                  </a:moveTo>
                  <a:lnTo>
                    <a:pt x="3894450" y="30480"/>
                  </a:lnTo>
                  <a:lnTo>
                    <a:pt x="3913500" y="30480"/>
                  </a:lnTo>
                  <a:lnTo>
                    <a:pt x="3913500" y="44450"/>
                  </a:lnTo>
                  <a:lnTo>
                    <a:pt x="3894450" y="44450"/>
                  </a:lnTo>
                  <a:lnTo>
                    <a:pt x="3894450" y="86995"/>
                  </a:lnTo>
                  <a:cubicBezTo>
                    <a:pt x="3894450" y="86995"/>
                    <a:pt x="3894450" y="90170"/>
                    <a:pt x="3894450" y="91440"/>
                  </a:cubicBezTo>
                  <a:cubicBezTo>
                    <a:pt x="3894450" y="92710"/>
                    <a:pt x="3895085" y="93345"/>
                    <a:pt x="3895720" y="94615"/>
                  </a:cubicBezTo>
                  <a:cubicBezTo>
                    <a:pt x="3896355" y="95250"/>
                    <a:pt x="3896990" y="95885"/>
                    <a:pt x="3898260" y="95885"/>
                  </a:cubicBezTo>
                  <a:cubicBezTo>
                    <a:pt x="3899530" y="95885"/>
                    <a:pt x="3900800" y="95885"/>
                    <a:pt x="3902070" y="95885"/>
                  </a:cubicBezTo>
                  <a:cubicBezTo>
                    <a:pt x="3903975" y="95885"/>
                    <a:pt x="3905880" y="95885"/>
                    <a:pt x="3908420" y="95250"/>
                  </a:cubicBezTo>
                  <a:cubicBezTo>
                    <a:pt x="3910325" y="94615"/>
                    <a:pt x="3912230" y="93980"/>
                    <a:pt x="3913500" y="93345"/>
                  </a:cubicBezTo>
                  <a:lnTo>
                    <a:pt x="3911595" y="106680"/>
                  </a:lnTo>
                  <a:cubicBezTo>
                    <a:pt x="3911595" y="106680"/>
                    <a:pt x="3907785" y="108585"/>
                    <a:pt x="3905245" y="109220"/>
                  </a:cubicBezTo>
                  <a:cubicBezTo>
                    <a:pt x="3902705" y="109855"/>
                    <a:pt x="3900165" y="110490"/>
                    <a:pt x="3896990" y="110490"/>
                  </a:cubicBezTo>
                  <a:cubicBezTo>
                    <a:pt x="3894450" y="110490"/>
                    <a:pt x="3891910" y="110490"/>
                    <a:pt x="3890005" y="109220"/>
                  </a:cubicBezTo>
                  <a:cubicBezTo>
                    <a:pt x="3888100" y="108585"/>
                    <a:pt x="3886195" y="107315"/>
                    <a:pt x="3884290" y="105410"/>
                  </a:cubicBezTo>
                  <a:cubicBezTo>
                    <a:pt x="3882385" y="103505"/>
                    <a:pt x="3881115" y="101600"/>
                    <a:pt x="3880480" y="99060"/>
                  </a:cubicBezTo>
                  <a:cubicBezTo>
                    <a:pt x="3879845" y="96520"/>
                    <a:pt x="3879210" y="93345"/>
                    <a:pt x="3879210" y="89535"/>
                  </a:cubicBezTo>
                  <a:lnTo>
                    <a:pt x="3879210" y="44450"/>
                  </a:lnTo>
                  <a:lnTo>
                    <a:pt x="3868415" y="44450"/>
                  </a:lnTo>
                  <a:lnTo>
                    <a:pt x="3868415" y="30480"/>
                  </a:lnTo>
                  <a:lnTo>
                    <a:pt x="3879210" y="30480"/>
                  </a:lnTo>
                  <a:lnTo>
                    <a:pt x="3879210" y="8255"/>
                  </a:lnTo>
                  <a:close/>
                  <a:moveTo>
                    <a:pt x="3664581" y="0"/>
                  </a:moveTo>
                  <a:lnTo>
                    <a:pt x="3664581" y="30480"/>
                  </a:lnTo>
                  <a:lnTo>
                    <a:pt x="3683631" y="30480"/>
                  </a:lnTo>
                  <a:lnTo>
                    <a:pt x="3683631" y="44450"/>
                  </a:lnTo>
                  <a:lnTo>
                    <a:pt x="3664581" y="44450"/>
                  </a:lnTo>
                  <a:lnTo>
                    <a:pt x="3664581" y="86995"/>
                  </a:lnTo>
                  <a:cubicBezTo>
                    <a:pt x="3664581" y="86995"/>
                    <a:pt x="3664581" y="90170"/>
                    <a:pt x="3664581" y="91440"/>
                  </a:cubicBezTo>
                  <a:cubicBezTo>
                    <a:pt x="3664581" y="92710"/>
                    <a:pt x="3665216" y="93345"/>
                    <a:pt x="3665851" y="94615"/>
                  </a:cubicBezTo>
                  <a:cubicBezTo>
                    <a:pt x="3666486" y="95250"/>
                    <a:pt x="3667121" y="95885"/>
                    <a:pt x="3668391" y="95885"/>
                  </a:cubicBezTo>
                  <a:cubicBezTo>
                    <a:pt x="3669661" y="95885"/>
                    <a:pt x="3670931" y="95885"/>
                    <a:pt x="3672201" y="95885"/>
                  </a:cubicBezTo>
                  <a:cubicBezTo>
                    <a:pt x="3674106" y="95885"/>
                    <a:pt x="3676011" y="95885"/>
                    <a:pt x="3678551" y="95250"/>
                  </a:cubicBezTo>
                  <a:cubicBezTo>
                    <a:pt x="3680456" y="94615"/>
                    <a:pt x="3682361" y="93980"/>
                    <a:pt x="3683631" y="93345"/>
                  </a:cubicBezTo>
                  <a:lnTo>
                    <a:pt x="3681726" y="106680"/>
                  </a:lnTo>
                  <a:cubicBezTo>
                    <a:pt x="3681726" y="106680"/>
                    <a:pt x="3677916" y="108585"/>
                    <a:pt x="3675376" y="109220"/>
                  </a:cubicBezTo>
                  <a:cubicBezTo>
                    <a:pt x="3672836" y="109855"/>
                    <a:pt x="3670296" y="110490"/>
                    <a:pt x="3667121" y="110490"/>
                  </a:cubicBezTo>
                  <a:cubicBezTo>
                    <a:pt x="3664581" y="110490"/>
                    <a:pt x="3662041" y="110490"/>
                    <a:pt x="3660136" y="109220"/>
                  </a:cubicBezTo>
                  <a:cubicBezTo>
                    <a:pt x="3658231" y="108585"/>
                    <a:pt x="3656326" y="107315"/>
                    <a:pt x="3654421" y="105410"/>
                  </a:cubicBezTo>
                  <a:cubicBezTo>
                    <a:pt x="3652516" y="103505"/>
                    <a:pt x="3651246" y="101600"/>
                    <a:pt x="3650611" y="99060"/>
                  </a:cubicBezTo>
                  <a:cubicBezTo>
                    <a:pt x="3649976" y="96520"/>
                    <a:pt x="3649341" y="93345"/>
                    <a:pt x="3649341" y="89535"/>
                  </a:cubicBezTo>
                  <a:lnTo>
                    <a:pt x="3649341" y="44450"/>
                  </a:lnTo>
                  <a:lnTo>
                    <a:pt x="3638546" y="44450"/>
                  </a:lnTo>
                  <a:lnTo>
                    <a:pt x="3638546" y="30480"/>
                  </a:lnTo>
                  <a:lnTo>
                    <a:pt x="3649341" y="30480"/>
                  </a:lnTo>
                  <a:lnTo>
                    <a:pt x="3649341" y="8255"/>
                  </a:lnTo>
                  <a:close/>
                  <a:moveTo>
                    <a:pt x="3610605" y="0"/>
                  </a:moveTo>
                  <a:lnTo>
                    <a:pt x="3610605" y="30480"/>
                  </a:lnTo>
                  <a:lnTo>
                    <a:pt x="3629655" y="30480"/>
                  </a:lnTo>
                  <a:lnTo>
                    <a:pt x="3629655" y="44450"/>
                  </a:lnTo>
                  <a:lnTo>
                    <a:pt x="3610605" y="44450"/>
                  </a:lnTo>
                  <a:lnTo>
                    <a:pt x="3610605" y="86995"/>
                  </a:lnTo>
                  <a:cubicBezTo>
                    <a:pt x="3610605" y="86995"/>
                    <a:pt x="3610605" y="90170"/>
                    <a:pt x="3610605" y="91440"/>
                  </a:cubicBezTo>
                  <a:cubicBezTo>
                    <a:pt x="3610605" y="92710"/>
                    <a:pt x="3611240" y="93345"/>
                    <a:pt x="3611875" y="94615"/>
                  </a:cubicBezTo>
                  <a:cubicBezTo>
                    <a:pt x="3612510" y="95250"/>
                    <a:pt x="3613145" y="95885"/>
                    <a:pt x="3614415" y="95885"/>
                  </a:cubicBezTo>
                  <a:cubicBezTo>
                    <a:pt x="3615685" y="95885"/>
                    <a:pt x="3616955" y="95885"/>
                    <a:pt x="3618225" y="95885"/>
                  </a:cubicBezTo>
                  <a:cubicBezTo>
                    <a:pt x="3620130" y="95885"/>
                    <a:pt x="3622035" y="95885"/>
                    <a:pt x="3624575" y="95250"/>
                  </a:cubicBezTo>
                  <a:cubicBezTo>
                    <a:pt x="3626480" y="94615"/>
                    <a:pt x="3628385" y="93980"/>
                    <a:pt x="3629655" y="93345"/>
                  </a:cubicBezTo>
                  <a:lnTo>
                    <a:pt x="3627750" y="106680"/>
                  </a:lnTo>
                  <a:cubicBezTo>
                    <a:pt x="3627750" y="106680"/>
                    <a:pt x="3623940" y="108585"/>
                    <a:pt x="3621400" y="109220"/>
                  </a:cubicBezTo>
                  <a:cubicBezTo>
                    <a:pt x="3618860" y="109855"/>
                    <a:pt x="3616320" y="110490"/>
                    <a:pt x="3613145" y="110490"/>
                  </a:cubicBezTo>
                  <a:cubicBezTo>
                    <a:pt x="3610605" y="110490"/>
                    <a:pt x="3608065" y="110490"/>
                    <a:pt x="3606160" y="109220"/>
                  </a:cubicBezTo>
                  <a:cubicBezTo>
                    <a:pt x="3604255" y="108585"/>
                    <a:pt x="3602350" y="107315"/>
                    <a:pt x="3600445" y="105410"/>
                  </a:cubicBezTo>
                  <a:cubicBezTo>
                    <a:pt x="3598540" y="103505"/>
                    <a:pt x="3597270" y="101600"/>
                    <a:pt x="3596635" y="99060"/>
                  </a:cubicBezTo>
                  <a:cubicBezTo>
                    <a:pt x="3596000" y="96520"/>
                    <a:pt x="3595365" y="93345"/>
                    <a:pt x="3595365" y="89535"/>
                  </a:cubicBezTo>
                  <a:lnTo>
                    <a:pt x="3595365" y="44450"/>
                  </a:lnTo>
                  <a:lnTo>
                    <a:pt x="3584570" y="44450"/>
                  </a:lnTo>
                  <a:lnTo>
                    <a:pt x="3584570" y="30480"/>
                  </a:lnTo>
                  <a:lnTo>
                    <a:pt x="3595365" y="30480"/>
                  </a:lnTo>
                  <a:lnTo>
                    <a:pt x="3595365" y="8255"/>
                  </a:lnTo>
                  <a:close/>
                  <a:moveTo>
                    <a:pt x="3445505" y="0"/>
                  </a:moveTo>
                  <a:lnTo>
                    <a:pt x="3445505" y="37465"/>
                  </a:lnTo>
                  <a:cubicBezTo>
                    <a:pt x="3445505" y="37465"/>
                    <a:pt x="3448680" y="34925"/>
                    <a:pt x="3449950" y="33655"/>
                  </a:cubicBezTo>
                  <a:cubicBezTo>
                    <a:pt x="3451220" y="33020"/>
                    <a:pt x="3452490" y="31750"/>
                    <a:pt x="3453760" y="31115"/>
                  </a:cubicBezTo>
                  <a:cubicBezTo>
                    <a:pt x="3455030" y="30480"/>
                    <a:pt x="3456935" y="29845"/>
                    <a:pt x="3458840" y="29210"/>
                  </a:cubicBezTo>
                  <a:cubicBezTo>
                    <a:pt x="3460745" y="29210"/>
                    <a:pt x="3463285" y="28575"/>
                    <a:pt x="3465825" y="28575"/>
                  </a:cubicBezTo>
                  <a:cubicBezTo>
                    <a:pt x="3470270" y="28575"/>
                    <a:pt x="3474080" y="29210"/>
                    <a:pt x="3477890" y="31115"/>
                  </a:cubicBezTo>
                  <a:cubicBezTo>
                    <a:pt x="3481700" y="32385"/>
                    <a:pt x="3484875" y="34925"/>
                    <a:pt x="3487415" y="38735"/>
                  </a:cubicBezTo>
                  <a:cubicBezTo>
                    <a:pt x="3489955" y="41910"/>
                    <a:pt x="3492495" y="46355"/>
                    <a:pt x="3493765" y="51435"/>
                  </a:cubicBezTo>
                  <a:cubicBezTo>
                    <a:pt x="3495035" y="56515"/>
                    <a:pt x="3496305" y="62865"/>
                    <a:pt x="3496305" y="70485"/>
                  </a:cubicBezTo>
                  <a:lnTo>
                    <a:pt x="3495670" y="71120"/>
                  </a:lnTo>
                  <a:cubicBezTo>
                    <a:pt x="3495670" y="77470"/>
                    <a:pt x="3495035" y="83820"/>
                    <a:pt x="3493130" y="88265"/>
                  </a:cubicBezTo>
                  <a:cubicBezTo>
                    <a:pt x="3491225" y="93345"/>
                    <a:pt x="3489320" y="97155"/>
                    <a:pt x="3486145" y="100330"/>
                  </a:cubicBezTo>
                  <a:cubicBezTo>
                    <a:pt x="3483605" y="103505"/>
                    <a:pt x="3479795" y="106045"/>
                    <a:pt x="3476620" y="107315"/>
                  </a:cubicBezTo>
                  <a:cubicBezTo>
                    <a:pt x="3472810" y="109220"/>
                    <a:pt x="3469000" y="109855"/>
                    <a:pt x="3465190" y="109855"/>
                  </a:cubicBezTo>
                  <a:cubicBezTo>
                    <a:pt x="3461380" y="109855"/>
                    <a:pt x="3457570" y="109220"/>
                    <a:pt x="3454395" y="107315"/>
                  </a:cubicBezTo>
                  <a:cubicBezTo>
                    <a:pt x="3450585" y="105410"/>
                    <a:pt x="3448045" y="103505"/>
                    <a:pt x="3445505" y="100965"/>
                  </a:cubicBezTo>
                  <a:lnTo>
                    <a:pt x="3445505" y="107950"/>
                  </a:lnTo>
                  <a:lnTo>
                    <a:pt x="3430265" y="107950"/>
                  </a:lnTo>
                  <a:lnTo>
                    <a:pt x="3430265" y="7620"/>
                  </a:lnTo>
                  <a:close/>
                  <a:moveTo>
                    <a:pt x="2380611" y="0"/>
                  </a:moveTo>
                  <a:lnTo>
                    <a:pt x="2380611" y="30480"/>
                  </a:lnTo>
                  <a:lnTo>
                    <a:pt x="2399661" y="30480"/>
                  </a:lnTo>
                  <a:lnTo>
                    <a:pt x="2399661" y="44450"/>
                  </a:lnTo>
                  <a:lnTo>
                    <a:pt x="2380611" y="44450"/>
                  </a:lnTo>
                  <a:lnTo>
                    <a:pt x="2380611" y="86995"/>
                  </a:lnTo>
                  <a:cubicBezTo>
                    <a:pt x="2380611" y="86995"/>
                    <a:pt x="2380611" y="90170"/>
                    <a:pt x="2380611" y="91440"/>
                  </a:cubicBezTo>
                  <a:cubicBezTo>
                    <a:pt x="2380611" y="92710"/>
                    <a:pt x="2381246" y="93345"/>
                    <a:pt x="2381881" y="94615"/>
                  </a:cubicBezTo>
                  <a:cubicBezTo>
                    <a:pt x="2382516" y="95250"/>
                    <a:pt x="2383151" y="95885"/>
                    <a:pt x="2384421" y="95885"/>
                  </a:cubicBezTo>
                  <a:cubicBezTo>
                    <a:pt x="2385691" y="95885"/>
                    <a:pt x="2386961" y="95885"/>
                    <a:pt x="2388231" y="95885"/>
                  </a:cubicBezTo>
                  <a:cubicBezTo>
                    <a:pt x="2390136" y="95885"/>
                    <a:pt x="2392041" y="95885"/>
                    <a:pt x="2394581" y="95250"/>
                  </a:cubicBezTo>
                  <a:cubicBezTo>
                    <a:pt x="2396486" y="94615"/>
                    <a:pt x="2398391" y="93980"/>
                    <a:pt x="2399661" y="93345"/>
                  </a:cubicBezTo>
                  <a:lnTo>
                    <a:pt x="2397756" y="106680"/>
                  </a:lnTo>
                  <a:cubicBezTo>
                    <a:pt x="2397756" y="106680"/>
                    <a:pt x="2393946" y="108585"/>
                    <a:pt x="2391406" y="109220"/>
                  </a:cubicBezTo>
                  <a:cubicBezTo>
                    <a:pt x="2388866" y="109855"/>
                    <a:pt x="2386326" y="110490"/>
                    <a:pt x="2383151" y="110490"/>
                  </a:cubicBezTo>
                  <a:cubicBezTo>
                    <a:pt x="2380611" y="110490"/>
                    <a:pt x="2378071" y="110490"/>
                    <a:pt x="2376166" y="109220"/>
                  </a:cubicBezTo>
                  <a:cubicBezTo>
                    <a:pt x="2374261" y="108585"/>
                    <a:pt x="2372356" y="107315"/>
                    <a:pt x="2370451" y="105410"/>
                  </a:cubicBezTo>
                  <a:cubicBezTo>
                    <a:pt x="2368546" y="103505"/>
                    <a:pt x="2367276" y="101600"/>
                    <a:pt x="2366641" y="99060"/>
                  </a:cubicBezTo>
                  <a:cubicBezTo>
                    <a:pt x="2366006" y="96520"/>
                    <a:pt x="2365371" y="93345"/>
                    <a:pt x="2365371" y="89535"/>
                  </a:cubicBezTo>
                  <a:lnTo>
                    <a:pt x="2365371" y="44450"/>
                  </a:lnTo>
                  <a:lnTo>
                    <a:pt x="2354576" y="44450"/>
                  </a:lnTo>
                  <a:lnTo>
                    <a:pt x="2354576" y="30480"/>
                  </a:lnTo>
                  <a:lnTo>
                    <a:pt x="2365371" y="30480"/>
                  </a:lnTo>
                  <a:lnTo>
                    <a:pt x="2365371" y="8255"/>
                  </a:lnTo>
                  <a:close/>
                  <a:moveTo>
                    <a:pt x="2150741" y="0"/>
                  </a:moveTo>
                  <a:lnTo>
                    <a:pt x="2150741" y="30480"/>
                  </a:lnTo>
                  <a:lnTo>
                    <a:pt x="2169791" y="30480"/>
                  </a:lnTo>
                  <a:lnTo>
                    <a:pt x="2169791" y="44450"/>
                  </a:lnTo>
                  <a:lnTo>
                    <a:pt x="2150741" y="44450"/>
                  </a:lnTo>
                  <a:lnTo>
                    <a:pt x="2150741" y="86995"/>
                  </a:lnTo>
                  <a:cubicBezTo>
                    <a:pt x="2150741" y="86995"/>
                    <a:pt x="2150741" y="90170"/>
                    <a:pt x="2150741" y="91440"/>
                  </a:cubicBezTo>
                  <a:cubicBezTo>
                    <a:pt x="2150741" y="92710"/>
                    <a:pt x="2151376" y="93345"/>
                    <a:pt x="2152011" y="94615"/>
                  </a:cubicBezTo>
                  <a:cubicBezTo>
                    <a:pt x="2152646" y="95250"/>
                    <a:pt x="2153281" y="95885"/>
                    <a:pt x="2154551" y="95885"/>
                  </a:cubicBezTo>
                  <a:cubicBezTo>
                    <a:pt x="2155821" y="95885"/>
                    <a:pt x="2157091" y="95885"/>
                    <a:pt x="2158361" y="95885"/>
                  </a:cubicBezTo>
                  <a:cubicBezTo>
                    <a:pt x="2160266" y="95885"/>
                    <a:pt x="2162171" y="95885"/>
                    <a:pt x="2164711" y="95250"/>
                  </a:cubicBezTo>
                  <a:cubicBezTo>
                    <a:pt x="2166616" y="94615"/>
                    <a:pt x="2168521" y="93980"/>
                    <a:pt x="2169791" y="93345"/>
                  </a:cubicBezTo>
                  <a:lnTo>
                    <a:pt x="2167886" y="106680"/>
                  </a:lnTo>
                  <a:cubicBezTo>
                    <a:pt x="2167886" y="106680"/>
                    <a:pt x="2164076" y="108585"/>
                    <a:pt x="2161536" y="109220"/>
                  </a:cubicBezTo>
                  <a:cubicBezTo>
                    <a:pt x="2158996" y="109855"/>
                    <a:pt x="2156456" y="110490"/>
                    <a:pt x="2153281" y="110490"/>
                  </a:cubicBezTo>
                  <a:cubicBezTo>
                    <a:pt x="2150741" y="110490"/>
                    <a:pt x="2148201" y="110490"/>
                    <a:pt x="2146296" y="109220"/>
                  </a:cubicBezTo>
                  <a:cubicBezTo>
                    <a:pt x="2144391" y="108585"/>
                    <a:pt x="2142486" y="107315"/>
                    <a:pt x="2140581" y="105410"/>
                  </a:cubicBezTo>
                  <a:cubicBezTo>
                    <a:pt x="2138676" y="103505"/>
                    <a:pt x="2137406" y="101600"/>
                    <a:pt x="2136771" y="99060"/>
                  </a:cubicBezTo>
                  <a:cubicBezTo>
                    <a:pt x="2136136" y="96520"/>
                    <a:pt x="2135501" y="93345"/>
                    <a:pt x="2135501" y="89535"/>
                  </a:cubicBezTo>
                  <a:lnTo>
                    <a:pt x="2135501" y="44450"/>
                  </a:lnTo>
                  <a:lnTo>
                    <a:pt x="2124706" y="44450"/>
                  </a:lnTo>
                  <a:lnTo>
                    <a:pt x="2124706" y="30480"/>
                  </a:lnTo>
                  <a:lnTo>
                    <a:pt x="2135501" y="30480"/>
                  </a:lnTo>
                  <a:lnTo>
                    <a:pt x="2135501" y="8255"/>
                  </a:lnTo>
                  <a:close/>
                  <a:moveTo>
                    <a:pt x="2096131" y="0"/>
                  </a:moveTo>
                  <a:lnTo>
                    <a:pt x="2096131" y="30480"/>
                  </a:lnTo>
                  <a:lnTo>
                    <a:pt x="2115181" y="30480"/>
                  </a:lnTo>
                  <a:lnTo>
                    <a:pt x="2115181" y="44450"/>
                  </a:lnTo>
                  <a:lnTo>
                    <a:pt x="2096131" y="44450"/>
                  </a:lnTo>
                  <a:lnTo>
                    <a:pt x="2096131" y="86995"/>
                  </a:lnTo>
                  <a:cubicBezTo>
                    <a:pt x="2096131" y="86995"/>
                    <a:pt x="2096131" y="90170"/>
                    <a:pt x="2096131" y="91440"/>
                  </a:cubicBezTo>
                  <a:cubicBezTo>
                    <a:pt x="2096131" y="92710"/>
                    <a:pt x="2096766" y="93345"/>
                    <a:pt x="2097401" y="94615"/>
                  </a:cubicBezTo>
                  <a:cubicBezTo>
                    <a:pt x="2098036" y="95250"/>
                    <a:pt x="2098671" y="95885"/>
                    <a:pt x="2099941" y="95885"/>
                  </a:cubicBezTo>
                  <a:cubicBezTo>
                    <a:pt x="2101211" y="95885"/>
                    <a:pt x="2102481" y="95885"/>
                    <a:pt x="2103751" y="95885"/>
                  </a:cubicBezTo>
                  <a:cubicBezTo>
                    <a:pt x="2105656" y="95885"/>
                    <a:pt x="2107561" y="95885"/>
                    <a:pt x="2110101" y="95250"/>
                  </a:cubicBezTo>
                  <a:cubicBezTo>
                    <a:pt x="2112006" y="94615"/>
                    <a:pt x="2113911" y="93980"/>
                    <a:pt x="2115181" y="93345"/>
                  </a:cubicBezTo>
                  <a:lnTo>
                    <a:pt x="2113276" y="106680"/>
                  </a:lnTo>
                  <a:cubicBezTo>
                    <a:pt x="2113276" y="106680"/>
                    <a:pt x="2109466" y="108585"/>
                    <a:pt x="2106926" y="109220"/>
                  </a:cubicBezTo>
                  <a:cubicBezTo>
                    <a:pt x="2104386" y="109855"/>
                    <a:pt x="2101846" y="110490"/>
                    <a:pt x="2098671" y="110490"/>
                  </a:cubicBezTo>
                  <a:cubicBezTo>
                    <a:pt x="2096131" y="110490"/>
                    <a:pt x="2093591" y="110490"/>
                    <a:pt x="2091686" y="109220"/>
                  </a:cubicBezTo>
                  <a:cubicBezTo>
                    <a:pt x="2089781" y="108585"/>
                    <a:pt x="2087876" y="107315"/>
                    <a:pt x="2085971" y="105410"/>
                  </a:cubicBezTo>
                  <a:cubicBezTo>
                    <a:pt x="2084066" y="103505"/>
                    <a:pt x="2082796" y="101600"/>
                    <a:pt x="2082161" y="99060"/>
                  </a:cubicBezTo>
                  <a:cubicBezTo>
                    <a:pt x="2081526" y="96520"/>
                    <a:pt x="2080891" y="93345"/>
                    <a:pt x="2080891" y="89535"/>
                  </a:cubicBezTo>
                  <a:lnTo>
                    <a:pt x="2080891" y="44450"/>
                  </a:lnTo>
                  <a:lnTo>
                    <a:pt x="2070096" y="44450"/>
                  </a:lnTo>
                  <a:lnTo>
                    <a:pt x="2070096" y="30480"/>
                  </a:lnTo>
                  <a:lnTo>
                    <a:pt x="2080891" y="30480"/>
                  </a:lnTo>
                  <a:lnTo>
                    <a:pt x="2080891" y="8255"/>
                  </a:lnTo>
                  <a:close/>
                  <a:moveTo>
                    <a:pt x="1931665" y="0"/>
                  </a:moveTo>
                  <a:lnTo>
                    <a:pt x="1931665" y="37465"/>
                  </a:lnTo>
                  <a:cubicBezTo>
                    <a:pt x="1931665" y="37465"/>
                    <a:pt x="1934840" y="34925"/>
                    <a:pt x="1936110" y="33655"/>
                  </a:cubicBezTo>
                  <a:cubicBezTo>
                    <a:pt x="1937380" y="33020"/>
                    <a:pt x="1938650" y="31750"/>
                    <a:pt x="1939920" y="31115"/>
                  </a:cubicBezTo>
                  <a:cubicBezTo>
                    <a:pt x="1941190" y="30480"/>
                    <a:pt x="1943095" y="29845"/>
                    <a:pt x="1945000" y="29210"/>
                  </a:cubicBezTo>
                  <a:cubicBezTo>
                    <a:pt x="1946905" y="29210"/>
                    <a:pt x="1949445" y="28575"/>
                    <a:pt x="1951985" y="28575"/>
                  </a:cubicBezTo>
                  <a:cubicBezTo>
                    <a:pt x="1956430" y="28575"/>
                    <a:pt x="1960240" y="29210"/>
                    <a:pt x="1964050" y="31115"/>
                  </a:cubicBezTo>
                  <a:cubicBezTo>
                    <a:pt x="1967860" y="32385"/>
                    <a:pt x="1971035" y="34925"/>
                    <a:pt x="1973575" y="38735"/>
                  </a:cubicBezTo>
                  <a:cubicBezTo>
                    <a:pt x="1976115" y="41910"/>
                    <a:pt x="1978655" y="46355"/>
                    <a:pt x="1979925" y="51435"/>
                  </a:cubicBezTo>
                  <a:cubicBezTo>
                    <a:pt x="1981195" y="56515"/>
                    <a:pt x="1982465" y="62865"/>
                    <a:pt x="1982465" y="70485"/>
                  </a:cubicBezTo>
                  <a:lnTo>
                    <a:pt x="1981830" y="71120"/>
                  </a:lnTo>
                  <a:cubicBezTo>
                    <a:pt x="1981830" y="77470"/>
                    <a:pt x="1981195" y="83820"/>
                    <a:pt x="1979290" y="88265"/>
                  </a:cubicBezTo>
                  <a:cubicBezTo>
                    <a:pt x="1977385" y="93345"/>
                    <a:pt x="1975480" y="97155"/>
                    <a:pt x="1972305" y="100330"/>
                  </a:cubicBezTo>
                  <a:cubicBezTo>
                    <a:pt x="1969765" y="103505"/>
                    <a:pt x="1965955" y="106045"/>
                    <a:pt x="1962780" y="107315"/>
                  </a:cubicBezTo>
                  <a:cubicBezTo>
                    <a:pt x="1958970" y="109220"/>
                    <a:pt x="1955160" y="109855"/>
                    <a:pt x="1951350" y="109855"/>
                  </a:cubicBezTo>
                  <a:cubicBezTo>
                    <a:pt x="1947540" y="109855"/>
                    <a:pt x="1943730" y="109220"/>
                    <a:pt x="1940555" y="107315"/>
                  </a:cubicBezTo>
                  <a:cubicBezTo>
                    <a:pt x="1936745" y="105410"/>
                    <a:pt x="1934205" y="103505"/>
                    <a:pt x="1931665" y="100965"/>
                  </a:cubicBezTo>
                  <a:lnTo>
                    <a:pt x="1931665" y="107950"/>
                  </a:lnTo>
                  <a:lnTo>
                    <a:pt x="1916425" y="107950"/>
                  </a:lnTo>
                  <a:lnTo>
                    <a:pt x="1916425" y="7620"/>
                  </a:lnTo>
                  <a:close/>
                  <a:moveTo>
                    <a:pt x="1316991" y="0"/>
                  </a:moveTo>
                  <a:lnTo>
                    <a:pt x="1316991" y="30480"/>
                  </a:lnTo>
                  <a:lnTo>
                    <a:pt x="1336041" y="30480"/>
                  </a:lnTo>
                  <a:lnTo>
                    <a:pt x="1336041" y="44450"/>
                  </a:lnTo>
                  <a:lnTo>
                    <a:pt x="1316991" y="44450"/>
                  </a:lnTo>
                  <a:lnTo>
                    <a:pt x="1316991" y="86995"/>
                  </a:lnTo>
                  <a:cubicBezTo>
                    <a:pt x="1316991" y="86995"/>
                    <a:pt x="1316991" y="90170"/>
                    <a:pt x="1316991" y="91440"/>
                  </a:cubicBezTo>
                  <a:cubicBezTo>
                    <a:pt x="1316991" y="92710"/>
                    <a:pt x="1317627" y="93345"/>
                    <a:pt x="1318261" y="94615"/>
                  </a:cubicBezTo>
                  <a:cubicBezTo>
                    <a:pt x="1318896" y="95250"/>
                    <a:pt x="1319531" y="95885"/>
                    <a:pt x="1320801" y="95885"/>
                  </a:cubicBezTo>
                  <a:cubicBezTo>
                    <a:pt x="1322072" y="95885"/>
                    <a:pt x="1323341" y="95885"/>
                    <a:pt x="1324611" y="95885"/>
                  </a:cubicBezTo>
                  <a:cubicBezTo>
                    <a:pt x="1326516" y="95885"/>
                    <a:pt x="1328422" y="95885"/>
                    <a:pt x="1330961" y="95250"/>
                  </a:cubicBezTo>
                  <a:cubicBezTo>
                    <a:pt x="1332867" y="94615"/>
                    <a:pt x="1334772" y="93980"/>
                    <a:pt x="1336041" y="93345"/>
                  </a:cubicBezTo>
                  <a:lnTo>
                    <a:pt x="1334136" y="106680"/>
                  </a:lnTo>
                  <a:cubicBezTo>
                    <a:pt x="1334136" y="106680"/>
                    <a:pt x="1330326" y="108585"/>
                    <a:pt x="1327786" y="109220"/>
                  </a:cubicBezTo>
                  <a:cubicBezTo>
                    <a:pt x="1325246" y="109855"/>
                    <a:pt x="1322706" y="110490"/>
                    <a:pt x="1319531" y="110490"/>
                  </a:cubicBezTo>
                  <a:cubicBezTo>
                    <a:pt x="1316991" y="110490"/>
                    <a:pt x="1314451" y="110490"/>
                    <a:pt x="1312546" y="109220"/>
                  </a:cubicBezTo>
                  <a:cubicBezTo>
                    <a:pt x="1310641" y="108585"/>
                    <a:pt x="1308736" y="107315"/>
                    <a:pt x="1306831" y="105410"/>
                  </a:cubicBezTo>
                  <a:cubicBezTo>
                    <a:pt x="1304926" y="103505"/>
                    <a:pt x="1303656" y="101600"/>
                    <a:pt x="1303021" y="99060"/>
                  </a:cubicBezTo>
                  <a:cubicBezTo>
                    <a:pt x="1302386" y="96520"/>
                    <a:pt x="1301751" y="93345"/>
                    <a:pt x="1301751" y="89535"/>
                  </a:cubicBezTo>
                  <a:lnTo>
                    <a:pt x="1301751" y="44450"/>
                  </a:lnTo>
                  <a:lnTo>
                    <a:pt x="1290956" y="44450"/>
                  </a:lnTo>
                  <a:lnTo>
                    <a:pt x="1290956" y="30480"/>
                  </a:lnTo>
                  <a:lnTo>
                    <a:pt x="1301751" y="30480"/>
                  </a:lnTo>
                  <a:lnTo>
                    <a:pt x="1301751" y="8255"/>
                  </a:lnTo>
                  <a:close/>
                  <a:moveTo>
                    <a:pt x="751206" y="0"/>
                  </a:moveTo>
                  <a:lnTo>
                    <a:pt x="751206" y="30480"/>
                  </a:lnTo>
                  <a:lnTo>
                    <a:pt x="770256" y="30480"/>
                  </a:lnTo>
                  <a:lnTo>
                    <a:pt x="770256" y="44450"/>
                  </a:lnTo>
                  <a:lnTo>
                    <a:pt x="751206" y="44450"/>
                  </a:lnTo>
                  <a:lnTo>
                    <a:pt x="751206" y="86995"/>
                  </a:lnTo>
                  <a:cubicBezTo>
                    <a:pt x="751206" y="86995"/>
                    <a:pt x="751206" y="90170"/>
                    <a:pt x="751206" y="91440"/>
                  </a:cubicBezTo>
                  <a:cubicBezTo>
                    <a:pt x="751206" y="92710"/>
                    <a:pt x="751841" y="93345"/>
                    <a:pt x="752476" y="94615"/>
                  </a:cubicBezTo>
                  <a:cubicBezTo>
                    <a:pt x="753111" y="95250"/>
                    <a:pt x="753746" y="95885"/>
                    <a:pt x="755016" y="95885"/>
                  </a:cubicBezTo>
                  <a:cubicBezTo>
                    <a:pt x="756286" y="95885"/>
                    <a:pt x="757556" y="95885"/>
                    <a:pt x="758826" y="95885"/>
                  </a:cubicBezTo>
                  <a:cubicBezTo>
                    <a:pt x="760731" y="95885"/>
                    <a:pt x="762636" y="95885"/>
                    <a:pt x="765176" y="95250"/>
                  </a:cubicBezTo>
                  <a:cubicBezTo>
                    <a:pt x="767081" y="94615"/>
                    <a:pt x="768986" y="93980"/>
                    <a:pt x="770256" y="93345"/>
                  </a:cubicBezTo>
                  <a:lnTo>
                    <a:pt x="768351" y="106680"/>
                  </a:lnTo>
                  <a:cubicBezTo>
                    <a:pt x="768351" y="106680"/>
                    <a:pt x="764541" y="108585"/>
                    <a:pt x="762001" y="109220"/>
                  </a:cubicBezTo>
                  <a:cubicBezTo>
                    <a:pt x="759461" y="109855"/>
                    <a:pt x="756921" y="110490"/>
                    <a:pt x="753746" y="110490"/>
                  </a:cubicBezTo>
                  <a:cubicBezTo>
                    <a:pt x="751206" y="110490"/>
                    <a:pt x="748666" y="110490"/>
                    <a:pt x="746761" y="109220"/>
                  </a:cubicBezTo>
                  <a:cubicBezTo>
                    <a:pt x="744856" y="108585"/>
                    <a:pt x="742951" y="107315"/>
                    <a:pt x="741045" y="105410"/>
                  </a:cubicBezTo>
                  <a:cubicBezTo>
                    <a:pt x="739141" y="103505"/>
                    <a:pt x="737871" y="101600"/>
                    <a:pt x="737236" y="99060"/>
                  </a:cubicBezTo>
                  <a:cubicBezTo>
                    <a:pt x="736600" y="96520"/>
                    <a:pt x="735966" y="93345"/>
                    <a:pt x="735966" y="89535"/>
                  </a:cubicBezTo>
                  <a:lnTo>
                    <a:pt x="735966" y="44450"/>
                  </a:lnTo>
                  <a:lnTo>
                    <a:pt x="725171" y="44450"/>
                  </a:lnTo>
                  <a:lnTo>
                    <a:pt x="725171" y="30480"/>
                  </a:lnTo>
                  <a:lnTo>
                    <a:pt x="735966" y="30480"/>
                  </a:lnTo>
                  <a:lnTo>
                    <a:pt x="735966" y="8255"/>
                  </a:lnTo>
                  <a:close/>
                  <a:moveTo>
                    <a:pt x="521335" y="0"/>
                  </a:moveTo>
                  <a:lnTo>
                    <a:pt x="521335" y="30480"/>
                  </a:lnTo>
                  <a:lnTo>
                    <a:pt x="540385" y="30480"/>
                  </a:lnTo>
                  <a:lnTo>
                    <a:pt x="540385" y="44450"/>
                  </a:lnTo>
                  <a:lnTo>
                    <a:pt x="521335" y="44450"/>
                  </a:lnTo>
                  <a:lnTo>
                    <a:pt x="521335" y="86995"/>
                  </a:lnTo>
                  <a:cubicBezTo>
                    <a:pt x="521335" y="86995"/>
                    <a:pt x="521335" y="90170"/>
                    <a:pt x="521335" y="91440"/>
                  </a:cubicBezTo>
                  <a:cubicBezTo>
                    <a:pt x="521335" y="92710"/>
                    <a:pt x="521970" y="93345"/>
                    <a:pt x="522605" y="94615"/>
                  </a:cubicBezTo>
                  <a:cubicBezTo>
                    <a:pt x="523240" y="95250"/>
                    <a:pt x="523875" y="95885"/>
                    <a:pt x="525145" y="95885"/>
                  </a:cubicBezTo>
                  <a:cubicBezTo>
                    <a:pt x="526415" y="95885"/>
                    <a:pt x="527685" y="95885"/>
                    <a:pt x="528955" y="95885"/>
                  </a:cubicBezTo>
                  <a:cubicBezTo>
                    <a:pt x="530860" y="95885"/>
                    <a:pt x="532765" y="95885"/>
                    <a:pt x="535305" y="95250"/>
                  </a:cubicBezTo>
                  <a:cubicBezTo>
                    <a:pt x="537210" y="94615"/>
                    <a:pt x="539115" y="93980"/>
                    <a:pt x="540385" y="93345"/>
                  </a:cubicBezTo>
                  <a:lnTo>
                    <a:pt x="538480" y="106680"/>
                  </a:lnTo>
                  <a:cubicBezTo>
                    <a:pt x="538480" y="106680"/>
                    <a:pt x="534670" y="108585"/>
                    <a:pt x="532130" y="109220"/>
                  </a:cubicBezTo>
                  <a:cubicBezTo>
                    <a:pt x="529590" y="109855"/>
                    <a:pt x="527050" y="110490"/>
                    <a:pt x="523875" y="110490"/>
                  </a:cubicBezTo>
                  <a:cubicBezTo>
                    <a:pt x="521335" y="110490"/>
                    <a:pt x="518795" y="110490"/>
                    <a:pt x="516890" y="109220"/>
                  </a:cubicBezTo>
                  <a:cubicBezTo>
                    <a:pt x="514985" y="108585"/>
                    <a:pt x="513080" y="107315"/>
                    <a:pt x="511175" y="105410"/>
                  </a:cubicBezTo>
                  <a:cubicBezTo>
                    <a:pt x="509270" y="103505"/>
                    <a:pt x="508000" y="101600"/>
                    <a:pt x="507365" y="99060"/>
                  </a:cubicBezTo>
                  <a:cubicBezTo>
                    <a:pt x="506730" y="96520"/>
                    <a:pt x="506095" y="93345"/>
                    <a:pt x="506095" y="89535"/>
                  </a:cubicBezTo>
                  <a:lnTo>
                    <a:pt x="506095" y="44450"/>
                  </a:lnTo>
                  <a:lnTo>
                    <a:pt x="495300" y="44450"/>
                  </a:lnTo>
                  <a:lnTo>
                    <a:pt x="495300" y="30480"/>
                  </a:lnTo>
                  <a:lnTo>
                    <a:pt x="506095" y="30480"/>
                  </a:lnTo>
                  <a:lnTo>
                    <a:pt x="506095" y="8255"/>
                  </a:lnTo>
                  <a:close/>
                  <a:moveTo>
                    <a:pt x="466724" y="0"/>
                  </a:moveTo>
                  <a:lnTo>
                    <a:pt x="466724" y="30480"/>
                  </a:lnTo>
                  <a:lnTo>
                    <a:pt x="485774" y="30480"/>
                  </a:lnTo>
                  <a:lnTo>
                    <a:pt x="485774" y="44450"/>
                  </a:lnTo>
                  <a:lnTo>
                    <a:pt x="466724" y="44450"/>
                  </a:lnTo>
                  <a:lnTo>
                    <a:pt x="466724" y="86995"/>
                  </a:lnTo>
                  <a:cubicBezTo>
                    <a:pt x="466724" y="86995"/>
                    <a:pt x="466724" y="90170"/>
                    <a:pt x="466724" y="91440"/>
                  </a:cubicBezTo>
                  <a:cubicBezTo>
                    <a:pt x="466724" y="92710"/>
                    <a:pt x="467359" y="93345"/>
                    <a:pt x="467994" y="94615"/>
                  </a:cubicBezTo>
                  <a:cubicBezTo>
                    <a:pt x="468629" y="95250"/>
                    <a:pt x="469264" y="95885"/>
                    <a:pt x="470534" y="95885"/>
                  </a:cubicBezTo>
                  <a:cubicBezTo>
                    <a:pt x="471804" y="95885"/>
                    <a:pt x="473074" y="95885"/>
                    <a:pt x="474344" y="95885"/>
                  </a:cubicBezTo>
                  <a:cubicBezTo>
                    <a:pt x="476249" y="95885"/>
                    <a:pt x="478154" y="95885"/>
                    <a:pt x="480694" y="95250"/>
                  </a:cubicBezTo>
                  <a:cubicBezTo>
                    <a:pt x="482599" y="94615"/>
                    <a:pt x="484504" y="93980"/>
                    <a:pt x="485774" y="93345"/>
                  </a:cubicBezTo>
                  <a:lnTo>
                    <a:pt x="483869" y="106680"/>
                  </a:lnTo>
                  <a:cubicBezTo>
                    <a:pt x="483869" y="106680"/>
                    <a:pt x="480059" y="108585"/>
                    <a:pt x="477519" y="109220"/>
                  </a:cubicBezTo>
                  <a:cubicBezTo>
                    <a:pt x="474979" y="109855"/>
                    <a:pt x="472439" y="110490"/>
                    <a:pt x="469264" y="110490"/>
                  </a:cubicBezTo>
                  <a:cubicBezTo>
                    <a:pt x="466724" y="110490"/>
                    <a:pt x="464184" y="110490"/>
                    <a:pt x="462279" y="109220"/>
                  </a:cubicBezTo>
                  <a:cubicBezTo>
                    <a:pt x="460374" y="108585"/>
                    <a:pt x="458469" y="107315"/>
                    <a:pt x="456564" y="105410"/>
                  </a:cubicBezTo>
                  <a:cubicBezTo>
                    <a:pt x="454659" y="103505"/>
                    <a:pt x="453389" y="101600"/>
                    <a:pt x="452754" y="99060"/>
                  </a:cubicBezTo>
                  <a:cubicBezTo>
                    <a:pt x="452119" y="96520"/>
                    <a:pt x="451484" y="93345"/>
                    <a:pt x="451484" y="89535"/>
                  </a:cubicBezTo>
                  <a:lnTo>
                    <a:pt x="451484" y="44450"/>
                  </a:lnTo>
                  <a:lnTo>
                    <a:pt x="440689" y="44450"/>
                  </a:lnTo>
                  <a:lnTo>
                    <a:pt x="440689" y="30480"/>
                  </a:lnTo>
                  <a:lnTo>
                    <a:pt x="451484" y="30480"/>
                  </a:lnTo>
                  <a:lnTo>
                    <a:pt x="451484" y="8255"/>
                  </a:lnTo>
                  <a:close/>
                  <a:moveTo>
                    <a:pt x="302259" y="0"/>
                  </a:moveTo>
                  <a:lnTo>
                    <a:pt x="302259" y="37465"/>
                  </a:lnTo>
                  <a:cubicBezTo>
                    <a:pt x="302259" y="37465"/>
                    <a:pt x="305434" y="34925"/>
                    <a:pt x="306704" y="33655"/>
                  </a:cubicBezTo>
                  <a:cubicBezTo>
                    <a:pt x="307974" y="33020"/>
                    <a:pt x="309244" y="31750"/>
                    <a:pt x="310514" y="31115"/>
                  </a:cubicBezTo>
                  <a:cubicBezTo>
                    <a:pt x="311784" y="30480"/>
                    <a:pt x="313689" y="29845"/>
                    <a:pt x="315594" y="29210"/>
                  </a:cubicBezTo>
                  <a:cubicBezTo>
                    <a:pt x="317499" y="29210"/>
                    <a:pt x="320039" y="28575"/>
                    <a:pt x="322579" y="28575"/>
                  </a:cubicBezTo>
                  <a:cubicBezTo>
                    <a:pt x="327024" y="28575"/>
                    <a:pt x="330834" y="29210"/>
                    <a:pt x="334644" y="31115"/>
                  </a:cubicBezTo>
                  <a:cubicBezTo>
                    <a:pt x="338454" y="32385"/>
                    <a:pt x="341629" y="34925"/>
                    <a:pt x="344169" y="38735"/>
                  </a:cubicBezTo>
                  <a:cubicBezTo>
                    <a:pt x="346709" y="41910"/>
                    <a:pt x="349249" y="46355"/>
                    <a:pt x="350519" y="51435"/>
                  </a:cubicBezTo>
                  <a:cubicBezTo>
                    <a:pt x="351789" y="56515"/>
                    <a:pt x="353059" y="62865"/>
                    <a:pt x="353059" y="70485"/>
                  </a:cubicBezTo>
                  <a:lnTo>
                    <a:pt x="352424" y="71120"/>
                  </a:lnTo>
                  <a:cubicBezTo>
                    <a:pt x="352424" y="77470"/>
                    <a:pt x="351789" y="83820"/>
                    <a:pt x="349884" y="88265"/>
                  </a:cubicBezTo>
                  <a:cubicBezTo>
                    <a:pt x="347979" y="93345"/>
                    <a:pt x="346074" y="97155"/>
                    <a:pt x="342899" y="100330"/>
                  </a:cubicBezTo>
                  <a:cubicBezTo>
                    <a:pt x="340359" y="103505"/>
                    <a:pt x="336549" y="106045"/>
                    <a:pt x="333374" y="107315"/>
                  </a:cubicBezTo>
                  <a:cubicBezTo>
                    <a:pt x="329564" y="109220"/>
                    <a:pt x="325754" y="109855"/>
                    <a:pt x="321944" y="109855"/>
                  </a:cubicBezTo>
                  <a:cubicBezTo>
                    <a:pt x="318134" y="109855"/>
                    <a:pt x="314324" y="109220"/>
                    <a:pt x="311149" y="107315"/>
                  </a:cubicBezTo>
                  <a:cubicBezTo>
                    <a:pt x="307339" y="105410"/>
                    <a:pt x="304799" y="103505"/>
                    <a:pt x="302259" y="100965"/>
                  </a:cubicBezTo>
                  <a:lnTo>
                    <a:pt x="302259" y="107950"/>
                  </a:lnTo>
                  <a:lnTo>
                    <a:pt x="287019" y="107950"/>
                  </a:lnTo>
                  <a:lnTo>
                    <a:pt x="287019" y="7620"/>
                  </a:lnTo>
                  <a:close/>
                </a:path>
              </a:pathLst>
            </a:custGeom>
            <a:solidFill>
              <a:srgbClr val="FFFFFF"/>
            </a:solidFill>
            <a:ln w="63500" cap="flat">
              <a:noFill/>
              <a:prstDash val="solid"/>
              <a:miter/>
            </a:ln>
          </p:spPr>
          <p:txBody>
            <a:bodyPr rtlCol="0" anchor="ctr"/>
            <a:lstStyle/>
            <a:p>
              <a:endParaRPr lang="en-US" dirty="0"/>
            </a:p>
          </p:txBody>
        </p:sp>
        <p:sp>
          <p:nvSpPr>
            <p:cNvPr id="24" name="Freeform 23">
              <a:extLst>
                <a:ext uri="{FF2B5EF4-FFF2-40B4-BE49-F238E27FC236}">
                  <a16:creationId xmlns:a16="http://schemas.microsoft.com/office/drawing/2014/main" id="{BDF3ED9A-57E4-25C5-BC4E-AC1C77798191}"/>
                </a:ext>
              </a:extLst>
            </p:cNvPr>
            <p:cNvSpPr/>
            <p:nvPr userDrawn="1"/>
          </p:nvSpPr>
          <p:spPr>
            <a:xfrm>
              <a:off x="485775" y="6164633"/>
              <a:ext cx="405765" cy="81280"/>
            </a:xfrm>
            <a:custGeom>
              <a:avLst/>
              <a:gdLst>
                <a:gd name="connsiteX0" fmla="*/ 324485 w 405765"/>
                <a:gd name="connsiteY0" fmla="*/ 0 h 81280"/>
                <a:gd name="connsiteX1" fmla="*/ 405765 w 405765"/>
                <a:gd name="connsiteY1" fmla="*/ 0 h 81280"/>
                <a:gd name="connsiteX2" fmla="*/ 405765 w 405765"/>
                <a:gd name="connsiteY2" fmla="*/ 81280 h 81280"/>
                <a:gd name="connsiteX3" fmla="*/ 324485 w 405765"/>
                <a:gd name="connsiteY3" fmla="*/ 81280 h 81280"/>
                <a:gd name="connsiteX4" fmla="*/ 161925 w 405765"/>
                <a:gd name="connsiteY4" fmla="*/ 0 h 81280"/>
                <a:gd name="connsiteX5" fmla="*/ 243205 w 405765"/>
                <a:gd name="connsiteY5" fmla="*/ 0 h 81280"/>
                <a:gd name="connsiteX6" fmla="*/ 243205 w 405765"/>
                <a:gd name="connsiteY6" fmla="*/ 81280 h 81280"/>
                <a:gd name="connsiteX7" fmla="*/ 161925 w 405765"/>
                <a:gd name="connsiteY7" fmla="*/ 81280 h 81280"/>
                <a:gd name="connsiteX8" fmla="*/ 0 w 405765"/>
                <a:gd name="connsiteY8" fmla="*/ 0 h 81280"/>
                <a:gd name="connsiteX9" fmla="*/ 81280 w 405765"/>
                <a:gd name="connsiteY9" fmla="*/ 0 h 81280"/>
                <a:gd name="connsiteX10" fmla="*/ 81280 w 405765"/>
                <a:gd name="connsiteY10" fmla="*/ 81280 h 81280"/>
                <a:gd name="connsiteX11" fmla="*/ 0 w 405765"/>
                <a:gd name="connsiteY11" fmla="*/ 81280 h 81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5765" h="81280">
                  <a:moveTo>
                    <a:pt x="324485" y="0"/>
                  </a:moveTo>
                  <a:lnTo>
                    <a:pt x="405765" y="0"/>
                  </a:lnTo>
                  <a:lnTo>
                    <a:pt x="405765" y="81280"/>
                  </a:lnTo>
                  <a:lnTo>
                    <a:pt x="324485" y="81280"/>
                  </a:lnTo>
                  <a:close/>
                  <a:moveTo>
                    <a:pt x="161925" y="0"/>
                  </a:moveTo>
                  <a:lnTo>
                    <a:pt x="243205" y="0"/>
                  </a:lnTo>
                  <a:lnTo>
                    <a:pt x="243205" y="81280"/>
                  </a:lnTo>
                  <a:lnTo>
                    <a:pt x="161925" y="81280"/>
                  </a:lnTo>
                  <a:close/>
                  <a:moveTo>
                    <a:pt x="0" y="0"/>
                  </a:moveTo>
                  <a:lnTo>
                    <a:pt x="81280" y="0"/>
                  </a:lnTo>
                  <a:lnTo>
                    <a:pt x="81280" y="81280"/>
                  </a:lnTo>
                  <a:lnTo>
                    <a:pt x="0" y="81280"/>
                  </a:lnTo>
                  <a:close/>
                </a:path>
              </a:pathLst>
            </a:custGeom>
            <a:solidFill>
              <a:srgbClr val="FFE600"/>
            </a:solidFill>
            <a:ln w="63500" cap="flat">
              <a:noFill/>
              <a:prstDash val="solid"/>
              <a:miter/>
            </a:ln>
          </p:spPr>
          <p:txBody>
            <a:bodyPr rtlCol="0" anchor="ctr"/>
            <a:lstStyle/>
            <a:p>
              <a:endParaRPr lang="en-US" dirty="0"/>
            </a:p>
          </p:txBody>
        </p:sp>
      </p:grpSp>
      <p:grpSp>
        <p:nvGrpSpPr>
          <p:cNvPr id="4" name="Group 3">
            <a:extLst>
              <a:ext uri="{FF2B5EF4-FFF2-40B4-BE49-F238E27FC236}">
                <a16:creationId xmlns:a16="http://schemas.microsoft.com/office/drawing/2014/main" id="{D6FD7948-9E7C-1CE1-F28B-D2D349BB86F0}"/>
              </a:ext>
            </a:extLst>
          </p:cNvPr>
          <p:cNvGrpSpPr/>
          <p:nvPr userDrawn="1"/>
        </p:nvGrpSpPr>
        <p:grpSpPr>
          <a:xfrm>
            <a:off x="485774" y="1291008"/>
            <a:ext cx="5706110" cy="4360545"/>
            <a:chOff x="485774" y="1291008"/>
            <a:chExt cx="5706110" cy="4360545"/>
          </a:xfrm>
        </p:grpSpPr>
        <p:sp>
          <p:nvSpPr>
            <p:cNvPr id="26" name="Freeform 25">
              <a:extLst>
                <a:ext uri="{FF2B5EF4-FFF2-40B4-BE49-F238E27FC236}">
                  <a16:creationId xmlns:a16="http://schemas.microsoft.com/office/drawing/2014/main" id="{F7E50E80-DFF0-E065-898F-1AFD970459B6}"/>
                </a:ext>
              </a:extLst>
            </p:cNvPr>
            <p:cNvSpPr/>
            <p:nvPr userDrawn="1"/>
          </p:nvSpPr>
          <p:spPr>
            <a:xfrm>
              <a:off x="485774" y="5549953"/>
              <a:ext cx="508000" cy="101600"/>
            </a:xfrm>
            <a:custGeom>
              <a:avLst/>
              <a:gdLst>
                <a:gd name="connsiteX0" fmla="*/ 406400 w 508000"/>
                <a:gd name="connsiteY0" fmla="*/ 0 h 101600"/>
                <a:gd name="connsiteX1" fmla="*/ 508000 w 508000"/>
                <a:gd name="connsiteY1" fmla="*/ 0 h 101600"/>
                <a:gd name="connsiteX2" fmla="*/ 508000 w 508000"/>
                <a:gd name="connsiteY2" fmla="*/ 101600 h 101600"/>
                <a:gd name="connsiteX3" fmla="*/ 406400 w 508000"/>
                <a:gd name="connsiteY3" fmla="*/ 101600 h 101600"/>
                <a:gd name="connsiteX4" fmla="*/ 203200 w 508000"/>
                <a:gd name="connsiteY4" fmla="*/ 0 h 101600"/>
                <a:gd name="connsiteX5" fmla="*/ 304800 w 508000"/>
                <a:gd name="connsiteY5" fmla="*/ 0 h 101600"/>
                <a:gd name="connsiteX6" fmla="*/ 304800 w 508000"/>
                <a:gd name="connsiteY6" fmla="*/ 101600 h 101600"/>
                <a:gd name="connsiteX7" fmla="*/ 203200 w 508000"/>
                <a:gd name="connsiteY7" fmla="*/ 101600 h 101600"/>
                <a:gd name="connsiteX8" fmla="*/ 0 w 508000"/>
                <a:gd name="connsiteY8" fmla="*/ 0 h 101600"/>
                <a:gd name="connsiteX9" fmla="*/ 101600 w 508000"/>
                <a:gd name="connsiteY9" fmla="*/ 0 h 101600"/>
                <a:gd name="connsiteX10" fmla="*/ 101600 w 508000"/>
                <a:gd name="connsiteY10" fmla="*/ 101600 h 101600"/>
                <a:gd name="connsiteX11" fmla="*/ 0 w 508000"/>
                <a:gd name="connsiteY11" fmla="*/ 10160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8000" h="101600">
                  <a:moveTo>
                    <a:pt x="406400" y="0"/>
                  </a:moveTo>
                  <a:lnTo>
                    <a:pt x="508000" y="0"/>
                  </a:lnTo>
                  <a:lnTo>
                    <a:pt x="508000" y="101600"/>
                  </a:lnTo>
                  <a:lnTo>
                    <a:pt x="406400" y="101600"/>
                  </a:lnTo>
                  <a:close/>
                  <a:moveTo>
                    <a:pt x="203200" y="0"/>
                  </a:moveTo>
                  <a:lnTo>
                    <a:pt x="304800" y="0"/>
                  </a:lnTo>
                  <a:lnTo>
                    <a:pt x="304800" y="101600"/>
                  </a:lnTo>
                  <a:lnTo>
                    <a:pt x="203200" y="101600"/>
                  </a:lnTo>
                  <a:close/>
                  <a:moveTo>
                    <a:pt x="0" y="0"/>
                  </a:moveTo>
                  <a:lnTo>
                    <a:pt x="101600" y="0"/>
                  </a:lnTo>
                  <a:lnTo>
                    <a:pt x="101600" y="101600"/>
                  </a:lnTo>
                  <a:lnTo>
                    <a:pt x="0" y="101600"/>
                  </a:lnTo>
                  <a:close/>
                </a:path>
              </a:pathLst>
            </a:custGeom>
            <a:solidFill>
              <a:schemeClr val="tx2"/>
            </a:solidFill>
            <a:ln w="63500" cap="flat">
              <a:noFill/>
              <a:prstDash val="solid"/>
              <a:miter/>
            </a:ln>
          </p:spPr>
          <p:txBody>
            <a:bodyPr rtlCol="0" anchor="ctr"/>
            <a:lstStyle/>
            <a:p>
              <a:endParaRPr lang="en-US" dirty="0"/>
            </a:p>
          </p:txBody>
        </p:sp>
        <p:sp>
          <p:nvSpPr>
            <p:cNvPr id="31" name="Freeform 30">
              <a:extLst>
                <a:ext uri="{FF2B5EF4-FFF2-40B4-BE49-F238E27FC236}">
                  <a16:creationId xmlns:a16="http://schemas.microsoft.com/office/drawing/2014/main" id="{90AAC841-3D56-6842-04D1-F0B7D973D86D}"/>
                </a:ext>
              </a:extLst>
            </p:cNvPr>
            <p:cNvSpPr/>
            <p:nvPr userDrawn="1"/>
          </p:nvSpPr>
          <p:spPr>
            <a:xfrm>
              <a:off x="485775" y="1291008"/>
              <a:ext cx="5706109" cy="4359275"/>
            </a:xfrm>
            <a:custGeom>
              <a:avLst/>
              <a:gdLst>
                <a:gd name="connsiteX0" fmla="*/ 0 w 5706109"/>
                <a:gd name="connsiteY0" fmla="*/ 4157346 h 4359275"/>
                <a:gd name="connsiteX1" fmla="*/ 101600 w 5706109"/>
                <a:gd name="connsiteY1" fmla="*/ 4157346 h 4359275"/>
                <a:gd name="connsiteX2" fmla="*/ 101600 w 5706109"/>
                <a:gd name="connsiteY2" fmla="*/ 1075055 h 4359275"/>
                <a:gd name="connsiteX3" fmla="*/ 101600 w 5706109"/>
                <a:gd name="connsiteY3" fmla="*/ 1075055 h 4359275"/>
                <a:gd name="connsiteX4" fmla="*/ 191770 w 5706109"/>
                <a:gd name="connsiteY4" fmla="*/ 1059180 h 4359275"/>
                <a:gd name="connsiteX5" fmla="*/ 861060 w 5706109"/>
                <a:gd name="connsiteY5" fmla="*/ 942975 h 4359275"/>
                <a:gd name="connsiteX6" fmla="*/ 1195705 w 5706109"/>
                <a:gd name="connsiteY6" fmla="*/ 885190 h 4359275"/>
                <a:gd name="connsiteX7" fmla="*/ 1362710 w 5706109"/>
                <a:gd name="connsiteY7" fmla="*/ 855980 h 4359275"/>
                <a:gd name="connsiteX8" fmla="*/ 1529715 w 5706109"/>
                <a:gd name="connsiteY8" fmla="*/ 826770 h 4359275"/>
                <a:gd name="connsiteX9" fmla="*/ 1864360 w 5706109"/>
                <a:gd name="connsiteY9" fmla="*/ 768985 h 4359275"/>
                <a:gd name="connsiteX10" fmla="*/ 2031365 w 5706109"/>
                <a:gd name="connsiteY10" fmla="*/ 739775 h 4359275"/>
                <a:gd name="connsiteX11" fmla="*/ 2198370 w 5706109"/>
                <a:gd name="connsiteY11" fmla="*/ 710565 h 4359275"/>
                <a:gd name="connsiteX12" fmla="*/ 2365375 w 5706109"/>
                <a:gd name="connsiteY12" fmla="*/ 681355 h 4359275"/>
                <a:gd name="connsiteX13" fmla="*/ 2532380 w 5706109"/>
                <a:gd name="connsiteY13" fmla="*/ 652145 h 4359275"/>
                <a:gd name="connsiteX14" fmla="*/ 2699385 w 5706109"/>
                <a:gd name="connsiteY14" fmla="*/ 622935 h 4359275"/>
                <a:gd name="connsiteX15" fmla="*/ 2866390 w 5706109"/>
                <a:gd name="connsiteY15" fmla="*/ 593725 h 4359275"/>
                <a:gd name="connsiteX16" fmla="*/ 5461000 w 5706109"/>
                <a:gd name="connsiteY16" fmla="*/ 144145 h 4359275"/>
                <a:gd name="connsiteX17" fmla="*/ 5602605 w 5706109"/>
                <a:gd name="connsiteY17" fmla="*/ 119380 h 4359275"/>
                <a:gd name="connsiteX18" fmla="*/ 5602605 w 5706109"/>
                <a:gd name="connsiteY18" fmla="*/ 119380 h 4359275"/>
                <a:gd name="connsiteX19" fmla="*/ 5602605 w 5706109"/>
                <a:gd name="connsiteY19" fmla="*/ 4257676 h 4359275"/>
                <a:gd name="connsiteX20" fmla="*/ 609600 w 5706109"/>
                <a:gd name="connsiteY20" fmla="*/ 4257676 h 4359275"/>
                <a:gd name="connsiteX21" fmla="*/ 609600 w 5706109"/>
                <a:gd name="connsiteY21" fmla="*/ 4359276 h 4359275"/>
                <a:gd name="connsiteX22" fmla="*/ 5706110 w 5706109"/>
                <a:gd name="connsiteY22" fmla="*/ 4359276 h 4359275"/>
                <a:gd name="connsiteX23" fmla="*/ 5706110 w 5706109"/>
                <a:gd name="connsiteY23" fmla="*/ 0 h 4359275"/>
                <a:gd name="connsiteX24" fmla="*/ 5704840 w 5706109"/>
                <a:gd name="connsiteY24" fmla="*/ 0 h 4359275"/>
                <a:gd name="connsiteX25" fmla="*/ 5445760 w 5706109"/>
                <a:gd name="connsiteY25" fmla="*/ 45085 h 4359275"/>
                <a:gd name="connsiteX26" fmla="*/ 2851150 w 5706109"/>
                <a:gd name="connsiteY26" fmla="*/ 494665 h 4359275"/>
                <a:gd name="connsiteX27" fmla="*/ 2684145 w 5706109"/>
                <a:gd name="connsiteY27" fmla="*/ 523875 h 4359275"/>
                <a:gd name="connsiteX28" fmla="*/ 2517140 w 5706109"/>
                <a:gd name="connsiteY28" fmla="*/ 553085 h 4359275"/>
                <a:gd name="connsiteX29" fmla="*/ 2350135 w 5706109"/>
                <a:gd name="connsiteY29" fmla="*/ 582295 h 4359275"/>
                <a:gd name="connsiteX30" fmla="*/ 2183130 w 5706109"/>
                <a:gd name="connsiteY30" fmla="*/ 611505 h 4359275"/>
                <a:gd name="connsiteX31" fmla="*/ 2016125 w 5706109"/>
                <a:gd name="connsiteY31" fmla="*/ 640715 h 4359275"/>
                <a:gd name="connsiteX32" fmla="*/ 1849120 w 5706109"/>
                <a:gd name="connsiteY32" fmla="*/ 669925 h 4359275"/>
                <a:gd name="connsiteX33" fmla="*/ 1514475 w 5706109"/>
                <a:gd name="connsiteY33" fmla="*/ 727710 h 4359275"/>
                <a:gd name="connsiteX34" fmla="*/ 1347470 w 5706109"/>
                <a:gd name="connsiteY34" fmla="*/ 756920 h 4359275"/>
                <a:gd name="connsiteX35" fmla="*/ 1180465 w 5706109"/>
                <a:gd name="connsiteY35" fmla="*/ 786130 h 4359275"/>
                <a:gd name="connsiteX36" fmla="*/ 845820 w 5706109"/>
                <a:gd name="connsiteY36" fmla="*/ 843915 h 4359275"/>
                <a:gd name="connsiteX37" fmla="*/ 176530 w 5706109"/>
                <a:gd name="connsiteY37" fmla="*/ 960120 h 4359275"/>
                <a:gd name="connsiteX38" fmla="*/ 3175 w 5706109"/>
                <a:gd name="connsiteY38" fmla="*/ 989965 h 4359275"/>
                <a:gd name="connsiteX39" fmla="*/ 1905 w 5706109"/>
                <a:gd name="connsiteY39" fmla="*/ 989965 h 4359275"/>
                <a:gd name="connsiteX40" fmla="*/ 1905 w 5706109"/>
                <a:gd name="connsiteY40" fmla="*/ 4158616 h 435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06109" h="4359275">
                  <a:moveTo>
                    <a:pt x="0" y="4157346"/>
                  </a:moveTo>
                  <a:lnTo>
                    <a:pt x="101600" y="4157346"/>
                  </a:lnTo>
                  <a:lnTo>
                    <a:pt x="101600" y="1075055"/>
                  </a:lnTo>
                  <a:lnTo>
                    <a:pt x="101600" y="1075055"/>
                  </a:lnTo>
                  <a:lnTo>
                    <a:pt x="191770" y="1059180"/>
                  </a:lnTo>
                  <a:lnTo>
                    <a:pt x="861060" y="942975"/>
                  </a:lnTo>
                  <a:lnTo>
                    <a:pt x="1195705" y="885190"/>
                  </a:lnTo>
                  <a:lnTo>
                    <a:pt x="1362710" y="855980"/>
                  </a:lnTo>
                  <a:lnTo>
                    <a:pt x="1529715" y="826770"/>
                  </a:lnTo>
                  <a:lnTo>
                    <a:pt x="1864360" y="768985"/>
                  </a:lnTo>
                  <a:lnTo>
                    <a:pt x="2031365" y="739775"/>
                  </a:lnTo>
                  <a:lnTo>
                    <a:pt x="2198370" y="710565"/>
                  </a:lnTo>
                  <a:lnTo>
                    <a:pt x="2365375" y="681355"/>
                  </a:lnTo>
                  <a:lnTo>
                    <a:pt x="2532380" y="652145"/>
                  </a:lnTo>
                  <a:lnTo>
                    <a:pt x="2699385" y="622935"/>
                  </a:lnTo>
                  <a:lnTo>
                    <a:pt x="2866390" y="593725"/>
                  </a:lnTo>
                  <a:cubicBezTo>
                    <a:pt x="3731260" y="443865"/>
                    <a:pt x="4596130" y="294005"/>
                    <a:pt x="5461000" y="144145"/>
                  </a:cubicBezTo>
                  <a:lnTo>
                    <a:pt x="5602605" y="119380"/>
                  </a:lnTo>
                  <a:lnTo>
                    <a:pt x="5602605" y="119380"/>
                  </a:lnTo>
                  <a:lnTo>
                    <a:pt x="5602605" y="4257676"/>
                  </a:lnTo>
                  <a:lnTo>
                    <a:pt x="609600" y="4257676"/>
                  </a:lnTo>
                  <a:lnTo>
                    <a:pt x="609600" y="4359276"/>
                  </a:lnTo>
                  <a:lnTo>
                    <a:pt x="5706110" y="4359276"/>
                  </a:lnTo>
                  <a:lnTo>
                    <a:pt x="5706110" y="0"/>
                  </a:lnTo>
                  <a:lnTo>
                    <a:pt x="5704840" y="0"/>
                  </a:lnTo>
                  <a:cubicBezTo>
                    <a:pt x="5618480" y="15240"/>
                    <a:pt x="5532120" y="30480"/>
                    <a:pt x="5445760" y="45085"/>
                  </a:cubicBezTo>
                  <a:cubicBezTo>
                    <a:pt x="4580890" y="194945"/>
                    <a:pt x="3716020" y="344805"/>
                    <a:pt x="2851150" y="494665"/>
                  </a:cubicBezTo>
                  <a:lnTo>
                    <a:pt x="2684145" y="523875"/>
                  </a:lnTo>
                  <a:lnTo>
                    <a:pt x="2517140" y="553085"/>
                  </a:lnTo>
                  <a:lnTo>
                    <a:pt x="2350135" y="582295"/>
                  </a:lnTo>
                  <a:lnTo>
                    <a:pt x="2183130" y="611505"/>
                  </a:lnTo>
                  <a:lnTo>
                    <a:pt x="2016125" y="640715"/>
                  </a:lnTo>
                  <a:lnTo>
                    <a:pt x="1849120" y="669925"/>
                  </a:lnTo>
                  <a:lnTo>
                    <a:pt x="1514475" y="727710"/>
                  </a:lnTo>
                  <a:lnTo>
                    <a:pt x="1347470" y="756920"/>
                  </a:lnTo>
                  <a:lnTo>
                    <a:pt x="1180465" y="786130"/>
                  </a:lnTo>
                  <a:lnTo>
                    <a:pt x="845820" y="843915"/>
                  </a:lnTo>
                  <a:lnTo>
                    <a:pt x="176530" y="960120"/>
                  </a:lnTo>
                  <a:lnTo>
                    <a:pt x="3175" y="989965"/>
                  </a:lnTo>
                  <a:lnTo>
                    <a:pt x="1905" y="989965"/>
                  </a:lnTo>
                  <a:lnTo>
                    <a:pt x="1905" y="4158616"/>
                  </a:lnTo>
                  <a:close/>
                </a:path>
              </a:pathLst>
            </a:custGeom>
            <a:gradFill flip="none" rotWithShape="1">
              <a:gsLst>
                <a:gs pos="39000">
                  <a:srgbClr val="FFE600"/>
                </a:gs>
                <a:gs pos="68000">
                  <a:srgbClr val="C5FD45"/>
                </a:gs>
                <a:gs pos="100000">
                  <a:srgbClr val="80FBFD"/>
                </a:gs>
              </a:gsLst>
              <a:lin ang="18720000" scaled="0"/>
              <a:tileRect/>
            </a:gradFill>
            <a:ln w="8181" cap="flat">
              <a:noFill/>
              <a:prstDash val="solid"/>
              <a:miter/>
            </a:ln>
          </p:spPr>
          <p:txBody>
            <a:bodyPr rtlCol="0" anchor="ctr"/>
            <a:lstStyle/>
            <a:p>
              <a:pPr lvl="0"/>
              <a:endParaRPr lang="en-US" dirty="0"/>
            </a:p>
          </p:txBody>
        </p:sp>
      </p:grpSp>
    </p:spTree>
    <p:extLst>
      <p:ext uri="{BB962C8B-B14F-4D97-AF65-F5344CB8AC3E}">
        <p14:creationId xmlns:p14="http://schemas.microsoft.com/office/powerpoint/2010/main" val="2772039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A blurry image of a colorful light&#10;&#10;Description automatically generated">
            <a:extLst>
              <a:ext uri="{FF2B5EF4-FFF2-40B4-BE49-F238E27FC236}">
                <a16:creationId xmlns:a16="http://schemas.microsoft.com/office/drawing/2014/main" id="{388CF986-E6D2-86D0-6501-D59429EAD0A3}"/>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mj-lt"/>
                <a:ea typeface="+mj-ea"/>
                <a:cs typeface="Arial" pitchFamily="34" charset="0"/>
              </a:defRPr>
            </a:lvl1pPr>
          </a:lstStyle>
          <a:p>
            <a:pPr lvl="0"/>
            <a:r>
              <a:rPr lang="en-GB"/>
              <a:t>Chapter 00</a:t>
            </a:r>
            <a:endParaRPr lang="en-US"/>
          </a:p>
        </p:txBody>
      </p:sp>
      <p:sp>
        <p:nvSpPr>
          <p:cNvPr id="16" name="Date Placeholder 15">
            <a:extLst>
              <a:ext uri="{FF2B5EF4-FFF2-40B4-BE49-F238E27FC236}">
                <a16:creationId xmlns:a16="http://schemas.microsoft.com/office/drawing/2014/main" id="{DB4372B3-E211-F19D-CBD9-6CEDF871BD0C}"/>
              </a:ext>
            </a:extLst>
          </p:cNvPr>
          <p:cNvSpPr>
            <a:spLocks noGrp="1"/>
          </p:cNvSpPr>
          <p:nvPr>
            <p:ph type="dt" sz="half" idx="14"/>
          </p:nvPr>
        </p:nvSpPr>
        <p:spPr/>
        <p:txBody>
          <a:bodyPr/>
          <a:lstStyle/>
          <a:p>
            <a:r>
              <a:rPr lang="en-US" dirty="0"/>
              <a:t>9/24/2026</a:t>
            </a:r>
          </a:p>
        </p:txBody>
      </p:sp>
      <p:sp>
        <p:nvSpPr>
          <p:cNvPr id="17" name="Footer Placeholder 16">
            <a:extLst>
              <a:ext uri="{FF2B5EF4-FFF2-40B4-BE49-F238E27FC236}">
                <a16:creationId xmlns:a16="http://schemas.microsoft.com/office/drawing/2014/main" id="{53173B02-1E93-D358-4602-350A7447C76C}"/>
              </a:ext>
            </a:extLst>
          </p:cNvPr>
          <p:cNvSpPr>
            <a:spLocks noGrp="1"/>
          </p:cNvSpPr>
          <p:nvPr>
            <p:ph type="ftr" sz="quarter" idx="15"/>
          </p:nvPr>
        </p:nvSpPr>
        <p:spPr/>
        <p:txBody>
          <a:bodyPr/>
          <a:lstStyle/>
          <a:p>
            <a:r>
              <a:rPr lang="en-US" dirty="0"/>
              <a:t>2026 Future Tax Leaders: indirect tax and incentives update</a:t>
            </a:r>
          </a:p>
        </p:txBody>
      </p:sp>
      <p:sp>
        <p:nvSpPr>
          <p:cNvPr id="18" name="Slide Number Placeholder 17">
            <a:extLst>
              <a:ext uri="{FF2B5EF4-FFF2-40B4-BE49-F238E27FC236}">
                <a16:creationId xmlns:a16="http://schemas.microsoft.com/office/drawing/2014/main" id="{A5E3423F-0FF8-8E54-CEB8-1F15261AFD0E}"/>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3" name="Group 4">
            <a:extLst>
              <a:ext uri="{FF2B5EF4-FFF2-40B4-BE49-F238E27FC236}">
                <a16:creationId xmlns:a16="http://schemas.microsoft.com/office/drawing/2014/main" id="{D3CF5FC1-8EBA-8F68-D0E5-727D21919CEC}"/>
              </a:ext>
            </a:extLst>
          </p:cNvPr>
          <p:cNvGrpSpPr>
            <a:grpSpLocks noChangeAspect="1"/>
          </p:cNvGrpSpPr>
          <p:nvPr userDrawn="1"/>
        </p:nvGrpSpPr>
        <p:grpSpPr bwMode="black">
          <a:xfrm>
            <a:off x="11623900" y="6276977"/>
            <a:ext cx="346158" cy="355219"/>
            <a:chOff x="7110" y="4004"/>
            <a:chExt cx="191" cy="196"/>
          </a:xfrm>
        </p:grpSpPr>
        <p:sp>
          <p:nvSpPr>
            <p:cNvPr id="4" name="Freeform 5">
              <a:extLst>
                <a:ext uri="{FF2B5EF4-FFF2-40B4-BE49-F238E27FC236}">
                  <a16:creationId xmlns:a16="http://schemas.microsoft.com/office/drawing/2014/main" id="{AE5FDF1F-8E3A-FB66-7C81-266601DA4005}"/>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91C765C7-1DD0-DFBB-9089-29849D42BA8D}"/>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50B43463-538D-A50A-4299-A6C5A973766D}"/>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5515969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pic>
        <p:nvPicPr>
          <p:cNvPr id="13" name="Picture 12" descr="A blurry image of a colorful light&#10;&#10;Description automatically generated">
            <a:extLst>
              <a:ext uri="{FF2B5EF4-FFF2-40B4-BE49-F238E27FC236}">
                <a16:creationId xmlns:a16="http://schemas.microsoft.com/office/drawing/2014/main" id="{ADC82D1B-1943-B3BC-B7E9-DADF1458A765}"/>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mj-lt"/>
                <a:ea typeface="+mj-ea"/>
                <a:cs typeface="Arial" pitchFamily="34" charset="0"/>
              </a:defRPr>
            </a:lvl1pPr>
          </a:lstStyle>
          <a:p>
            <a:pPr lvl="0"/>
            <a:r>
              <a:rPr lang="en-GB"/>
              <a:t>Chapter 00</a:t>
            </a:r>
            <a:endParaRPr lang="en-US"/>
          </a:p>
        </p:txBody>
      </p:sp>
      <p:sp>
        <p:nvSpPr>
          <p:cNvPr id="14" name="Date Placeholder 13">
            <a:extLst>
              <a:ext uri="{FF2B5EF4-FFF2-40B4-BE49-F238E27FC236}">
                <a16:creationId xmlns:a16="http://schemas.microsoft.com/office/drawing/2014/main" id="{FF04263E-9F32-7609-1152-7E305FEBE745}"/>
              </a:ext>
            </a:extLst>
          </p:cNvPr>
          <p:cNvSpPr>
            <a:spLocks noGrp="1"/>
          </p:cNvSpPr>
          <p:nvPr>
            <p:ph type="dt" sz="half" idx="14"/>
          </p:nvPr>
        </p:nvSpPr>
        <p:spPr/>
        <p:txBody>
          <a:bodyPr/>
          <a:lstStyle/>
          <a:p>
            <a:r>
              <a:rPr lang="en-US" dirty="0"/>
              <a:t>9/24/2026</a:t>
            </a:r>
          </a:p>
        </p:txBody>
      </p:sp>
      <p:sp>
        <p:nvSpPr>
          <p:cNvPr id="15" name="Footer Placeholder 14">
            <a:extLst>
              <a:ext uri="{FF2B5EF4-FFF2-40B4-BE49-F238E27FC236}">
                <a16:creationId xmlns:a16="http://schemas.microsoft.com/office/drawing/2014/main" id="{F7F02905-9FFE-65B7-8565-3E827BBAECD9}"/>
              </a:ext>
            </a:extLst>
          </p:cNvPr>
          <p:cNvSpPr>
            <a:spLocks noGrp="1"/>
          </p:cNvSpPr>
          <p:nvPr>
            <p:ph type="ftr" sz="quarter" idx="15"/>
          </p:nvPr>
        </p:nvSpPr>
        <p:spPr/>
        <p:txBody>
          <a:bodyPr/>
          <a:lstStyle/>
          <a:p>
            <a:r>
              <a:rPr lang="en-US" dirty="0"/>
              <a:t>2026 Future Tax Leaders: indirect tax and incentives update</a:t>
            </a:r>
          </a:p>
        </p:txBody>
      </p:sp>
      <p:sp>
        <p:nvSpPr>
          <p:cNvPr id="16" name="Slide Number Placeholder 15">
            <a:extLst>
              <a:ext uri="{FF2B5EF4-FFF2-40B4-BE49-F238E27FC236}">
                <a16:creationId xmlns:a16="http://schemas.microsoft.com/office/drawing/2014/main" id="{010BD8AE-BB2B-B523-1D74-4E8DBE2102BC}"/>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7" name="Group 4">
            <a:extLst>
              <a:ext uri="{FF2B5EF4-FFF2-40B4-BE49-F238E27FC236}">
                <a16:creationId xmlns:a16="http://schemas.microsoft.com/office/drawing/2014/main" id="{6C50EF9C-A411-B76F-4417-55EA0CDCAD28}"/>
              </a:ext>
            </a:extLst>
          </p:cNvPr>
          <p:cNvGrpSpPr>
            <a:grpSpLocks noChangeAspect="1"/>
          </p:cNvGrpSpPr>
          <p:nvPr userDrawn="1"/>
        </p:nvGrpSpPr>
        <p:grpSpPr bwMode="black">
          <a:xfrm>
            <a:off x="11623900" y="6276977"/>
            <a:ext cx="346158" cy="355219"/>
            <a:chOff x="7110" y="4004"/>
            <a:chExt cx="191" cy="196"/>
          </a:xfrm>
        </p:grpSpPr>
        <p:sp>
          <p:nvSpPr>
            <p:cNvPr id="9" name="Freeform 5">
              <a:extLst>
                <a:ext uri="{FF2B5EF4-FFF2-40B4-BE49-F238E27FC236}">
                  <a16:creationId xmlns:a16="http://schemas.microsoft.com/office/drawing/2014/main" id="{5CE13AFD-214E-24E8-0633-0508635B5C0E}"/>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A88E5DF2-C2EC-705B-7734-81A5ACCECEC3}"/>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7">
              <a:extLst>
                <a:ext uri="{FF2B5EF4-FFF2-40B4-BE49-F238E27FC236}">
                  <a16:creationId xmlns:a16="http://schemas.microsoft.com/office/drawing/2014/main" id="{2EF38C94-0C58-F9C8-0963-86769B7977B3}"/>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2380778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pic>
        <p:nvPicPr>
          <p:cNvPr id="3" name="Picture 2" descr="A colorful light in the dark&#10;&#10;Description automatically generated">
            <a:extLst>
              <a:ext uri="{FF2B5EF4-FFF2-40B4-BE49-F238E27FC236}">
                <a16:creationId xmlns:a16="http://schemas.microsoft.com/office/drawing/2014/main" id="{A6C92DE9-1F7F-6A8E-389D-FBCE38254ADC}"/>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mj-lt"/>
                <a:ea typeface="+mj-ea"/>
                <a:cs typeface="Arial" pitchFamily="34" charset="0"/>
              </a:defRPr>
            </a:lvl1pPr>
          </a:lstStyle>
          <a:p>
            <a:pPr lvl="0"/>
            <a:r>
              <a:rPr lang="en-GB"/>
              <a:t>Chapter 00</a:t>
            </a:r>
            <a:endParaRPr lang="en-US"/>
          </a:p>
        </p:txBody>
      </p:sp>
      <p:sp>
        <p:nvSpPr>
          <p:cNvPr id="13" name="Date Placeholder 12">
            <a:extLst>
              <a:ext uri="{FF2B5EF4-FFF2-40B4-BE49-F238E27FC236}">
                <a16:creationId xmlns:a16="http://schemas.microsoft.com/office/drawing/2014/main" id="{A4B60AF8-644E-A0B2-7653-4332A03759FC}"/>
              </a:ext>
            </a:extLst>
          </p:cNvPr>
          <p:cNvSpPr>
            <a:spLocks noGrp="1"/>
          </p:cNvSpPr>
          <p:nvPr>
            <p:ph type="dt" sz="half" idx="14"/>
          </p:nvPr>
        </p:nvSpPr>
        <p:spPr/>
        <p:txBody>
          <a:bodyPr/>
          <a:lstStyle/>
          <a:p>
            <a:r>
              <a:rPr lang="en-US" dirty="0"/>
              <a:t>9/24/2026</a:t>
            </a:r>
          </a:p>
        </p:txBody>
      </p:sp>
      <p:sp>
        <p:nvSpPr>
          <p:cNvPr id="14" name="Footer Placeholder 13">
            <a:extLst>
              <a:ext uri="{FF2B5EF4-FFF2-40B4-BE49-F238E27FC236}">
                <a16:creationId xmlns:a16="http://schemas.microsoft.com/office/drawing/2014/main" id="{466D1FDE-8AD4-4D56-5318-1DD8ED2FCACC}"/>
              </a:ext>
            </a:extLst>
          </p:cNvPr>
          <p:cNvSpPr>
            <a:spLocks noGrp="1"/>
          </p:cNvSpPr>
          <p:nvPr>
            <p:ph type="ftr" sz="quarter" idx="15"/>
          </p:nvPr>
        </p:nvSpPr>
        <p:spPr/>
        <p:txBody>
          <a:bodyPr/>
          <a:lstStyle/>
          <a:p>
            <a:r>
              <a:rPr lang="en-US" dirty="0"/>
              <a:t>2026 Future Tax Leaders: indirect tax and incentives update</a:t>
            </a:r>
          </a:p>
        </p:txBody>
      </p:sp>
      <p:sp>
        <p:nvSpPr>
          <p:cNvPr id="15" name="Slide Number Placeholder 14">
            <a:extLst>
              <a:ext uri="{FF2B5EF4-FFF2-40B4-BE49-F238E27FC236}">
                <a16:creationId xmlns:a16="http://schemas.microsoft.com/office/drawing/2014/main" id="{180F9161-0A5B-9390-AAC5-925D1AE2AA83}"/>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9" name="Group 4">
            <a:extLst>
              <a:ext uri="{FF2B5EF4-FFF2-40B4-BE49-F238E27FC236}">
                <a16:creationId xmlns:a16="http://schemas.microsoft.com/office/drawing/2014/main" id="{DFFE949A-6E9F-DCCB-3981-444F818B70A6}"/>
              </a:ext>
            </a:extLst>
          </p:cNvPr>
          <p:cNvGrpSpPr>
            <a:grpSpLocks noChangeAspect="1"/>
          </p:cNvGrpSpPr>
          <p:nvPr userDrawn="1"/>
        </p:nvGrpSpPr>
        <p:grpSpPr bwMode="black">
          <a:xfrm>
            <a:off x="11623900" y="6276977"/>
            <a:ext cx="346158" cy="355219"/>
            <a:chOff x="7110" y="4004"/>
            <a:chExt cx="191" cy="196"/>
          </a:xfrm>
        </p:grpSpPr>
        <p:sp>
          <p:nvSpPr>
            <p:cNvPr id="10" name="Freeform 5">
              <a:extLst>
                <a:ext uri="{FF2B5EF4-FFF2-40B4-BE49-F238E27FC236}">
                  <a16:creationId xmlns:a16="http://schemas.microsoft.com/office/drawing/2014/main" id="{6E874CEB-2D3F-A7FC-68BB-B1E5B73F857B}"/>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6">
              <a:extLst>
                <a:ext uri="{FF2B5EF4-FFF2-40B4-BE49-F238E27FC236}">
                  <a16:creationId xmlns:a16="http://schemas.microsoft.com/office/drawing/2014/main" id="{4BE24A05-3707-8B71-381D-4FC6EE679AFA}"/>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2" name="Freeform 7">
              <a:extLst>
                <a:ext uri="{FF2B5EF4-FFF2-40B4-BE49-F238E27FC236}">
                  <a16:creationId xmlns:a16="http://schemas.microsoft.com/office/drawing/2014/main" id="{FEF9B997-BE91-43C4-F809-E78685E578A3}"/>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9081874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pic>
        <p:nvPicPr>
          <p:cNvPr id="13" name="Picture 12" descr="A blurry image of a rainbow&#10;&#10;Description automatically generated">
            <a:extLst>
              <a:ext uri="{FF2B5EF4-FFF2-40B4-BE49-F238E27FC236}">
                <a16:creationId xmlns:a16="http://schemas.microsoft.com/office/drawing/2014/main" id="{C8E8709F-6A78-59BB-D254-AE4C7F2A57D8}"/>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mj-lt"/>
                <a:ea typeface="+mj-ea"/>
                <a:cs typeface="Arial" pitchFamily="34" charset="0"/>
              </a:defRPr>
            </a:lvl1pPr>
          </a:lstStyle>
          <a:p>
            <a:pPr lvl="0"/>
            <a:r>
              <a:rPr lang="en-GB"/>
              <a:t>Chapter 00</a:t>
            </a:r>
            <a:endParaRPr lang="en-US"/>
          </a:p>
        </p:txBody>
      </p:sp>
      <p:sp>
        <p:nvSpPr>
          <p:cNvPr id="14" name="Date Placeholder 13">
            <a:extLst>
              <a:ext uri="{FF2B5EF4-FFF2-40B4-BE49-F238E27FC236}">
                <a16:creationId xmlns:a16="http://schemas.microsoft.com/office/drawing/2014/main" id="{FA3F83A6-1D48-7A59-F89B-1AD446292A93}"/>
              </a:ext>
            </a:extLst>
          </p:cNvPr>
          <p:cNvSpPr>
            <a:spLocks noGrp="1"/>
          </p:cNvSpPr>
          <p:nvPr>
            <p:ph type="dt" sz="half" idx="14"/>
          </p:nvPr>
        </p:nvSpPr>
        <p:spPr/>
        <p:txBody>
          <a:bodyPr/>
          <a:lstStyle/>
          <a:p>
            <a:r>
              <a:rPr lang="en-US" dirty="0"/>
              <a:t>9/24/2026</a:t>
            </a:r>
          </a:p>
        </p:txBody>
      </p:sp>
      <p:sp>
        <p:nvSpPr>
          <p:cNvPr id="15" name="Footer Placeholder 14">
            <a:extLst>
              <a:ext uri="{FF2B5EF4-FFF2-40B4-BE49-F238E27FC236}">
                <a16:creationId xmlns:a16="http://schemas.microsoft.com/office/drawing/2014/main" id="{7E103D91-874B-B49F-B9D9-85F52EAD810F}"/>
              </a:ext>
            </a:extLst>
          </p:cNvPr>
          <p:cNvSpPr>
            <a:spLocks noGrp="1"/>
          </p:cNvSpPr>
          <p:nvPr>
            <p:ph type="ftr" sz="quarter" idx="15"/>
          </p:nvPr>
        </p:nvSpPr>
        <p:spPr/>
        <p:txBody>
          <a:bodyPr/>
          <a:lstStyle/>
          <a:p>
            <a:r>
              <a:rPr lang="en-US" dirty="0"/>
              <a:t>2026 Future Tax Leaders: indirect tax and incentives update</a:t>
            </a:r>
          </a:p>
        </p:txBody>
      </p:sp>
      <p:sp>
        <p:nvSpPr>
          <p:cNvPr id="16" name="Slide Number Placeholder 15">
            <a:extLst>
              <a:ext uri="{FF2B5EF4-FFF2-40B4-BE49-F238E27FC236}">
                <a16:creationId xmlns:a16="http://schemas.microsoft.com/office/drawing/2014/main" id="{0C95BFB4-BABD-DFFF-43A5-9ABB8A6638B7}"/>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3" name="Group 4">
            <a:extLst>
              <a:ext uri="{FF2B5EF4-FFF2-40B4-BE49-F238E27FC236}">
                <a16:creationId xmlns:a16="http://schemas.microsoft.com/office/drawing/2014/main" id="{798A70C5-9B3E-7941-E067-8A9791BCF2D1}"/>
              </a:ext>
            </a:extLst>
          </p:cNvPr>
          <p:cNvGrpSpPr>
            <a:grpSpLocks noChangeAspect="1"/>
          </p:cNvGrpSpPr>
          <p:nvPr userDrawn="1"/>
        </p:nvGrpSpPr>
        <p:grpSpPr bwMode="black">
          <a:xfrm>
            <a:off x="11623900" y="6276977"/>
            <a:ext cx="346158" cy="355219"/>
            <a:chOff x="7110" y="4004"/>
            <a:chExt cx="191" cy="196"/>
          </a:xfrm>
        </p:grpSpPr>
        <p:sp>
          <p:nvSpPr>
            <p:cNvPr id="4" name="Freeform 5">
              <a:extLst>
                <a:ext uri="{FF2B5EF4-FFF2-40B4-BE49-F238E27FC236}">
                  <a16:creationId xmlns:a16="http://schemas.microsoft.com/office/drawing/2014/main" id="{FF0F4F06-C9A4-A997-AB67-59B717C13766}"/>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5" name="Freeform 6">
              <a:extLst>
                <a:ext uri="{FF2B5EF4-FFF2-40B4-BE49-F238E27FC236}">
                  <a16:creationId xmlns:a16="http://schemas.microsoft.com/office/drawing/2014/main" id="{D63C193D-825D-B7A7-F2EF-F53A60100122}"/>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6" name="Freeform 7">
              <a:extLst>
                <a:ext uri="{FF2B5EF4-FFF2-40B4-BE49-F238E27FC236}">
                  <a16:creationId xmlns:a16="http://schemas.microsoft.com/office/drawing/2014/main" id="{44996D9C-EDDB-9A0C-B93D-E5808F8C79D2}"/>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24771246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Header 5">
    <p:spTree>
      <p:nvGrpSpPr>
        <p:cNvPr id="1" name=""/>
        <p:cNvGrpSpPr/>
        <p:nvPr/>
      </p:nvGrpSpPr>
      <p:grpSpPr>
        <a:xfrm>
          <a:off x="0" y="0"/>
          <a:ext cx="0" cy="0"/>
          <a:chOff x="0" y="0"/>
          <a:chExt cx="0" cy="0"/>
        </a:xfrm>
      </p:grpSpPr>
      <p:pic>
        <p:nvPicPr>
          <p:cNvPr id="7" name="Picture 6" descr="A colorful circle on a black background&#10;&#10;Description automatically generated">
            <a:extLst>
              <a:ext uri="{FF2B5EF4-FFF2-40B4-BE49-F238E27FC236}">
                <a16:creationId xmlns:a16="http://schemas.microsoft.com/office/drawing/2014/main" id="{9B1A0959-0F7F-FF84-F8C5-2E76E9D45F4F}"/>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197040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313932"/>
          </a:xfrm>
        </p:spPr>
        <p:txBody>
          <a:bodyPr>
            <a:noAutofit/>
          </a:bodyPr>
          <a:lstStyle>
            <a:lvl1pPr marL="0" indent="0">
              <a:lnSpc>
                <a:spcPct val="85000"/>
              </a:lnSpc>
              <a:buNone/>
              <a:defRPr lang="en-US" sz="2400" b="1" i="0" kern="1200" dirty="0">
                <a:solidFill>
                  <a:schemeClr val="tx2"/>
                </a:solidFill>
                <a:latin typeface="+mj-lt"/>
                <a:ea typeface="+mj-ea"/>
                <a:cs typeface="Arial" pitchFamily="34" charset="0"/>
              </a:defRPr>
            </a:lvl1pPr>
          </a:lstStyle>
          <a:p>
            <a:pPr lvl="0"/>
            <a:r>
              <a:rPr lang="en-GB"/>
              <a:t>Chapter 00</a:t>
            </a:r>
            <a:endParaRPr lang="en-US"/>
          </a:p>
        </p:txBody>
      </p:sp>
      <p:sp>
        <p:nvSpPr>
          <p:cNvPr id="14" name="Date Placeholder 13">
            <a:extLst>
              <a:ext uri="{FF2B5EF4-FFF2-40B4-BE49-F238E27FC236}">
                <a16:creationId xmlns:a16="http://schemas.microsoft.com/office/drawing/2014/main" id="{B5D9BED5-140F-F03D-CA60-9453F1A86D9C}"/>
              </a:ext>
            </a:extLst>
          </p:cNvPr>
          <p:cNvSpPr>
            <a:spLocks noGrp="1"/>
          </p:cNvSpPr>
          <p:nvPr>
            <p:ph type="dt" sz="half" idx="14"/>
          </p:nvPr>
        </p:nvSpPr>
        <p:spPr/>
        <p:txBody>
          <a:bodyPr/>
          <a:lstStyle/>
          <a:p>
            <a:r>
              <a:rPr lang="en-US" dirty="0"/>
              <a:t>9/24/2026</a:t>
            </a:r>
          </a:p>
        </p:txBody>
      </p:sp>
      <p:sp>
        <p:nvSpPr>
          <p:cNvPr id="15" name="Footer Placeholder 14">
            <a:extLst>
              <a:ext uri="{FF2B5EF4-FFF2-40B4-BE49-F238E27FC236}">
                <a16:creationId xmlns:a16="http://schemas.microsoft.com/office/drawing/2014/main" id="{E931943E-2952-F25A-ECCA-F329235A737F}"/>
              </a:ext>
            </a:extLst>
          </p:cNvPr>
          <p:cNvSpPr>
            <a:spLocks noGrp="1"/>
          </p:cNvSpPr>
          <p:nvPr>
            <p:ph type="ftr" sz="quarter" idx="15"/>
          </p:nvPr>
        </p:nvSpPr>
        <p:spPr/>
        <p:txBody>
          <a:bodyPr/>
          <a:lstStyle/>
          <a:p>
            <a:r>
              <a:rPr lang="en-US" dirty="0"/>
              <a:t>2026 Future Tax Leaders: indirect tax and incentives update</a:t>
            </a:r>
          </a:p>
        </p:txBody>
      </p:sp>
      <p:sp>
        <p:nvSpPr>
          <p:cNvPr id="16" name="Slide Number Placeholder 15">
            <a:extLst>
              <a:ext uri="{FF2B5EF4-FFF2-40B4-BE49-F238E27FC236}">
                <a16:creationId xmlns:a16="http://schemas.microsoft.com/office/drawing/2014/main" id="{EBCB7712-53BF-0892-3D4B-354DE5C528E5}"/>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9" name="Group 4">
            <a:extLst>
              <a:ext uri="{FF2B5EF4-FFF2-40B4-BE49-F238E27FC236}">
                <a16:creationId xmlns:a16="http://schemas.microsoft.com/office/drawing/2014/main" id="{A2CBC4E2-6D56-5589-38B7-123BB8BE7485}"/>
              </a:ext>
            </a:extLst>
          </p:cNvPr>
          <p:cNvGrpSpPr>
            <a:grpSpLocks noChangeAspect="1"/>
          </p:cNvGrpSpPr>
          <p:nvPr userDrawn="1"/>
        </p:nvGrpSpPr>
        <p:grpSpPr bwMode="black">
          <a:xfrm>
            <a:off x="11623900" y="6276977"/>
            <a:ext cx="346158" cy="355219"/>
            <a:chOff x="7110" y="4004"/>
            <a:chExt cx="191" cy="196"/>
          </a:xfrm>
        </p:grpSpPr>
        <p:sp>
          <p:nvSpPr>
            <p:cNvPr id="10" name="Freeform 5">
              <a:extLst>
                <a:ext uri="{FF2B5EF4-FFF2-40B4-BE49-F238E27FC236}">
                  <a16:creationId xmlns:a16="http://schemas.microsoft.com/office/drawing/2014/main" id="{A8D992E6-EAE7-83CF-5B22-7C7DCDB38DCD}"/>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6">
              <a:extLst>
                <a:ext uri="{FF2B5EF4-FFF2-40B4-BE49-F238E27FC236}">
                  <a16:creationId xmlns:a16="http://schemas.microsoft.com/office/drawing/2014/main" id="{DDA26C30-C61D-FE6C-E1DC-6A89E2511A95}"/>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2" name="Freeform 7">
              <a:extLst>
                <a:ext uri="{FF2B5EF4-FFF2-40B4-BE49-F238E27FC236}">
                  <a16:creationId xmlns:a16="http://schemas.microsoft.com/office/drawing/2014/main" id="{69AE1E0B-DC05-6DB6-F457-D229556B4C49}"/>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2016213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 6">
    <p:spTree>
      <p:nvGrpSpPr>
        <p:cNvPr id="1" name=""/>
        <p:cNvGrpSpPr/>
        <p:nvPr/>
      </p:nvGrpSpPr>
      <p:grpSpPr>
        <a:xfrm>
          <a:off x="0" y="0"/>
          <a:ext cx="0" cy="0"/>
          <a:chOff x="0" y="0"/>
          <a:chExt cx="0" cy="0"/>
        </a:xfrm>
      </p:grpSpPr>
      <p:pic>
        <p:nvPicPr>
          <p:cNvPr id="5" name="Picture 4" descr="A blurry image of a rainbow&#10;&#10;Description automatically generated">
            <a:extLst>
              <a:ext uri="{FF2B5EF4-FFF2-40B4-BE49-F238E27FC236}">
                <a16:creationId xmlns:a16="http://schemas.microsoft.com/office/drawing/2014/main" id="{36630E4E-7F64-A84B-6022-F16994E95375}"/>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DCB74E28-9D0B-F1B4-F101-2628EB1EA46E}"/>
              </a:ext>
            </a:extLst>
          </p:cNvPr>
          <p:cNvSpPr>
            <a:spLocks noGrp="1"/>
          </p:cNvSpPr>
          <p:nvPr>
            <p:ph type="title"/>
          </p:nvPr>
        </p:nvSpPr>
        <p:spPr>
          <a:xfrm>
            <a:off x="485775" y="3053616"/>
            <a:ext cx="7394575" cy="2869882"/>
          </a:xfrm>
        </p:spPr>
        <p:txBody>
          <a:bodyPr anchor="t"/>
          <a:lstStyle>
            <a:lvl1pPr>
              <a:defRPr sz="6000">
                <a:solidFill>
                  <a:schemeClr val="bg1"/>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A475298B-22BF-3DF1-FBE7-DF673E5A2734}"/>
              </a:ext>
            </a:extLst>
          </p:cNvPr>
          <p:cNvSpPr>
            <a:spLocks noGrp="1"/>
          </p:cNvSpPr>
          <p:nvPr>
            <p:ph type="body" sz="quarter" idx="13" hasCustomPrompt="1"/>
          </p:nvPr>
        </p:nvSpPr>
        <p:spPr>
          <a:xfrm>
            <a:off x="485775" y="370800"/>
            <a:ext cx="7394575" cy="2169200"/>
          </a:xfrm>
        </p:spPr>
        <p:txBody>
          <a:bodyPr lIns="0" tIns="0" rIns="0" bIns="0" anchor="b">
            <a:noAutofit/>
          </a:bodyPr>
          <a:lstStyle>
            <a:lvl1pPr marL="0" indent="0">
              <a:lnSpc>
                <a:spcPct val="85000"/>
              </a:lnSpc>
              <a:spcAft>
                <a:spcPts val="0"/>
              </a:spcAft>
              <a:buNone/>
              <a:defRPr kumimoji="0" lang="en-US" sz="16600" b="1" i="0" u="none" strike="noStrike" kern="1200" cap="none" spc="0" normalizeH="0" baseline="0" dirty="0">
                <a:ln>
                  <a:noFill/>
                </a:ln>
                <a:solidFill>
                  <a:srgbClr val="747480">
                    <a:alpha val="50000"/>
                  </a:srgbClr>
                </a:solidFill>
                <a:effectLst/>
                <a:uLnTx/>
                <a:uFillTx/>
                <a:latin typeface="EYInterstate Light" panose="02000506000000020004" pitchFamily="2" charset="0"/>
                <a:ea typeface="+mn-ea"/>
                <a:cs typeface="+mn-cs"/>
              </a:defRPr>
            </a:lvl1pPr>
          </a:lstStyle>
          <a:p>
            <a:pPr marL="0" marR="0" lvl="0" indent="0" algn="l" defTabSz="1007887" rtl="0" eaLnBrk="1" fontAlgn="auto" latinLnBrk="0" hangingPunct="1">
              <a:lnSpc>
                <a:spcPct val="100000"/>
              </a:lnSpc>
              <a:spcBef>
                <a:spcPts val="0"/>
              </a:spcBef>
              <a:spcAft>
                <a:spcPts val="200"/>
              </a:spcAft>
              <a:buClrTx/>
              <a:buSzTx/>
              <a:buFont typeface="Arial" panose="020B0604020202020204" pitchFamily="34" charset="0"/>
              <a:buNone/>
              <a:tabLst/>
              <a:defRPr/>
            </a:pPr>
            <a:r>
              <a:rPr lang="en-GB"/>
              <a:t>00</a:t>
            </a:r>
            <a:endParaRPr lang="en-US"/>
          </a:p>
        </p:txBody>
      </p:sp>
      <p:sp>
        <p:nvSpPr>
          <p:cNvPr id="14" name="Date Placeholder 13">
            <a:extLst>
              <a:ext uri="{FF2B5EF4-FFF2-40B4-BE49-F238E27FC236}">
                <a16:creationId xmlns:a16="http://schemas.microsoft.com/office/drawing/2014/main" id="{B5D9BED5-140F-F03D-CA60-9453F1A86D9C}"/>
              </a:ext>
            </a:extLst>
          </p:cNvPr>
          <p:cNvSpPr>
            <a:spLocks noGrp="1"/>
          </p:cNvSpPr>
          <p:nvPr>
            <p:ph type="dt" sz="half" idx="14"/>
          </p:nvPr>
        </p:nvSpPr>
        <p:spPr/>
        <p:txBody>
          <a:bodyPr/>
          <a:lstStyle/>
          <a:p>
            <a:r>
              <a:rPr lang="en-US" dirty="0"/>
              <a:t>9/24/2026</a:t>
            </a:r>
          </a:p>
        </p:txBody>
      </p:sp>
      <p:sp>
        <p:nvSpPr>
          <p:cNvPr id="15" name="Footer Placeholder 14">
            <a:extLst>
              <a:ext uri="{FF2B5EF4-FFF2-40B4-BE49-F238E27FC236}">
                <a16:creationId xmlns:a16="http://schemas.microsoft.com/office/drawing/2014/main" id="{E931943E-2952-F25A-ECCA-F329235A737F}"/>
              </a:ext>
            </a:extLst>
          </p:cNvPr>
          <p:cNvSpPr>
            <a:spLocks noGrp="1"/>
          </p:cNvSpPr>
          <p:nvPr>
            <p:ph type="ftr" sz="quarter" idx="15"/>
          </p:nvPr>
        </p:nvSpPr>
        <p:spPr/>
        <p:txBody>
          <a:bodyPr/>
          <a:lstStyle/>
          <a:p>
            <a:r>
              <a:rPr lang="en-US" dirty="0"/>
              <a:t>2026 Future Tax Leaders — indirect tax and incentives update</a:t>
            </a:r>
          </a:p>
        </p:txBody>
      </p:sp>
      <p:sp>
        <p:nvSpPr>
          <p:cNvPr id="16" name="Slide Number Placeholder 15">
            <a:extLst>
              <a:ext uri="{FF2B5EF4-FFF2-40B4-BE49-F238E27FC236}">
                <a16:creationId xmlns:a16="http://schemas.microsoft.com/office/drawing/2014/main" id="{EBCB7712-53BF-0892-3D4B-354DE5C528E5}"/>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9" name="Group 4">
            <a:extLst>
              <a:ext uri="{FF2B5EF4-FFF2-40B4-BE49-F238E27FC236}">
                <a16:creationId xmlns:a16="http://schemas.microsoft.com/office/drawing/2014/main" id="{F2D79ED6-4894-2B8B-D862-974AC88E705C}"/>
              </a:ext>
            </a:extLst>
          </p:cNvPr>
          <p:cNvGrpSpPr>
            <a:grpSpLocks noChangeAspect="1"/>
          </p:cNvGrpSpPr>
          <p:nvPr userDrawn="1"/>
        </p:nvGrpSpPr>
        <p:grpSpPr bwMode="black">
          <a:xfrm>
            <a:off x="11623900" y="6276977"/>
            <a:ext cx="346158" cy="355219"/>
            <a:chOff x="7110" y="4004"/>
            <a:chExt cx="191" cy="196"/>
          </a:xfrm>
        </p:grpSpPr>
        <p:sp>
          <p:nvSpPr>
            <p:cNvPr id="10" name="Freeform 5">
              <a:extLst>
                <a:ext uri="{FF2B5EF4-FFF2-40B4-BE49-F238E27FC236}">
                  <a16:creationId xmlns:a16="http://schemas.microsoft.com/office/drawing/2014/main" id="{7F6B658B-99C5-075E-8FBB-F68A5010C40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6">
              <a:extLst>
                <a:ext uri="{FF2B5EF4-FFF2-40B4-BE49-F238E27FC236}">
                  <a16:creationId xmlns:a16="http://schemas.microsoft.com/office/drawing/2014/main" id="{4D5FE3CF-44B0-DC6A-D098-1142A9EF999E}"/>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0B46547D-1401-03DA-C2CC-733F034C7907}"/>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93427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11" name="Picture 10" descr="A blurry image of a rainbow&#10;&#10;Description automatically generated">
            <a:extLst>
              <a:ext uri="{FF2B5EF4-FFF2-40B4-BE49-F238E27FC236}">
                <a16:creationId xmlns:a16="http://schemas.microsoft.com/office/drawing/2014/main" id="{0CF60EBF-BB0E-A13F-6F1D-8E03C5FC39A6}"/>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2" name="Title 1">
            <a:extLst>
              <a:ext uri="{FF2B5EF4-FFF2-40B4-BE49-F238E27FC236}">
                <a16:creationId xmlns:a16="http://schemas.microsoft.com/office/drawing/2014/main" id="{3930FFC6-DEA1-5FCD-0ABD-350186ADBF5D}"/>
              </a:ext>
            </a:extLst>
          </p:cNvPr>
          <p:cNvSpPr>
            <a:spLocks noGrp="1"/>
          </p:cNvSpPr>
          <p:nvPr>
            <p:ph type="title" hasCustomPrompt="1"/>
          </p:nvPr>
        </p:nvSpPr>
        <p:spPr>
          <a:xfrm>
            <a:off x="485523" y="369888"/>
            <a:ext cx="3314701" cy="470898"/>
          </a:xfrm>
        </p:spPr>
        <p:txBody>
          <a:bodyPr/>
          <a:lstStyle/>
          <a:p>
            <a:r>
              <a:rPr lang="en-GB"/>
              <a:t>Contents</a:t>
            </a:r>
            <a:endParaRPr lang="en-US"/>
          </a:p>
        </p:txBody>
      </p:sp>
      <p:sp>
        <p:nvSpPr>
          <p:cNvPr id="7" name="Text Placeholder 6">
            <a:extLst>
              <a:ext uri="{FF2B5EF4-FFF2-40B4-BE49-F238E27FC236}">
                <a16:creationId xmlns:a16="http://schemas.microsoft.com/office/drawing/2014/main" id="{7B8AEA00-448F-1217-B10E-ABF6D402B4CB}"/>
              </a:ext>
            </a:extLst>
          </p:cNvPr>
          <p:cNvSpPr>
            <a:spLocks noGrp="1"/>
          </p:cNvSpPr>
          <p:nvPr>
            <p:ph type="body" sz="quarter" idx="15" hasCustomPrompt="1"/>
          </p:nvPr>
        </p:nvSpPr>
        <p:spPr>
          <a:xfrm>
            <a:off x="485775" y="1411287"/>
            <a:ext cx="5099050" cy="4638675"/>
          </a:xfrm>
        </p:spPr>
        <p:txBody>
          <a:bodyPr/>
          <a:lstStyle>
            <a:lvl1pPr>
              <a:defRPr sz="2400"/>
            </a:lvl1pPr>
            <a:lvl2pPr>
              <a:defRPr sz="2400"/>
            </a:lvl2pPr>
            <a:lvl3pPr>
              <a:defRPr sz="2000"/>
            </a:lvl3pPr>
            <a:lvl4pPr>
              <a:defRPr sz="1800"/>
            </a:lvl4pPr>
            <a:lvl5pPr>
              <a:defRPr sz="1800"/>
            </a:lvl5pPr>
          </a:lstStyle>
          <a:p>
            <a:pPr lvl="0"/>
            <a:r>
              <a:rPr lang="en-GB"/>
              <a:t>Introduction text goes here and delete the bullet if not required</a:t>
            </a:r>
          </a:p>
          <a:p>
            <a:pPr lvl="1"/>
            <a:r>
              <a:rPr lang="en-GB"/>
              <a:t>Second level</a:t>
            </a:r>
          </a:p>
          <a:p>
            <a:pPr lvl="2"/>
            <a:r>
              <a:rPr lang="en-GB"/>
              <a:t>Third level</a:t>
            </a:r>
          </a:p>
          <a:p>
            <a:pPr lvl="3"/>
            <a:r>
              <a:rPr lang="en-GB"/>
              <a:t>Fourth level</a:t>
            </a:r>
          </a:p>
          <a:p>
            <a:pPr lvl="4"/>
            <a:r>
              <a:rPr lang="en-GB"/>
              <a:t>Fifth level</a:t>
            </a:r>
            <a:endParaRPr lang="en-US"/>
          </a:p>
        </p:txBody>
      </p:sp>
      <p:sp>
        <p:nvSpPr>
          <p:cNvPr id="16" name="Date Placeholder 15">
            <a:extLst>
              <a:ext uri="{FF2B5EF4-FFF2-40B4-BE49-F238E27FC236}">
                <a16:creationId xmlns:a16="http://schemas.microsoft.com/office/drawing/2014/main" id="{6B67F104-BCCD-4057-9F3C-70C29E057A50}"/>
              </a:ext>
            </a:extLst>
          </p:cNvPr>
          <p:cNvSpPr>
            <a:spLocks noGrp="1"/>
          </p:cNvSpPr>
          <p:nvPr>
            <p:ph type="dt" sz="half" idx="16"/>
          </p:nvPr>
        </p:nvSpPr>
        <p:spPr/>
        <p:txBody>
          <a:bodyPr/>
          <a:lstStyle/>
          <a:p>
            <a:r>
              <a:rPr lang="en-US" dirty="0"/>
              <a:t>9/24/2026</a:t>
            </a:r>
          </a:p>
        </p:txBody>
      </p:sp>
      <p:sp>
        <p:nvSpPr>
          <p:cNvPr id="17" name="Footer Placeholder 16">
            <a:extLst>
              <a:ext uri="{FF2B5EF4-FFF2-40B4-BE49-F238E27FC236}">
                <a16:creationId xmlns:a16="http://schemas.microsoft.com/office/drawing/2014/main" id="{6880D4C2-A728-3810-8EAF-6AC78A949BE5}"/>
              </a:ext>
            </a:extLst>
          </p:cNvPr>
          <p:cNvSpPr>
            <a:spLocks noGrp="1"/>
          </p:cNvSpPr>
          <p:nvPr>
            <p:ph type="ftr" sz="quarter" idx="17"/>
          </p:nvPr>
        </p:nvSpPr>
        <p:spPr/>
        <p:txBody>
          <a:bodyPr/>
          <a:lstStyle/>
          <a:p>
            <a:r>
              <a:rPr lang="en-US" dirty="0"/>
              <a:t>2026 Future Tax Leaders: indirect tax and incentives update</a:t>
            </a:r>
          </a:p>
        </p:txBody>
      </p:sp>
      <p:sp>
        <p:nvSpPr>
          <p:cNvPr id="18" name="Slide Number Placeholder 17">
            <a:extLst>
              <a:ext uri="{FF2B5EF4-FFF2-40B4-BE49-F238E27FC236}">
                <a16:creationId xmlns:a16="http://schemas.microsoft.com/office/drawing/2014/main" id="{4CB206C2-DFD0-9033-25AE-68BCB50C1933}"/>
              </a:ext>
            </a:extLst>
          </p:cNvPr>
          <p:cNvSpPr>
            <a:spLocks noGrp="1"/>
          </p:cNvSpPr>
          <p:nvPr>
            <p:ph type="sldNum" sz="quarter" idx="18"/>
          </p:nvPr>
        </p:nvSpPr>
        <p:spPr/>
        <p:txBody>
          <a:bodyPr/>
          <a:lstStyle/>
          <a:p>
            <a:fld id="{F1BC30E3-FFE5-4B91-AA19-87A149EBB9EE}" type="slidenum">
              <a:rPr lang="en-GB" smtClean="0"/>
              <a:pPr/>
              <a:t>‹#›</a:t>
            </a:fld>
            <a:endParaRPr lang="en-GB" dirty="0"/>
          </a:p>
        </p:txBody>
      </p:sp>
      <p:sp>
        <p:nvSpPr>
          <p:cNvPr id="12" name="Text Placeholder 6">
            <a:extLst>
              <a:ext uri="{FF2B5EF4-FFF2-40B4-BE49-F238E27FC236}">
                <a16:creationId xmlns:a16="http://schemas.microsoft.com/office/drawing/2014/main" id="{4A244641-8AF5-E5A2-18FB-105E0DDC424F}"/>
              </a:ext>
            </a:extLst>
          </p:cNvPr>
          <p:cNvSpPr>
            <a:spLocks noGrp="1"/>
          </p:cNvSpPr>
          <p:nvPr>
            <p:ph type="body" sz="quarter" idx="21" hasCustomPrompt="1"/>
          </p:nvPr>
        </p:nvSpPr>
        <p:spPr>
          <a:xfrm>
            <a:off x="6099647" y="1411287"/>
            <a:ext cx="5610225" cy="4638675"/>
          </a:xfrm>
        </p:spPr>
        <p:txBody>
          <a:bodyPr/>
          <a:lstStyle>
            <a:lvl1pPr marL="457200" indent="-457200">
              <a:buFont typeface="+mj-lt"/>
              <a:buAutoNum type="arabicPeriod"/>
              <a:defRPr sz="1800"/>
            </a:lvl1pPr>
            <a:lvl2pPr marL="914400" indent="-457200">
              <a:defRPr sz="1600"/>
            </a:lvl2pPr>
            <a:lvl3pPr marL="914400" indent="-457200">
              <a:defRPr sz="1600"/>
            </a:lvl3pPr>
            <a:lvl4pPr marL="914400" indent="-457200">
              <a:defRPr sz="1400"/>
            </a:lvl4pPr>
            <a:lvl5pPr marL="914400" indent="-457200">
              <a:defRPr sz="1400"/>
            </a:lvl5pPr>
          </a:lstStyle>
          <a:p>
            <a:pPr lvl="0"/>
            <a:r>
              <a:rPr lang="en-IN"/>
              <a:t>Section header goes here and to insert page numbers use the tab button on the keyboard</a:t>
            </a:r>
          </a:p>
          <a:p>
            <a:pPr lvl="1"/>
            <a:r>
              <a:rPr lang="en-GB"/>
              <a:t>Second level</a:t>
            </a:r>
          </a:p>
          <a:p>
            <a:pPr lvl="2"/>
            <a:r>
              <a:rPr lang="en-GB"/>
              <a:t>Third level</a:t>
            </a:r>
          </a:p>
          <a:p>
            <a:pPr lvl="3"/>
            <a:r>
              <a:rPr lang="en-GB"/>
              <a:t>Fourth level</a:t>
            </a:r>
          </a:p>
          <a:p>
            <a:pPr lvl="4"/>
            <a:r>
              <a:rPr lang="en-GB"/>
              <a:t>Fifth level</a:t>
            </a:r>
            <a:endParaRPr lang="en-US"/>
          </a:p>
        </p:txBody>
      </p:sp>
      <p:grpSp>
        <p:nvGrpSpPr>
          <p:cNvPr id="4" name="Group 4">
            <a:extLst>
              <a:ext uri="{FF2B5EF4-FFF2-40B4-BE49-F238E27FC236}">
                <a16:creationId xmlns:a16="http://schemas.microsoft.com/office/drawing/2014/main" id="{6A947DDB-75DB-76B2-ADC5-D93B38D4183D}"/>
              </a:ext>
            </a:extLst>
          </p:cNvPr>
          <p:cNvGrpSpPr>
            <a:grpSpLocks noChangeAspect="1"/>
          </p:cNvGrpSpPr>
          <p:nvPr userDrawn="1"/>
        </p:nvGrpSpPr>
        <p:grpSpPr bwMode="black">
          <a:xfrm>
            <a:off x="11623900" y="6276977"/>
            <a:ext cx="346158" cy="355219"/>
            <a:chOff x="7110" y="4004"/>
            <a:chExt cx="191" cy="196"/>
          </a:xfrm>
        </p:grpSpPr>
        <p:sp>
          <p:nvSpPr>
            <p:cNvPr id="9" name="Freeform 5">
              <a:extLst>
                <a:ext uri="{FF2B5EF4-FFF2-40B4-BE49-F238E27FC236}">
                  <a16:creationId xmlns:a16="http://schemas.microsoft.com/office/drawing/2014/main" id="{777A9F83-CB8D-4479-6968-8B47D931EEBA}"/>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6B1C04DF-19FD-1D5D-56C9-211BF50EB230}"/>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7297F736-140F-E853-3848-EA573A1B3C51}"/>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38842989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8" name="Picture 7" descr="A bright light in the dark&#10;&#10;Description automatically generated">
            <a:extLst>
              <a:ext uri="{FF2B5EF4-FFF2-40B4-BE49-F238E27FC236}">
                <a16:creationId xmlns:a16="http://schemas.microsoft.com/office/drawing/2014/main" id="{C6893964-B096-BBF5-42BC-1EAE055022BA}"/>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17" name="Text Placeholder 9">
            <a:extLst>
              <a:ext uri="{FF2B5EF4-FFF2-40B4-BE49-F238E27FC236}">
                <a16:creationId xmlns:a16="http://schemas.microsoft.com/office/drawing/2014/main" id="{B9199D71-1BDD-2925-CD92-9B0B3F8439E9}"/>
              </a:ext>
            </a:extLst>
          </p:cNvPr>
          <p:cNvSpPr>
            <a:spLocks noGrp="1"/>
          </p:cNvSpPr>
          <p:nvPr>
            <p:ph type="body" sz="quarter" idx="28" hasCustomPrompt="1"/>
          </p:nvPr>
        </p:nvSpPr>
        <p:spPr>
          <a:xfrm>
            <a:off x="2756521" y="1411287"/>
            <a:ext cx="1873220" cy="2031325"/>
          </a:xfrm>
        </p:spPr>
        <p:txBody>
          <a:bodyPr wrap="square">
            <a:spAutoFit/>
          </a:bodyPr>
          <a:lstStyle>
            <a:lvl1pPr marL="0" indent="0">
              <a:buNone/>
              <a:defRPr sz="13200"/>
            </a:lvl1pPr>
          </a:lstStyle>
          <a:p>
            <a:pPr lvl="0"/>
            <a:r>
              <a:rPr lang="en-GB"/>
              <a:t>0</a:t>
            </a:r>
            <a:endParaRPr lang="en-US"/>
          </a:p>
        </p:txBody>
      </p:sp>
      <p:sp>
        <p:nvSpPr>
          <p:cNvPr id="19" name="Text Placeholder 6">
            <a:extLst>
              <a:ext uri="{FF2B5EF4-FFF2-40B4-BE49-F238E27FC236}">
                <a16:creationId xmlns:a16="http://schemas.microsoft.com/office/drawing/2014/main" id="{F8391354-FDE4-DE4D-8084-A61467B9F410}"/>
              </a:ext>
            </a:extLst>
          </p:cNvPr>
          <p:cNvSpPr>
            <a:spLocks noGrp="1"/>
          </p:cNvSpPr>
          <p:nvPr>
            <p:ph type="body" sz="quarter" idx="29" hasCustomPrompt="1"/>
          </p:nvPr>
        </p:nvSpPr>
        <p:spPr>
          <a:xfrm flipH="1">
            <a:off x="2845421" y="3642518"/>
            <a:ext cx="1785600" cy="2407444"/>
          </a:xfrm>
        </p:spPr>
        <p:txBody>
          <a:bodyPr/>
          <a:lstStyle>
            <a:lvl1pPr>
              <a:defRPr>
                <a:latin typeface="+mn-lt"/>
              </a:defRPr>
            </a:lvl1pPr>
          </a:lstStyle>
          <a:p>
            <a:pPr lvl="0"/>
            <a:r>
              <a:rPr lang="en-GB"/>
              <a:t>Agenda text goes here and delete the bullet if not required</a:t>
            </a:r>
            <a:endParaRPr lang="en-US"/>
          </a:p>
        </p:txBody>
      </p:sp>
      <p:sp>
        <p:nvSpPr>
          <p:cNvPr id="20" name="Text Placeholder 9">
            <a:extLst>
              <a:ext uri="{FF2B5EF4-FFF2-40B4-BE49-F238E27FC236}">
                <a16:creationId xmlns:a16="http://schemas.microsoft.com/office/drawing/2014/main" id="{F575A1BC-5BD6-1793-C917-0720FC3DE980}"/>
              </a:ext>
            </a:extLst>
          </p:cNvPr>
          <p:cNvSpPr>
            <a:spLocks noGrp="1"/>
          </p:cNvSpPr>
          <p:nvPr>
            <p:ph type="body" sz="quarter" idx="30" hasCustomPrompt="1"/>
          </p:nvPr>
        </p:nvSpPr>
        <p:spPr>
          <a:xfrm>
            <a:off x="5116419" y="1411287"/>
            <a:ext cx="1873220" cy="2031325"/>
          </a:xfrm>
        </p:spPr>
        <p:txBody>
          <a:bodyPr wrap="square">
            <a:spAutoFit/>
          </a:bodyPr>
          <a:lstStyle>
            <a:lvl1pPr marL="0" indent="0">
              <a:buNone/>
              <a:defRPr sz="13200"/>
            </a:lvl1pPr>
          </a:lstStyle>
          <a:p>
            <a:pPr lvl="0"/>
            <a:r>
              <a:rPr lang="en-GB"/>
              <a:t>0</a:t>
            </a:r>
            <a:endParaRPr lang="en-US"/>
          </a:p>
        </p:txBody>
      </p:sp>
      <p:sp>
        <p:nvSpPr>
          <p:cNvPr id="22" name="Text Placeholder 6">
            <a:extLst>
              <a:ext uri="{FF2B5EF4-FFF2-40B4-BE49-F238E27FC236}">
                <a16:creationId xmlns:a16="http://schemas.microsoft.com/office/drawing/2014/main" id="{F9CBCE1B-3F39-C7B5-CCE2-AE84242E7749}"/>
              </a:ext>
            </a:extLst>
          </p:cNvPr>
          <p:cNvSpPr>
            <a:spLocks noGrp="1"/>
          </p:cNvSpPr>
          <p:nvPr>
            <p:ph type="body" sz="quarter" idx="31" hasCustomPrompt="1"/>
          </p:nvPr>
        </p:nvSpPr>
        <p:spPr>
          <a:xfrm flipH="1">
            <a:off x="5205319" y="3642518"/>
            <a:ext cx="1785600" cy="2407444"/>
          </a:xfrm>
        </p:spPr>
        <p:txBody>
          <a:bodyPr/>
          <a:lstStyle>
            <a:lvl1pPr>
              <a:defRPr>
                <a:latin typeface="+mn-lt"/>
              </a:defRPr>
            </a:lvl1pPr>
          </a:lstStyle>
          <a:p>
            <a:pPr lvl="0"/>
            <a:r>
              <a:rPr lang="en-GB"/>
              <a:t>Agenda text goes here and delete the bullet if not required</a:t>
            </a:r>
            <a:endParaRPr lang="en-US"/>
          </a:p>
        </p:txBody>
      </p:sp>
      <p:sp>
        <p:nvSpPr>
          <p:cNvPr id="25" name="Text Placeholder 6">
            <a:extLst>
              <a:ext uri="{FF2B5EF4-FFF2-40B4-BE49-F238E27FC236}">
                <a16:creationId xmlns:a16="http://schemas.microsoft.com/office/drawing/2014/main" id="{814015C2-B8E4-B890-4CD0-F6A3A2052CAC}"/>
              </a:ext>
            </a:extLst>
          </p:cNvPr>
          <p:cNvSpPr>
            <a:spLocks noGrp="1"/>
          </p:cNvSpPr>
          <p:nvPr>
            <p:ph type="body" sz="quarter" idx="33" hasCustomPrompt="1"/>
          </p:nvPr>
        </p:nvSpPr>
        <p:spPr>
          <a:xfrm>
            <a:off x="7565217" y="3642518"/>
            <a:ext cx="1785600" cy="2407444"/>
          </a:xfrm>
        </p:spPr>
        <p:txBody>
          <a:bodyPr/>
          <a:lstStyle>
            <a:lvl1pPr>
              <a:defRPr>
                <a:latin typeface="+mn-lt"/>
              </a:defRPr>
            </a:lvl1pPr>
          </a:lstStyle>
          <a:p>
            <a:pPr lvl="0"/>
            <a:r>
              <a:rPr lang="en-GB"/>
              <a:t>Agenda text goes here and delete the bullet if not required</a:t>
            </a:r>
            <a:endParaRPr lang="en-US"/>
          </a:p>
        </p:txBody>
      </p:sp>
      <p:sp>
        <p:nvSpPr>
          <p:cNvPr id="30" name="Text Placeholder 9">
            <a:extLst>
              <a:ext uri="{FF2B5EF4-FFF2-40B4-BE49-F238E27FC236}">
                <a16:creationId xmlns:a16="http://schemas.microsoft.com/office/drawing/2014/main" id="{37959C9A-F406-FB92-6FFF-08F42234CF91}"/>
              </a:ext>
            </a:extLst>
          </p:cNvPr>
          <p:cNvSpPr>
            <a:spLocks noGrp="1"/>
          </p:cNvSpPr>
          <p:nvPr>
            <p:ph type="body" sz="quarter" idx="34" hasCustomPrompt="1"/>
          </p:nvPr>
        </p:nvSpPr>
        <p:spPr>
          <a:xfrm>
            <a:off x="9836214" y="1411287"/>
            <a:ext cx="1873220" cy="2031325"/>
          </a:xfrm>
        </p:spPr>
        <p:txBody>
          <a:bodyPr wrap="square">
            <a:spAutoFit/>
          </a:bodyPr>
          <a:lstStyle>
            <a:lvl1pPr marL="0" indent="0">
              <a:buNone/>
              <a:defRPr sz="13200"/>
            </a:lvl1pPr>
          </a:lstStyle>
          <a:p>
            <a:pPr lvl="0"/>
            <a:r>
              <a:rPr lang="en-GB"/>
              <a:t>0</a:t>
            </a:r>
            <a:endParaRPr lang="en-US"/>
          </a:p>
        </p:txBody>
      </p:sp>
      <p:sp>
        <p:nvSpPr>
          <p:cNvPr id="34" name="Text Placeholder 6">
            <a:extLst>
              <a:ext uri="{FF2B5EF4-FFF2-40B4-BE49-F238E27FC236}">
                <a16:creationId xmlns:a16="http://schemas.microsoft.com/office/drawing/2014/main" id="{BC6A6256-32C1-F83C-4A32-D674785CF1DF}"/>
              </a:ext>
            </a:extLst>
          </p:cNvPr>
          <p:cNvSpPr>
            <a:spLocks noGrp="1"/>
          </p:cNvSpPr>
          <p:nvPr>
            <p:ph type="body" sz="quarter" idx="35" hasCustomPrompt="1"/>
          </p:nvPr>
        </p:nvSpPr>
        <p:spPr>
          <a:xfrm>
            <a:off x="9925114" y="3642518"/>
            <a:ext cx="1785600" cy="2407444"/>
          </a:xfrm>
        </p:spPr>
        <p:txBody>
          <a:bodyPr/>
          <a:lstStyle>
            <a:lvl1pPr>
              <a:defRPr>
                <a:latin typeface="+mn-lt"/>
              </a:defRPr>
            </a:lvl1pPr>
          </a:lstStyle>
          <a:p>
            <a:pPr lvl="0"/>
            <a:r>
              <a:rPr lang="en-GB"/>
              <a:t>Agenda text goes here and delete the bullet if not required</a:t>
            </a:r>
            <a:endParaRPr lang="en-US"/>
          </a:p>
        </p:txBody>
      </p:sp>
      <p:sp>
        <p:nvSpPr>
          <p:cNvPr id="2" name="Title 1">
            <a:extLst>
              <a:ext uri="{FF2B5EF4-FFF2-40B4-BE49-F238E27FC236}">
                <a16:creationId xmlns:a16="http://schemas.microsoft.com/office/drawing/2014/main" id="{E49EC5F5-14E0-4B05-29E6-E9A059AA1002}"/>
              </a:ext>
            </a:extLst>
          </p:cNvPr>
          <p:cNvSpPr>
            <a:spLocks noGrp="1"/>
          </p:cNvSpPr>
          <p:nvPr>
            <p:ph type="title" hasCustomPrompt="1"/>
          </p:nvPr>
        </p:nvSpPr>
        <p:spPr>
          <a:xfrm>
            <a:off x="485523" y="369888"/>
            <a:ext cx="11224347" cy="470898"/>
          </a:xfrm>
        </p:spPr>
        <p:txBody>
          <a:bodyPr/>
          <a:lstStyle/>
          <a:p>
            <a:r>
              <a:rPr lang="en-GB"/>
              <a:t>Agenda</a:t>
            </a:r>
            <a:endParaRPr lang="en-US"/>
          </a:p>
        </p:txBody>
      </p:sp>
      <p:sp>
        <p:nvSpPr>
          <p:cNvPr id="10" name="Text Placeholder 9">
            <a:extLst>
              <a:ext uri="{FF2B5EF4-FFF2-40B4-BE49-F238E27FC236}">
                <a16:creationId xmlns:a16="http://schemas.microsoft.com/office/drawing/2014/main" id="{920A2165-CDB3-28AA-F42A-E5E3D72C1440}"/>
              </a:ext>
            </a:extLst>
          </p:cNvPr>
          <p:cNvSpPr>
            <a:spLocks noGrp="1"/>
          </p:cNvSpPr>
          <p:nvPr>
            <p:ph type="body" sz="quarter" idx="13" hasCustomPrompt="1"/>
          </p:nvPr>
        </p:nvSpPr>
        <p:spPr>
          <a:xfrm>
            <a:off x="396623" y="1411287"/>
            <a:ext cx="1873220" cy="2031325"/>
          </a:xfrm>
        </p:spPr>
        <p:txBody>
          <a:bodyPr wrap="square">
            <a:spAutoFit/>
          </a:bodyPr>
          <a:lstStyle>
            <a:lvl1pPr marL="0" indent="0">
              <a:buNone/>
              <a:defRPr sz="13200"/>
            </a:lvl1pPr>
          </a:lstStyle>
          <a:p>
            <a:pPr lvl="0"/>
            <a:r>
              <a:rPr lang="en-GB"/>
              <a:t>0</a:t>
            </a:r>
            <a:endParaRPr lang="en-US"/>
          </a:p>
        </p:txBody>
      </p:sp>
      <p:sp>
        <p:nvSpPr>
          <p:cNvPr id="3" name="Text Placeholder 6">
            <a:extLst>
              <a:ext uri="{FF2B5EF4-FFF2-40B4-BE49-F238E27FC236}">
                <a16:creationId xmlns:a16="http://schemas.microsoft.com/office/drawing/2014/main" id="{F78D4931-12A7-7D80-F380-EDF6BE10CA42}"/>
              </a:ext>
            </a:extLst>
          </p:cNvPr>
          <p:cNvSpPr>
            <a:spLocks noGrp="1"/>
          </p:cNvSpPr>
          <p:nvPr>
            <p:ph type="body" sz="quarter" idx="27" hasCustomPrompt="1"/>
          </p:nvPr>
        </p:nvSpPr>
        <p:spPr>
          <a:xfrm>
            <a:off x="485523" y="3642518"/>
            <a:ext cx="1785600" cy="2407444"/>
          </a:xfrm>
        </p:spPr>
        <p:txBody>
          <a:bodyPr/>
          <a:lstStyle>
            <a:lvl1pPr>
              <a:defRPr>
                <a:latin typeface="+mn-lt"/>
              </a:defRPr>
            </a:lvl1pPr>
          </a:lstStyle>
          <a:p>
            <a:pPr lvl="0"/>
            <a:r>
              <a:rPr lang="en-GB"/>
              <a:t>Agenda text goes here and delete the bullet if not required</a:t>
            </a:r>
            <a:endParaRPr lang="en-US"/>
          </a:p>
        </p:txBody>
      </p:sp>
      <p:sp>
        <p:nvSpPr>
          <p:cNvPr id="23" name="Text Placeholder 9">
            <a:extLst>
              <a:ext uri="{FF2B5EF4-FFF2-40B4-BE49-F238E27FC236}">
                <a16:creationId xmlns:a16="http://schemas.microsoft.com/office/drawing/2014/main" id="{38D52684-7A0E-2BDF-C56C-F721FED04E3A}"/>
              </a:ext>
            </a:extLst>
          </p:cNvPr>
          <p:cNvSpPr>
            <a:spLocks noGrp="1"/>
          </p:cNvSpPr>
          <p:nvPr>
            <p:ph type="body" sz="quarter" idx="32" hasCustomPrompt="1"/>
          </p:nvPr>
        </p:nvSpPr>
        <p:spPr>
          <a:xfrm>
            <a:off x="7476317" y="1411287"/>
            <a:ext cx="1873220" cy="2031325"/>
          </a:xfrm>
        </p:spPr>
        <p:txBody>
          <a:bodyPr wrap="square">
            <a:spAutoFit/>
          </a:bodyPr>
          <a:lstStyle>
            <a:lvl1pPr marL="0" indent="0">
              <a:buNone/>
              <a:defRPr sz="13200"/>
            </a:lvl1pPr>
          </a:lstStyle>
          <a:p>
            <a:pPr lvl="0"/>
            <a:r>
              <a:rPr lang="en-GB"/>
              <a:t>0</a:t>
            </a:r>
            <a:endParaRPr lang="en-US"/>
          </a:p>
        </p:txBody>
      </p:sp>
      <p:sp>
        <p:nvSpPr>
          <p:cNvPr id="36" name="SmartArt Placeholder 35">
            <a:extLst>
              <a:ext uri="{FF2B5EF4-FFF2-40B4-BE49-F238E27FC236}">
                <a16:creationId xmlns:a16="http://schemas.microsoft.com/office/drawing/2014/main" id="{6D23DAA3-59C7-A352-8728-D157F22D25EF}"/>
              </a:ext>
            </a:extLst>
          </p:cNvPr>
          <p:cNvSpPr>
            <a:spLocks noGrp="1"/>
          </p:cNvSpPr>
          <p:nvPr>
            <p:ph type="dgm" sz="quarter" idx="36" hasCustomPrompt="1"/>
          </p:nvPr>
        </p:nvSpPr>
        <p:spPr>
          <a:xfrm>
            <a:off x="2556050" y="2020781"/>
            <a:ext cx="3600" cy="4030662"/>
          </a:xfrm>
          <a:solidFill>
            <a:schemeClr val="bg1"/>
          </a:solidFill>
        </p:spPr>
        <p:txBody>
          <a:bodyPr/>
          <a:lstStyle>
            <a:lvl1pPr marL="0" indent="0">
              <a:buNone/>
              <a:defRPr/>
            </a:lvl1pPr>
          </a:lstStyle>
          <a:p>
            <a:r>
              <a:rPr lang="en-US" dirty="0"/>
              <a:t> </a:t>
            </a:r>
          </a:p>
        </p:txBody>
      </p:sp>
      <p:sp>
        <p:nvSpPr>
          <p:cNvPr id="37" name="SmartArt Placeholder 35">
            <a:extLst>
              <a:ext uri="{FF2B5EF4-FFF2-40B4-BE49-F238E27FC236}">
                <a16:creationId xmlns:a16="http://schemas.microsoft.com/office/drawing/2014/main" id="{D33DFC67-321E-4CFE-436A-CF6FA96BA7E4}"/>
              </a:ext>
            </a:extLst>
          </p:cNvPr>
          <p:cNvSpPr>
            <a:spLocks noGrp="1"/>
          </p:cNvSpPr>
          <p:nvPr>
            <p:ph type="dgm" sz="quarter" idx="37" hasCustomPrompt="1"/>
          </p:nvPr>
        </p:nvSpPr>
        <p:spPr>
          <a:xfrm flipH="1">
            <a:off x="4915948" y="2020781"/>
            <a:ext cx="3600" cy="4030662"/>
          </a:xfrm>
          <a:solidFill>
            <a:schemeClr val="bg1"/>
          </a:solidFill>
        </p:spPr>
        <p:txBody>
          <a:bodyPr/>
          <a:lstStyle>
            <a:lvl1pPr marL="0" indent="0">
              <a:buNone/>
              <a:defRPr/>
            </a:lvl1pPr>
          </a:lstStyle>
          <a:p>
            <a:r>
              <a:rPr lang="en-US" dirty="0"/>
              <a:t> </a:t>
            </a:r>
          </a:p>
        </p:txBody>
      </p:sp>
      <p:sp>
        <p:nvSpPr>
          <p:cNvPr id="38" name="SmartArt Placeholder 35">
            <a:extLst>
              <a:ext uri="{FF2B5EF4-FFF2-40B4-BE49-F238E27FC236}">
                <a16:creationId xmlns:a16="http://schemas.microsoft.com/office/drawing/2014/main" id="{A43CB924-4778-AEB3-1D6C-5B802CD043B0}"/>
              </a:ext>
            </a:extLst>
          </p:cNvPr>
          <p:cNvSpPr>
            <a:spLocks noGrp="1"/>
          </p:cNvSpPr>
          <p:nvPr>
            <p:ph type="dgm" sz="quarter" idx="38" hasCustomPrompt="1"/>
          </p:nvPr>
        </p:nvSpPr>
        <p:spPr>
          <a:xfrm>
            <a:off x="7275846" y="2020781"/>
            <a:ext cx="3600" cy="4030662"/>
          </a:xfrm>
          <a:solidFill>
            <a:schemeClr val="bg1"/>
          </a:solidFill>
        </p:spPr>
        <p:txBody>
          <a:bodyPr/>
          <a:lstStyle>
            <a:lvl1pPr marL="0" indent="0">
              <a:buNone/>
              <a:defRPr/>
            </a:lvl1pPr>
          </a:lstStyle>
          <a:p>
            <a:r>
              <a:rPr lang="en-US" dirty="0"/>
              <a:t> </a:t>
            </a:r>
          </a:p>
        </p:txBody>
      </p:sp>
      <p:sp>
        <p:nvSpPr>
          <p:cNvPr id="39" name="SmartArt Placeholder 35">
            <a:extLst>
              <a:ext uri="{FF2B5EF4-FFF2-40B4-BE49-F238E27FC236}">
                <a16:creationId xmlns:a16="http://schemas.microsoft.com/office/drawing/2014/main" id="{225723D6-9330-76F1-3F3B-6A582AC1C154}"/>
              </a:ext>
            </a:extLst>
          </p:cNvPr>
          <p:cNvSpPr>
            <a:spLocks noGrp="1"/>
          </p:cNvSpPr>
          <p:nvPr>
            <p:ph type="dgm" sz="quarter" idx="39" hasCustomPrompt="1"/>
          </p:nvPr>
        </p:nvSpPr>
        <p:spPr>
          <a:xfrm>
            <a:off x="9635744" y="2020781"/>
            <a:ext cx="3600" cy="4030662"/>
          </a:xfrm>
          <a:solidFill>
            <a:schemeClr val="bg1"/>
          </a:solidFill>
        </p:spPr>
        <p:txBody>
          <a:bodyPr/>
          <a:lstStyle>
            <a:lvl1pPr marL="0" indent="0">
              <a:buNone/>
              <a:defRPr/>
            </a:lvl1pPr>
          </a:lstStyle>
          <a:p>
            <a:r>
              <a:rPr lang="en-US" dirty="0"/>
              <a:t> </a:t>
            </a:r>
          </a:p>
        </p:txBody>
      </p:sp>
      <p:sp>
        <p:nvSpPr>
          <p:cNvPr id="14" name="Date Placeholder 13">
            <a:extLst>
              <a:ext uri="{FF2B5EF4-FFF2-40B4-BE49-F238E27FC236}">
                <a16:creationId xmlns:a16="http://schemas.microsoft.com/office/drawing/2014/main" id="{019C0555-55BD-32D2-B375-0C0BC6641F54}"/>
              </a:ext>
            </a:extLst>
          </p:cNvPr>
          <p:cNvSpPr>
            <a:spLocks noGrp="1"/>
          </p:cNvSpPr>
          <p:nvPr>
            <p:ph type="dt" sz="half" idx="40"/>
          </p:nvPr>
        </p:nvSpPr>
        <p:spPr/>
        <p:txBody>
          <a:bodyPr/>
          <a:lstStyle/>
          <a:p>
            <a:r>
              <a:rPr lang="en-US" dirty="0"/>
              <a:t>9/24/2026</a:t>
            </a:r>
          </a:p>
        </p:txBody>
      </p:sp>
      <p:sp>
        <p:nvSpPr>
          <p:cNvPr id="15" name="Footer Placeholder 14">
            <a:extLst>
              <a:ext uri="{FF2B5EF4-FFF2-40B4-BE49-F238E27FC236}">
                <a16:creationId xmlns:a16="http://schemas.microsoft.com/office/drawing/2014/main" id="{CAA8F600-C044-B2C2-407F-BE157F6651C1}"/>
              </a:ext>
            </a:extLst>
          </p:cNvPr>
          <p:cNvSpPr>
            <a:spLocks noGrp="1"/>
          </p:cNvSpPr>
          <p:nvPr>
            <p:ph type="ftr" sz="quarter" idx="41"/>
          </p:nvPr>
        </p:nvSpPr>
        <p:spPr/>
        <p:txBody>
          <a:bodyPr/>
          <a:lstStyle/>
          <a:p>
            <a:r>
              <a:rPr lang="en-US" dirty="0"/>
              <a:t>2026 Future Tax Leaders: indirect tax and incentives update</a:t>
            </a:r>
          </a:p>
        </p:txBody>
      </p:sp>
      <p:sp>
        <p:nvSpPr>
          <p:cNvPr id="16" name="Slide Number Placeholder 15">
            <a:extLst>
              <a:ext uri="{FF2B5EF4-FFF2-40B4-BE49-F238E27FC236}">
                <a16:creationId xmlns:a16="http://schemas.microsoft.com/office/drawing/2014/main" id="{04E7CD09-1595-ACE1-D22D-0DB2944898EF}"/>
              </a:ext>
            </a:extLst>
          </p:cNvPr>
          <p:cNvSpPr>
            <a:spLocks noGrp="1"/>
          </p:cNvSpPr>
          <p:nvPr>
            <p:ph type="sldNum" sz="quarter" idx="42"/>
          </p:nvPr>
        </p:nvSpPr>
        <p:spPr/>
        <p:txBody>
          <a:bodyPr/>
          <a:lstStyle/>
          <a:p>
            <a:fld id="{F1BC30E3-FFE5-4B91-AA19-87A149EBB9EE}" type="slidenum">
              <a:rPr lang="en-GB" smtClean="0"/>
              <a:pPr/>
              <a:t>‹#›</a:t>
            </a:fld>
            <a:endParaRPr lang="en-GB" dirty="0"/>
          </a:p>
        </p:txBody>
      </p:sp>
      <p:grpSp>
        <p:nvGrpSpPr>
          <p:cNvPr id="9" name="Group 4">
            <a:extLst>
              <a:ext uri="{FF2B5EF4-FFF2-40B4-BE49-F238E27FC236}">
                <a16:creationId xmlns:a16="http://schemas.microsoft.com/office/drawing/2014/main" id="{C73356B1-351A-A1D6-028F-C9736D731FF3}"/>
              </a:ext>
            </a:extLst>
          </p:cNvPr>
          <p:cNvGrpSpPr>
            <a:grpSpLocks noChangeAspect="1"/>
          </p:cNvGrpSpPr>
          <p:nvPr userDrawn="1"/>
        </p:nvGrpSpPr>
        <p:grpSpPr bwMode="black">
          <a:xfrm>
            <a:off x="11623900" y="6276977"/>
            <a:ext cx="346158" cy="355219"/>
            <a:chOff x="7110" y="4004"/>
            <a:chExt cx="191" cy="196"/>
          </a:xfrm>
        </p:grpSpPr>
        <p:sp>
          <p:nvSpPr>
            <p:cNvPr id="11" name="Freeform 5">
              <a:extLst>
                <a:ext uri="{FF2B5EF4-FFF2-40B4-BE49-F238E27FC236}">
                  <a16:creationId xmlns:a16="http://schemas.microsoft.com/office/drawing/2014/main" id="{DEE1F1DF-83E2-9910-8487-D0B14E0DA527}"/>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2" name="Freeform 6">
              <a:extLst>
                <a:ext uri="{FF2B5EF4-FFF2-40B4-BE49-F238E27FC236}">
                  <a16:creationId xmlns:a16="http://schemas.microsoft.com/office/drawing/2014/main" id="{86EFBE9B-F67C-6359-549F-FC22A1C483DC}"/>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CAEDED04-6A1F-9E39-1C85-4BA396FAFF11}"/>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6698241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pic>
        <p:nvPicPr>
          <p:cNvPr id="6" name="Picture 5" descr="A colorful circle on a black background&#10;&#10;Description automatically generated">
            <a:extLst>
              <a:ext uri="{FF2B5EF4-FFF2-40B4-BE49-F238E27FC236}">
                <a16:creationId xmlns:a16="http://schemas.microsoft.com/office/drawing/2014/main" id="{C39DD3F9-9341-288C-0536-DED981D0E40F}"/>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7" name="Text Placeholder 6">
            <a:extLst>
              <a:ext uri="{FF2B5EF4-FFF2-40B4-BE49-F238E27FC236}">
                <a16:creationId xmlns:a16="http://schemas.microsoft.com/office/drawing/2014/main" id="{B1F20FD9-346B-5423-9ECF-F0D4E362CCCE}"/>
              </a:ext>
            </a:extLst>
          </p:cNvPr>
          <p:cNvSpPr>
            <a:spLocks noGrp="1"/>
          </p:cNvSpPr>
          <p:nvPr>
            <p:ph type="body" sz="quarter" idx="13"/>
          </p:nvPr>
        </p:nvSpPr>
        <p:spPr>
          <a:xfrm>
            <a:off x="485774" y="1411287"/>
            <a:ext cx="11218863" cy="4638675"/>
          </a:xfrm>
        </p:spPr>
        <p:txBody>
          <a:bodyPr/>
          <a:lstStyle>
            <a:lvl1pPr marL="0" indent="0">
              <a:lnSpc>
                <a:spcPct val="85000"/>
              </a:lnSpc>
              <a:buNone/>
              <a:defRPr sz="80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2" name="Date Placeholder 11">
            <a:extLst>
              <a:ext uri="{FF2B5EF4-FFF2-40B4-BE49-F238E27FC236}">
                <a16:creationId xmlns:a16="http://schemas.microsoft.com/office/drawing/2014/main" id="{D2006E5E-EB55-C43F-A9B4-8DABEB5C2397}"/>
              </a:ext>
            </a:extLst>
          </p:cNvPr>
          <p:cNvSpPr>
            <a:spLocks noGrp="1"/>
          </p:cNvSpPr>
          <p:nvPr>
            <p:ph type="dt" sz="half" idx="14"/>
          </p:nvPr>
        </p:nvSpPr>
        <p:spPr/>
        <p:txBody>
          <a:bodyPr/>
          <a:lstStyle/>
          <a:p>
            <a:r>
              <a:rPr lang="en-US" dirty="0"/>
              <a:t>9/24/2026</a:t>
            </a:r>
          </a:p>
        </p:txBody>
      </p:sp>
      <p:sp>
        <p:nvSpPr>
          <p:cNvPr id="13" name="Footer Placeholder 12">
            <a:extLst>
              <a:ext uri="{FF2B5EF4-FFF2-40B4-BE49-F238E27FC236}">
                <a16:creationId xmlns:a16="http://schemas.microsoft.com/office/drawing/2014/main" id="{445F7D0D-6905-1D3D-D30A-EBA5E1125CB7}"/>
              </a:ext>
            </a:extLst>
          </p:cNvPr>
          <p:cNvSpPr>
            <a:spLocks noGrp="1"/>
          </p:cNvSpPr>
          <p:nvPr>
            <p:ph type="ftr" sz="quarter" idx="15"/>
          </p:nvPr>
        </p:nvSpPr>
        <p:spPr/>
        <p:txBody>
          <a:bodyPr/>
          <a:lstStyle/>
          <a:p>
            <a:r>
              <a:rPr lang="en-US" dirty="0"/>
              <a:t>2026 Future Tax Leaders: indirect tax and incentives update</a:t>
            </a:r>
          </a:p>
        </p:txBody>
      </p:sp>
      <p:sp>
        <p:nvSpPr>
          <p:cNvPr id="14" name="Slide Number Placeholder 13">
            <a:extLst>
              <a:ext uri="{FF2B5EF4-FFF2-40B4-BE49-F238E27FC236}">
                <a16:creationId xmlns:a16="http://schemas.microsoft.com/office/drawing/2014/main" id="{97363F73-563F-BF23-4175-916ADF6ADD1B}"/>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8" name="Group 4">
            <a:extLst>
              <a:ext uri="{FF2B5EF4-FFF2-40B4-BE49-F238E27FC236}">
                <a16:creationId xmlns:a16="http://schemas.microsoft.com/office/drawing/2014/main" id="{05920F1D-0D06-535C-A00E-C9CA8D252741}"/>
              </a:ext>
            </a:extLst>
          </p:cNvPr>
          <p:cNvGrpSpPr>
            <a:grpSpLocks noChangeAspect="1"/>
          </p:cNvGrpSpPr>
          <p:nvPr userDrawn="1"/>
        </p:nvGrpSpPr>
        <p:grpSpPr bwMode="black">
          <a:xfrm>
            <a:off x="11623900" y="6276977"/>
            <a:ext cx="346158" cy="355219"/>
            <a:chOff x="7110" y="4004"/>
            <a:chExt cx="191" cy="196"/>
          </a:xfrm>
        </p:grpSpPr>
        <p:sp>
          <p:nvSpPr>
            <p:cNvPr id="9" name="Freeform 5">
              <a:extLst>
                <a:ext uri="{FF2B5EF4-FFF2-40B4-BE49-F238E27FC236}">
                  <a16:creationId xmlns:a16="http://schemas.microsoft.com/office/drawing/2014/main" id="{88A16D72-94EE-8CC0-084C-EB87F8781A1C}"/>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E0BB2990-3047-821E-17D7-0DDDFF6CB30A}"/>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7">
              <a:extLst>
                <a:ext uri="{FF2B5EF4-FFF2-40B4-BE49-F238E27FC236}">
                  <a16:creationId xmlns:a16="http://schemas.microsoft.com/office/drawing/2014/main" id="{D3AEE2A3-1722-B883-C7FC-01A81806B299}"/>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41585019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Statement 2">
    <p:spTree>
      <p:nvGrpSpPr>
        <p:cNvPr id="1" name=""/>
        <p:cNvGrpSpPr/>
        <p:nvPr/>
      </p:nvGrpSpPr>
      <p:grpSpPr>
        <a:xfrm>
          <a:off x="0" y="0"/>
          <a:ext cx="0" cy="0"/>
          <a:chOff x="0" y="0"/>
          <a:chExt cx="0" cy="0"/>
        </a:xfrm>
      </p:grpSpPr>
      <p:pic>
        <p:nvPicPr>
          <p:cNvPr id="8" name="Picture 7" descr="A blurry image of a colorful light&#10;&#10;Description automatically generated">
            <a:extLst>
              <a:ext uri="{FF2B5EF4-FFF2-40B4-BE49-F238E27FC236}">
                <a16:creationId xmlns:a16="http://schemas.microsoft.com/office/drawing/2014/main" id="{BFF9BC5C-A44C-B902-3ACE-C29AC4CE3E4C}"/>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bwMode="hidden">
          <a:xfrm>
            <a:off x="0" y="0"/>
            <a:ext cx="12193200" cy="6858000"/>
          </a:xfrm>
          <a:prstGeom prst="rect">
            <a:avLst/>
          </a:prstGeom>
        </p:spPr>
      </p:pic>
      <p:sp>
        <p:nvSpPr>
          <p:cNvPr id="7" name="Text Placeholder 6">
            <a:extLst>
              <a:ext uri="{FF2B5EF4-FFF2-40B4-BE49-F238E27FC236}">
                <a16:creationId xmlns:a16="http://schemas.microsoft.com/office/drawing/2014/main" id="{B1F20FD9-346B-5423-9ECF-F0D4E362CCCE}"/>
              </a:ext>
            </a:extLst>
          </p:cNvPr>
          <p:cNvSpPr>
            <a:spLocks noGrp="1"/>
          </p:cNvSpPr>
          <p:nvPr>
            <p:ph type="body" sz="quarter" idx="13"/>
          </p:nvPr>
        </p:nvSpPr>
        <p:spPr>
          <a:xfrm>
            <a:off x="485774" y="1411287"/>
            <a:ext cx="11218863" cy="4638675"/>
          </a:xfrm>
        </p:spPr>
        <p:txBody>
          <a:bodyPr/>
          <a:lstStyle>
            <a:lvl1pPr marL="0" indent="0">
              <a:lnSpc>
                <a:spcPct val="85000"/>
              </a:lnSpc>
              <a:buNone/>
              <a:defRPr sz="8000" b="1">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7" name="Date Placeholder 16">
            <a:extLst>
              <a:ext uri="{FF2B5EF4-FFF2-40B4-BE49-F238E27FC236}">
                <a16:creationId xmlns:a16="http://schemas.microsoft.com/office/drawing/2014/main" id="{81B29507-2BB1-EC71-EE9B-8A9EE3F01E0A}"/>
              </a:ext>
            </a:extLst>
          </p:cNvPr>
          <p:cNvSpPr>
            <a:spLocks noGrp="1"/>
          </p:cNvSpPr>
          <p:nvPr>
            <p:ph type="dt" sz="half" idx="14"/>
          </p:nvPr>
        </p:nvSpPr>
        <p:spPr/>
        <p:txBody>
          <a:bodyPr/>
          <a:lstStyle/>
          <a:p>
            <a:r>
              <a:rPr lang="en-US" dirty="0"/>
              <a:t>9/24/2026</a:t>
            </a:r>
          </a:p>
        </p:txBody>
      </p:sp>
      <p:sp>
        <p:nvSpPr>
          <p:cNvPr id="18" name="Footer Placeholder 17">
            <a:extLst>
              <a:ext uri="{FF2B5EF4-FFF2-40B4-BE49-F238E27FC236}">
                <a16:creationId xmlns:a16="http://schemas.microsoft.com/office/drawing/2014/main" id="{E046374F-F6C3-5157-DBE0-F11F0D83F934}"/>
              </a:ext>
            </a:extLst>
          </p:cNvPr>
          <p:cNvSpPr>
            <a:spLocks noGrp="1"/>
          </p:cNvSpPr>
          <p:nvPr>
            <p:ph type="ftr" sz="quarter" idx="15"/>
          </p:nvPr>
        </p:nvSpPr>
        <p:spPr/>
        <p:txBody>
          <a:bodyPr/>
          <a:lstStyle/>
          <a:p>
            <a:r>
              <a:rPr lang="en-US" dirty="0"/>
              <a:t>2026 Future Tax Leaders: indirect tax and incentives update</a:t>
            </a:r>
          </a:p>
        </p:txBody>
      </p:sp>
      <p:sp>
        <p:nvSpPr>
          <p:cNvPr id="19" name="Slide Number Placeholder 18">
            <a:extLst>
              <a:ext uri="{FF2B5EF4-FFF2-40B4-BE49-F238E27FC236}">
                <a16:creationId xmlns:a16="http://schemas.microsoft.com/office/drawing/2014/main" id="{C71B9A51-27B6-2F80-3AE9-7FB159956105}"/>
              </a:ext>
            </a:extLst>
          </p:cNvPr>
          <p:cNvSpPr>
            <a:spLocks noGrp="1"/>
          </p:cNvSpPr>
          <p:nvPr>
            <p:ph type="sldNum" sz="quarter" idx="16"/>
          </p:nvPr>
        </p:nvSpPr>
        <p:spPr/>
        <p:txBody>
          <a:bodyPr/>
          <a:lstStyle/>
          <a:p>
            <a:fld id="{F1BC30E3-FFE5-4B91-AA19-87A149EBB9EE}" type="slidenum">
              <a:rPr lang="en-GB" smtClean="0"/>
              <a:pPr/>
              <a:t>‹#›</a:t>
            </a:fld>
            <a:endParaRPr lang="en-GB" dirty="0"/>
          </a:p>
        </p:txBody>
      </p:sp>
      <p:grpSp>
        <p:nvGrpSpPr>
          <p:cNvPr id="6" name="Group 4">
            <a:extLst>
              <a:ext uri="{FF2B5EF4-FFF2-40B4-BE49-F238E27FC236}">
                <a16:creationId xmlns:a16="http://schemas.microsoft.com/office/drawing/2014/main" id="{2C0D9E54-A379-A966-154D-4362D29B3307}"/>
              </a:ext>
            </a:extLst>
          </p:cNvPr>
          <p:cNvGrpSpPr>
            <a:grpSpLocks noChangeAspect="1"/>
          </p:cNvGrpSpPr>
          <p:nvPr userDrawn="1"/>
        </p:nvGrpSpPr>
        <p:grpSpPr bwMode="black">
          <a:xfrm>
            <a:off x="11623900" y="6276977"/>
            <a:ext cx="346158" cy="355219"/>
            <a:chOff x="7110" y="4004"/>
            <a:chExt cx="191" cy="196"/>
          </a:xfrm>
        </p:grpSpPr>
        <p:sp>
          <p:nvSpPr>
            <p:cNvPr id="9" name="Freeform 5">
              <a:extLst>
                <a:ext uri="{FF2B5EF4-FFF2-40B4-BE49-F238E27FC236}">
                  <a16:creationId xmlns:a16="http://schemas.microsoft.com/office/drawing/2014/main" id="{19CE3A53-E53C-AAAA-CD1C-C8F1C56FA3B8}"/>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6">
              <a:extLst>
                <a:ext uri="{FF2B5EF4-FFF2-40B4-BE49-F238E27FC236}">
                  <a16:creationId xmlns:a16="http://schemas.microsoft.com/office/drawing/2014/main" id="{A3FDBF06-36FA-A0E2-B3E6-78DF2439777C}"/>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1" name="Freeform 7">
              <a:extLst>
                <a:ext uri="{FF2B5EF4-FFF2-40B4-BE49-F238E27FC236}">
                  <a16:creationId xmlns:a16="http://schemas.microsoft.com/office/drawing/2014/main" id="{584168FE-6E03-EFEE-BF63-87C62DF46A2F}"/>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10392374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Quote and Full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6086DA-FAB4-D672-5D3E-0B069D2B24E1}"/>
              </a:ext>
              <a:ext uri="{C183D7F6-B498-43B3-948B-1728B52AA6E4}">
                <adec:decorative xmlns:adec="http://schemas.microsoft.com/office/drawing/2017/decorative" val="1"/>
              </a:ext>
            </a:extLst>
          </p:cNvPr>
          <p:cNvSpPr/>
          <p:nvPr userDrawn="1"/>
        </p:nvSpPr>
        <p:spPr>
          <a:xfrm>
            <a:off x="0" y="0"/>
            <a:ext cx="8386354" cy="6858000"/>
          </a:xfrm>
          <a:prstGeom prst="rect">
            <a:avLst/>
          </a:prstGeom>
          <a:gradFill flip="none" rotWithShape="1">
            <a:gsLst>
              <a:gs pos="0">
                <a:schemeClr val="tx1">
                  <a:lumMod val="0"/>
                  <a:alpha val="0"/>
                </a:schemeClr>
              </a:gs>
              <a:gs pos="95000">
                <a:srgbClr val="000000">
                  <a:alpha val="70000"/>
                </a:srgbClr>
              </a:gs>
            </a:gsLst>
            <a:lin ang="108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200" b="1" dirty="0">
              <a:solidFill>
                <a:schemeClr val="tx1"/>
              </a:solidFill>
            </a:endParaRPr>
          </a:p>
        </p:txBody>
      </p:sp>
      <p:sp>
        <p:nvSpPr>
          <p:cNvPr id="7" name="Text Placeholder 9">
            <a:extLst>
              <a:ext uri="{FF2B5EF4-FFF2-40B4-BE49-F238E27FC236}">
                <a16:creationId xmlns:a16="http://schemas.microsoft.com/office/drawing/2014/main" id="{4BA46848-8969-3428-7E66-3827EB17DC5A}"/>
              </a:ext>
            </a:extLst>
          </p:cNvPr>
          <p:cNvSpPr>
            <a:spLocks noGrp="1"/>
          </p:cNvSpPr>
          <p:nvPr>
            <p:ph type="body" sz="quarter" idx="13" hasCustomPrompt="1"/>
          </p:nvPr>
        </p:nvSpPr>
        <p:spPr>
          <a:xfrm>
            <a:off x="864959" y="4980757"/>
            <a:ext cx="3445104" cy="193899"/>
          </a:xfrm>
        </p:spPr>
        <p:txBody>
          <a:bodyPr>
            <a:spAutoFit/>
          </a:bodyPr>
          <a:lstStyle>
            <a:lvl1pPr marL="0" indent="0">
              <a:lnSpc>
                <a:spcPct val="90000"/>
              </a:lnSpc>
              <a:buNone/>
              <a:defRPr sz="1400" b="1" i="0">
                <a:solidFill>
                  <a:schemeClr val="tx2"/>
                </a:solidFill>
                <a:latin typeface="+mn-lt"/>
              </a:defRPr>
            </a:lvl1pPr>
          </a:lstStyle>
          <a:p>
            <a:pPr lvl="0"/>
            <a:r>
              <a:rPr lang="en-GB"/>
              <a:t>Name</a:t>
            </a:r>
            <a:endParaRPr lang="en-US"/>
          </a:p>
        </p:txBody>
      </p:sp>
      <p:sp>
        <p:nvSpPr>
          <p:cNvPr id="8" name="Text Placeholder 9">
            <a:extLst>
              <a:ext uri="{FF2B5EF4-FFF2-40B4-BE49-F238E27FC236}">
                <a16:creationId xmlns:a16="http://schemas.microsoft.com/office/drawing/2014/main" id="{78B5CC24-699C-7858-0807-40619F0D533F}"/>
              </a:ext>
            </a:extLst>
          </p:cNvPr>
          <p:cNvSpPr>
            <a:spLocks noGrp="1"/>
          </p:cNvSpPr>
          <p:nvPr>
            <p:ph type="body" sz="quarter" idx="14" hasCustomPrompt="1"/>
          </p:nvPr>
        </p:nvSpPr>
        <p:spPr>
          <a:xfrm>
            <a:off x="864961" y="5184857"/>
            <a:ext cx="3445104" cy="153888"/>
          </a:xfrm>
        </p:spPr>
        <p:txBody>
          <a:bodyPr wrap="square">
            <a:spAutoFit/>
          </a:bodyPr>
          <a:lstStyle>
            <a:lvl1pPr marL="0" indent="0">
              <a:buNone/>
              <a:defRPr sz="1000" b="0" i="0">
                <a:solidFill>
                  <a:schemeClr val="bg1"/>
                </a:solidFill>
                <a:latin typeface="+mn-lt"/>
              </a:defRPr>
            </a:lvl1pPr>
          </a:lstStyle>
          <a:p>
            <a:pPr lvl="0"/>
            <a:r>
              <a:rPr lang="en-GB"/>
              <a:t>Job title</a:t>
            </a:r>
            <a:endParaRPr lang="en-US"/>
          </a:p>
        </p:txBody>
      </p:sp>
      <p:sp>
        <p:nvSpPr>
          <p:cNvPr id="18" name="Date Placeholder 17">
            <a:extLst>
              <a:ext uri="{FF2B5EF4-FFF2-40B4-BE49-F238E27FC236}">
                <a16:creationId xmlns:a16="http://schemas.microsoft.com/office/drawing/2014/main" id="{DFFEAF1E-587A-2BBD-24CD-BAC3592390EE}"/>
              </a:ext>
            </a:extLst>
          </p:cNvPr>
          <p:cNvSpPr>
            <a:spLocks noGrp="1"/>
          </p:cNvSpPr>
          <p:nvPr>
            <p:ph type="dt" sz="half" idx="31"/>
          </p:nvPr>
        </p:nvSpPr>
        <p:spPr/>
        <p:txBody>
          <a:bodyPr/>
          <a:lstStyle/>
          <a:p>
            <a:r>
              <a:rPr lang="en-US" dirty="0"/>
              <a:t>9/24/2026</a:t>
            </a:r>
          </a:p>
        </p:txBody>
      </p:sp>
      <p:sp>
        <p:nvSpPr>
          <p:cNvPr id="21" name="Footer Placeholder 20">
            <a:extLst>
              <a:ext uri="{FF2B5EF4-FFF2-40B4-BE49-F238E27FC236}">
                <a16:creationId xmlns:a16="http://schemas.microsoft.com/office/drawing/2014/main" id="{7C22E0FE-1715-0380-EFE7-5D520713B07F}"/>
              </a:ext>
            </a:extLst>
          </p:cNvPr>
          <p:cNvSpPr>
            <a:spLocks noGrp="1"/>
          </p:cNvSpPr>
          <p:nvPr>
            <p:ph type="ftr" sz="quarter" idx="32"/>
          </p:nvPr>
        </p:nvSpPr>
        <p:spPr/>
        <p:txBody>
          <a:bodyPr/>
          <a:lstStyle/>
          <a:p>
            <a:r>
              <a:rPr lang="en-US" dirty="0"/>
              <a:t>2026 Future Tax Leaders: indirect tax and incentives update</a:t>
            </a:r>
          </a:p>
        </p:txBody>
      </p:sp>
      <p:sp>
        <p:nvSpPr>
          <p:cNvPr id="22" name="Slide Number Placeholder 21">
            <a:extLst>
              <a:ext uri="{FF2B5EF4-FFF2-40B4-BE49-F238E27FC236}">
                <a16:creationId xmlns:a16="http://schemas.microsoft.com/office/drawing/2014/main" id="{5820BCA4-5D74-8EE6-4914-C7C86F87E378}"/>
              </a:ext>
              <a:ext uri="{C183D7F6-B498-43B3-948B-1728B52AA6E4}">
                <adec:decorative xmlns:adec="http://schemas.microsoft.com/office/drawing/2017/decorative" val="0"/>
              </a:ext>
            </a:extLst>
          </p:cNvPr>
          <p:cNvSpPr>
            <a:spLocks noGrp="1"/>
          </p:cNvSpPr>
          <p:nvPr>
            <p:ph type="sldNum" sz="quarter" idx="33"/>
          </p:nvPr>
        </p:nvSpPr>
        <p:spPr/>
        <p:txBody>
          <a:bodyPr/>
          <a:lstStyle/>
          <a:p>
            <a:fld id="{F1BC30E3-FFE5-4B91-AA19-87A149EBB9EE}" type="slidenum">
              <a:rPr lang="en-GB" smtClean="0"/>
              <a:pPr/>
              <a:t>‹#›</a:t>
            </a:fld>
            <a:endParaRPr lang="en-GB" dirty="0"/>
          </a:p>
        </p:txBody>
      </p:sp>
      <p:sp>
        <p:nvSpPr>
          <p:cNvPr id="4" name="Text Placeholder 23">
            <a:extLst>
              <a:ext uri="{FF2B5EF4-FFF2-40B4-BE49-F238E27FC236}">
                <a16:creationId xmlns:a16="http://schemas.microsoft.com/office/drawing/2014/main" id="{E82A0447-0820-5F05-7D32-3BE15F194869}"/>
              </a:ext>
              <a:ext uri="{C183D7F6-B498-43B3-948B-1728B52AA6E4}">
                <adec:decorative xmlns:adec="http://schemas.microsoft.com/office/drawing/2017/decorative" val="0"/>
              </a:ext>
            </a:extLst>
          </p:cNvPr>
          <p:cNvSpPr>
            <a:spLocks noGrp="1"/>
          </p:cNvSpPr>
          <p:nvPr>
            <p:ph type="body" sz="quarter" idx="26" hasCustomPrompt="1"/>
          </p:nvPr>
        </p:nvSpPr>
        <p:spPr>
          <a:xfrm>
            <a:off x="772884" y="358916"/>
            <a:ext cx="2023892" cy="1419083"/>
          </a:xfrm>
        </p:spPr>
        <p:txBody>
          <a:bodyPr anchor="t"/>
          <a:lstStyle>
            <a:lvl1pPr marL="0" indent="0">
              <a:spcBef>
                <a:spcPts val="0"/>
              </a:spcBef>
              <a:spcAft>
                <a:spcPts val="0"/>
              </a:spcAft>
              <a:buNone/>
              <a:defRPr sz="19200" b="0" i="0">
                <a:solidFill>
                  <a:schemeClr val="tx2"/>
                </a:solidFill>
                <a:latin typeface="Georgia Pro" panose="02040502050405020303" pitchFamily="18" charset="0"/>
              </a:defRPr>
            </a:lvl1pPr>
          </a:lstStyle>
          <a:p>
            <a:pPr lvl="0"/>
            <a:r>
              <a:rPr lang="en-GB"/>
              <a:t>“</a:t>
            </a:r>
          </a:p>
        </p:txBody>
      </p:sp>
      <p:sp>
        <p:nvSpPr>
          <p:cNvPr id="5" name="Text Placeholder 23">
            <a:extLst>
              <a:ext uri="{FF2B5EF4-FFF2-40B4-BE49-F238E27FC236}">
                <a16:creationId xmlns:a16="http://schemas.microsoft.com/office/drawing/2014/main" id="{8A771E8A-8B2A-ED69-3AEC-E5AEDB16F0EE}"/>
              </a:ext>
              <a:ext uri="{C183D7F6-B498-43B3-948B-1728B52AA6E4}">
                <adec:decorative xmlns:adec="http://schemas.microsoft.com/office/drawing/2017/decorative" val="0"/>
              </a:ext>
            </a:extLst>
          </p:cNvPr>
          <p:cNvSpPr>
            <a:spLocks noGrp="1"/>
          </p:cNvSpPr>
          <p:nvPr>
            <p:ph type="body" sz="quarter" idx="25" hasCustomPrompt="1"/>
          </p:nvPr>
        </p:nvSpPr>
        <p:spPr>
          <a:xfrm>
            <a:off x="864959" y="1958113"/>
            <a:ext cx="7524979" cy="2721927"/>
          </a:xfrm>
        </p:spPr>
        <p:txBody>
          <a:bodyPr/>
          <a:lstStyle>
            <a:lvl1pPr marL="0" indent="0">
              <a:buNone/>
              <a:defRPr sz="4800" b="0" i="0">
                <a:latin typeface="Georgia Pro" panose="02040502050405020303" pitchFamily="18" charset="0"/>
              </a:defRPr>
            </a:lvl1pPr>
          </a:lstStyle>
          <a:p>
            <a:pPr lvl="0"/>
            <a:r>
              <a:rPr lang="en-GB"/>
              <a:t>Quote goes here.</a:t>
            </a:r>
          </a:p>
        </p:txBody>
      </p:sp>
      <p:sp>
        <p:nvSpPr>
          <p:cNvPr id="15" name="SmartArt Placeholder 13">
            <a:extLst>
              <a:ext uri="{FF2B5EF4-FFF2-40B4-BE49-F238E27FC236}">
                <a16:creationId xmlns:a16="http://schemas.microsoft.com/office/drawing/2014/main" id="{C17B20F9-AA7C-A405-6236-9619CB287E6A}"/>
              </a:ext>
              <a:ext uri="{C183D7F6-B498-43B3-948B-1728B52AA6E4}">
                <adec:decorative xmlns:adec="http://schemas.microsoft.com/office/drawing/2017/decorative" val="0"/>
              </a:ext>
            </a:extLst>
          </p:cNvPr>
          <p:cNvSpPr>
            <a:spLocks noGrp="1"/>
          </p:cNvSpPr>
          <p:nvPr>
            <p:ph type="dgm" sz="quarter" idx="34" hasCustomPrompt="1"/>
          </p:nvPr>
        </p:nvSpPr>
        <p:spPr bwMode="black">
          <a:xfrm>
            <a:off x="11623900" y="6276977"/>
            <a:ext cx="346158" cy="126864"/>
          </a:xfrm>
          <a:custGeom>
            <a:avLst/>
            <a:gdLst>
              <a:gd name="connsiteX0" fmla="*/ 346158 w 346158"/>
              <a:gd name="connsiteY0" fmla="*/ 0 h 126864"/>
              <a:gd name="connsiteX1" fmla="*/ 346158 w 346158"/>
              <a:gd name="connsiteY1" fmla="*/ 65245 h 126864"/>
              <a:gd name="connsiteX2" fmla="*/ 0 w 346158"/>
              <a:gd name="connsiteY2" fmla="*/ 126864 h 126864"/>
            </a:gdLst>
            <a:ahLst/>
            <a:cxnLst>
              <a:cxn ang="0">
                <a:pos x="connsiteX0" y="connsiteY0"/>
              </a:cxn>
              <a:cxn ang="0">
                <a:pos x="connsiteX1" y="connsiteY1"/>
              </a:cxn>
              <a:cxn ang="0">
                <a:pos x="connsiteX2" y="connsiteY2"/>
              </a:cxn>
            </a:cxnLst>
            <a:rect l="l" t="t" r="r" b="b"/>
            <a:pathLst>
              <a:path w="346158" h="126864">
                <a:moveTo>
                  <a:pt x="346158" y="0"/>
                </a:moveTo>
                <a:lnTo>
                  <a:pt x="346158" y="65245"/>
                </a:lnTo>
                <a:lnTo>
                  <a:pt x="0" y="126864"/>
                </a:lnTo>
                <a:close/>
              </a:path>
            </a:pathLst>
          </a:custGeom>
          <a:solidFill>
            <a:schemeClr val="tx2"/>
          </a:solidFill>
        </p:spPr>
        <p:txBody>
          <a:bodyPr wrap="square">
            <a:noAutofit/>
          </a:bodyPr>
          <a:lstStyle>
            <a:lvl1pPr marL="0" indent="0">
              <a:buFont typeface="Arial" panose="020B0604020202020204" pitchFamily="34" charset="0"/>
              <a:buNone/>
              <a:defRPr sz="800"/>
            </a:lvl1pPr>
          </a:lstStyle>
          <a:p>
            <a:r>
              <a:rPr lang="en-US" dirty="0"/>
              <a:t> </a:t>
            </a:r>
          </a:p>
        </p:txBody>
      </p:sp>
      <p:sp>
        <p:nvSpPr>
          <p:cNvPr id="17" name="SmartArt Placeholder 14">
            <a:extLst>
              <a:ext uri="{FF2B5EF4-FFF2-40B4-BE49-F238E27FC236}">
                <a16:creationId xmlns:a16="http://schemas.microsoft.com/office/drawing/2014/main" id="{273647F7-B9AC-34AD-37A2-51B8AB0D5811}"/>
              </a:ext>
              <a:ext uri="{C183D7F6-B498-43B3-948B-1728B52AA6E4}">
                <adec:decorative xmlns:adec="http://schemas.microsoft.com/office/drawing/2017/decorative" val="0"/>
              </a:ext>
            </a:extLst>
          </p:cNvPr>
          <p:cNvSpPr>
            <a:spLocks noGrp="1"/>
          </p:cNvSpPr>
          <p:nvPr>
            <p:ph type="dgm" sz="quarter" idx="29" hasCustomPrompt="1"/>
          </p:nvPr>
        </p:nvSpPr>
        <p:spPr bwMode="black">
          <a:xfrm>
            <a:off x="11625712" y="6456399"/>
            <a:ext cx="291788" cy="175797"/>
          </a:xfrm>
          <a:custGeom>
            <a:avLst/>
            <a:gdLst>
              <a:gd name="connsiteX0" fmla="*/ 117803 w 291788"/>
              <a:gd name="connsiteY0" fmla="*/ 0 h 175797"/>
              <a:gd name="connsiteX1" fmla="*/ 175798 w 291788"/>
              <a:gd name="connsiteY1" fmla="*/ 0 h 175797"/>
              <a:gd name="connsiteX2" fmla="*/ 204796 w 291788"/>
              <a:gd name="connsiteY2" fmla="*/ 57995 h 175797"/>
              <a:gd name="connsiteX3" fmla="*/ 233793 w 291788"/>
              <a:gd name="connsiteY3" fmla="*/ 0 h 175797"/>
              <a:gd name="connsiteX4" fmla="*/ 291788 w 291788"/>
              <a:gd name="connsiteY4" fmla="*/ 0 h 175797"/>
              <a:gd name="connsiteX5" fmla="*/ 230168 w 291788"/>
              <a:gd name="connsiteY5" fmla="*/ 105116 h 175797"/>
              <a:gd name="connsiteX6" fmla="*/ 230168 w 291788"/>
              <a:gd name="connsiteY6" fmla="*/ 175797 h 175797"/>
              <a:gd name="connsiteX7" fmla="*/ 177610 w 291788"/>
              <a:gd name="connsiteY7" fmla="*/ 175797 h 175797"/>
              <a:gd name="connsiteX8" fmla="*/ 177610 w 291788"/>
              <a:gd name="connsiteY8" fmla="*/ 105116 h 175797"/>
              <a:gd name="connsiteX9" fmla="*/ 0 w 291788"/>
              <a:gd name="connsiteY9" fmla="*/ 0 h 175797"/>
              <a:gd name="connsiteX10" fmla="*/ 99679 w 291788"/>
              <a:gd name="connsiteY10" fmla="*/ 0 h 175797"/>
              <a:gd name="connsiteX11" fmla="*/ 123240 w 291788"/>
              <a:gd name="connsiteY11" fmla="*/ 39872 h 175797"/>
              <a:gd name="connsiteX12" fmla="*/ 54370 w 291788"/>
              <a:gd name="connsiteY12" fmla="*/ 39872 h 175797"/>
              <a:gd name="connsiteX13" fmla="*/ 54370 w 291788"/>
              <a:gd name="connsiteY13" fmla="*/ 68869 h 175797"/>
              <a:gd name="connsiteX14" fmla="*/ 117802 w 291788"/>
              <a:gd name="connsiteY14" fmla="*/ 68869 h 175797"/>
              <a:gd name="connsiteX15" fmla="*/ 117802 w 291788"/>
              <a:gd name="connsiteY15" fmla="*/ 105116 h 175797"/>
              <a:gd name="connsiteX16" fmla="*/ 54370 w 291788"/>
              <a:gd name="connsiteY16" fmla="*/ 105116 h 175797"/>
              <a:gd name="connsiteX17" fmla="*/ 54370 w 291788"/>
              <a:gd name="connsiteY17" fmla="*/ 134113 h 175797"/>
              <a:gd name="connsiteX18" fmla="*/ 141363 w 291788"/>
              <a:gd name="connsiteY18" fmla="*/ 134113 h 175797"/>
              <a:gd name="connsiteX19" fmla="*/ 141363 w 291788"/>
              <a:gd name="connsiteY19" fmla="*/ 175797 h 175797"/>
              <a:gd name="connsiteX20" fmla="*/ 0 w 291788"/>
              <a:gd name="connsiteY20" fmla="*/ 175797 h 17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1788" h="175797">
                <a:moveTo>
                  <a:pt x="117803" y="0"/>
                </a:moveTo>
                <a:lnTo>
                  <a:pt x="175798" y="0"/>
                </a:lnTo>
                <a:lnTo>
                  <a:pt x="204796" y="57995"/>
                </a:lnTo>
                <a:lnTo>
                  <a:pt x="233793" y="0"/>
                </a:lnTo>
                <a:lnTo>
                  <a:pt x="291788" y="0"/>
                </a:lnTo>
                <a:lnTo>
                  <a:pt x="230168" y="105116"/>
                </a:lnTo>
                <a:lnTo>
                  <a:pt x="230168" y="175797"/>
                </a:lnTo>
                <a:lnTo>
                  <a:pt x="177610" y="175797"/>
                </a:lnTo>
                <a:lnTo>
                  <a:pt x="177610" y="105116"/>
                </a:lnTo>
                <a:close/>
                <a:moveTo>
                  <a:pt x="0" y="0"/>
                </a:moveTo>
                <a:lnTo>
                  <a:pt x="99679" y="0"/>
                </a:lnTo>
                <a:lnTo>
                  <a:pt x="123240" y="39872"/>
                </a:lnTo>
                <a:lnTo>
                  <a:pt x="54370" y="39872"/>
                </a:lnTo>
                <a:lnTo>
                  <a:pt x="54370" y="68869"/>
                </a:lnTo>
                <a:lnTo>
                  <a:pt x="117802" y="68869"/>
                </a:lnTo>
                <a:lnTo>
                  <a:pt x="117802" y="105116"/>
                </a:lnTo>
                <a:lnTo>
                  <a:pt x="54370" y="105116"/>
                </a:lnTo>
                <a:lnTo>
                  <a:pt x="54370" y="134113"/>
                </a:lnTo>
                <a:lnTo>
                  <a:pt x="141363" y="134113"/>
                </a:lnTo>
                <a:lnTo>
                  <a:pt x="141363" y="175797"/>
                </a:lnTo>
                <a:lnTo>
                  <a:pt x="0" y="175797"/>
                </a:lnTo>
                <a:close/>
              </a:path>
            </a:pathLst>
          </a:custGeom>
          <a:solidFill>
            <a:schemeClr val="bg1"/>
          </a:solidFill>
        </p:spPr>
        <p:txBody>
          <a:bodyPr wrap="square">
            <a:noAutofit/>
          </a:bodyPr>
          <a:lstStyle>
            <a:lvl1pPr marL="0" indent="0">
              <a:buFont typeface="Arial" panose="020B0604020202020204" pitchFamily="34" charset="0"/>
              <a:buNone/>
              <a:defRPr sz="800"/>
            </a:lvl1pPr>
          </a:lstStyle>
          <a:p>
            <a:r>
              <a:rPr lang="en-US" dirty="0"/>
              <a:t> </a:t>
            </a:r>
          </a:p>
        </p:txBody>
      </p:sp>
    </p:spTree>
    <p:extLst>
      <p:ext uri="{BB962C8B-B14F-4D97-AF65-F5344CB8AC3E}">
        <p14:creationId xmlns:p14="http://schemas.microsoft.com/office/powerpoint/2010/main" val="100584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04648CD8-B307-812B-5BD0-91AA365C73D1}"/>
              </a:ext>
            </a:extLst>
          </p:cNvPr>
          <p:cNvSpPr>
            <a:spLocks noGrp="1"/>
          </p:cNvSpPr>
          <p:nvPr>
            <p:ph type="media" sz="quarter" idx="13"/>
          </p:nvPr>
        </p:nvSpPr>
        <p:spPr>
          <a:xfrm>
            <a:off x="0" y="0"/>
            <a:ext cx="12192000" cy="6858000"/>
          </a:xfrm>
        </p:spPr>
        <p:txBody>
          <a:bodyPr/>
          <a:lstStyle/>
          <a:p>
            <a:r>
              <a:rPr lang="en-GB" dirty="0"/>
              <a:t>Click icon to add media</a:t>
            </a:r>
            <a:endParaRPr lang="en-US" dirty="0"/>
          </a:p>
        </p:txBody>
      </p:sp>
      <p:sp>
        <p:nvSpPr>
          <p:cNvPr id="4" name="Date Placeholder 8">
            <a:extLst>
              <a:ext uri="{FF2B5EF4-FFF2-40B4-BE49-F238E27FC236}">
                <a16:creationId xmlns:a16="http://schemas.microsoft.com/office/drawing/2014/main" id="{2B2A75B8-AC69-234D-6453-3F51196FB90B}"/>
              </a:ext>
            </a:extLst>
          </p:cNvPr>
          <p:cNvSpPr>
            <a:spLocks noGrp="1"/>
          </p:cNvSpPr>
          <p:nvPr>
            <p:ph type="dt" sz="half" idx="10"/>
          </p:nvPr>
        </p:nvSpPr>
        <p:spPr>
          <a:xfrm>
            <a:off x="994845" y="6437115"/>
            <a:ext cx="1275686" cy="123111"/>
          </a:xfrm>
        </p:spPr>
        <p:txBody>
          <a:bodyPr/>
          <a:lstStyle/>
          <a:p>
            <a:r>
              <a:rPr lang="en-US" dirty="0"/>
              <a:t>9/24/2026</a:t>
            </a:r>
          </a:p>
        </p:txBody>
      </p:sp>
      <p:sp>
        <p:nvSpPr>
          <p:cNvPr id="5" name="Footer Placeholder 9">
            <a:extLst>
              <a:ext uri="{FF2B5EF4-FFF2-40B4-BE49-F238E27FC236}">
                <a16:creationId xmlns:a16="http://schemas.microsoft.com/office/drawing/2014/main" id="{D1F90C88-74CB-BCA1-B76D-286F3EBEEED3}"/>
              </a:ext>
            </a:extLst>
          </p:cNvPr>
          <p:cNvSpPr>
            <a:spLocks noGrp="1"/>
          </p:cNvSpPr>
          <p:nvPr>
            <p:ph type="ftr" sz="quarter" idx="11"/>
          </p:nvPr>
        </p:nvSpPr>
        <p:spPr>
          <a:xfrm>
            <a:off x="2270531" y="6437115"/>
            <a:ext cx="3825470" cy="123111"/>
          </a:xfrm>
        </p:spPr>
        <p:txBody>
          <a:bodyPr/>
          <a:lstStyle/>
          <a:p>
            <a:r>
              <a:rPr lang="en-US" dirty="0"/>
              <a:t>2026 Future Tax Leaders: indirect tax and incentives update</a:t>
            </a:r>
          </a:p>
        </p:txBody>
      </p:sp>
      <p:sp>
        <p:nvSpPr>
          <p:cNvPr id="6" name="Slide Number Placeholder 10">
            <a:extLst>
              <a:ext uri="{FF2B5EF4-FFF2-40B4-BE49-F238E27FC236}">
                <a16:creationId xmlns:a16="http://schemas.microsoft.com/office/drawing/2014/main" id="{85104006-7F28-1301-537B-8A442233737F}"/>
              </a:ext>
            </a:extLst>
          </p:cNvPr>
          <p:cNvSpPr>
            <a:spLocks noGrp="1"/>
          </p:cNvSpPr>
          <p:nvPr>
            <p:ph type="sldNum" sz="quarter" idx="12"/>
          </p:nvPr>
        </p:nvSpPr>
        <p:spPr>
          <a:xfrm>
            <a:off x="485747" y="6437115"/>
            <a:ext cx="509098" cy="123111"/>
          </a:xfrm>
        </p:spPr>
        <p:txBody>
          <a:bodyPr/>
          <a:lstStyle/>
          <a:p>
            <a:fld id="{F1BC30E3-FFE5-4B91-AA19-87A149EBB9EE}" type="slidenum">
              <a:rPr lang="en-GB" smtClean="0"/>
              <a:pPr/>
              <a:t>‹#›</a:t>
            </a:fld>
            <a:endParaRPr lang="en-GB" dirty="0"/>
          </a:p>
        </p:txBody>
      </p:sp>
      <p:sp>
        <p:nvSpPr>
          <p:cNvPr id="12" name="SmartArt Placeholder 13">
            <a:extLst>
              <a:ext uri="{FF2B5EF4-FFF2-40B4-BE49-F238E27FC236}">
                <a16:creationId xmlns:a16="http://schemas.microsoft.com/office/drawing/2014/main" id="{C1050600-C16E-B87E-A2FD-AE302C51009E}"/>
              </a:ext>
            </a:extLst>
          </p:cNvPr>
          <p:cNvSpPr>
            <a:spLocks noGrp="1"/>
          </p:cNvSpPr>
          <p:nvPr>
            <p:ph type="dgm" sz="quarter" idx="28" hasCustomPrompt="1"/>
          </p:nvPr>
        </p:nvSpPr>
        <p:spPr bwMode="black">
          <a:xfrm>
            <a:off x="11623900" y="6276977"/>
            <a:ext cx="346158" cy="126864"/>
          </a:xfrm>
          <a:custGeom>
            <a:avLst/>
            <a:gdLst>
              <a:gd name="connsiteX0" fmla="*/ 346158 w 346158"/>
              <a:gd name="connsiteY0" fmla="*/ 0 h 126864"/>
              <a:gd name="connsiteX1" fmla="*/ 346158 w 346158"/>
              <a:gd name="connsiteY1" fmla="*/ 65245 h 126864"/>
              <a:gd name="connsiteX2" fmla="*/ 0 w 346158"/>
              <a:gd name="connsiteY2" fmla="*/ 126864 h 126864"/>
            </a:gdLst>
            <a:ahLst/>
            <a:cxnLst>
              <a:cxn ang="0">
                <a:pos x="connsiteX0" y="connsiteY0"/>
              </a:cxn>
              <a:cxn ang="0">
                <a:pos x="connsiteX1" y="connsiteY1"/>
              </a:cxn>
              <a:cxn ang="0">
                <a:pos x="connsiteX2" y="connsiteY2"/>
              </a:cxn>
            </a:cxnLst>
            <a:rect l="l" t="t" r="r" b="b"/>
            <a:pathLst>
              <a:path w="346158" h="126864">
                <a:moveTo>
                  <a:pt x="346158" y="0"/>
                </a:moveTo>
                <a:lnTo>
                  <a:pt x="346158" y="65245"/>
                </a:lnTo>
                <a:lnTo>
                  <a:pt x="0" y="126864"/>
                </a:lnTo>
                <a:close/>
              </a:path>
            </a:pathLst>
          </a:custGeom>
          <a:solidFill>
            <a:schemeClr val="tx2"/>
          </a:solidFill>
        </p:spPr>
        <p:txBody>
          <a:bodyPr wrap="square">
            <a:noAutofit/>
          </a:bodyPr>
          <a:lstStyle>
            <a:lvl1pPr marL="0" indent="0">
              <a:buFont typeface="Arial" panose="020B0604020202020204" pitchFamily="34" charset="0"/>
              <a:buNone/>
              <a:defRPr sz="800"/>
            </a:lvl1pPr>
          </a:lstStyle>
          <a:p>
            <a:r>
              <a:rPr lang="en-US" dirty="0"/>
              <a:t> </a:t>
            </a:r>
          </a:p>
        </p:txBody>
      </p:sp>
      <p:sp>
        <p:nvSpPr>
          <p:cNvPr id="13" name="SmartArt Placeholder 14">
            <a:extLst>
              <a:ext uri="{FF2B5EF4-FFF2-40B4-BE49-F238E27FC236}">
                <a16:creationId xmlns:a16="http://schemas.microsoft.com/office/drawing/2014/main" id="{2358EBAA-AAE1-278D-A8F7-2D66E11CDE43}"/>
              </a:ext>
            </a:extLst>
          </p:cNvPr>
          <p:cNvSpPr>
            <a:spLocks noGrp="1"/>
          </p:cNvSpPr>
          <p:nvPr>
            <p:ph type="dgm" sz="quarter" idx="29" hasCustomPrompt="1"/>
          </p:nvPr>
        </p:nvSpPr>
        <p:spPr bwMode="black">
          <a:xfrm>
            <a:off x="11625712" y="6456399"/>
            <a:ext cx="291788" cy="175797"/>
          </a:xfrm>
          <a:custGeom>
            <a:avLst/>
            <a:gdLst>
              <a:gd name="connsiteX0" fmla="*/ 117803 w 291788"/>
              <a:gd name="connsiteY0" fmla="*/ 0 h 175797"/>
              <a:gd name="connsiteX1" fmla="*/ 175798 w 291788"/>
              <a:gd name="connsiteY1" fmla="*/ 0 h 175797"/>
              <a:gd name="connsiteX2" fmla="*/ 204796 w 291788"/>
              <a:gd name="connsiteY2" fmla="*/ 57995 h 175797"/>
              <a:gd name="connsiteX3" fmla="*/ 233793 w 291788"/>
              <a:gd name="connsiteY3" fmla="*/ 0 h 175797"/>
              <a:gd name="connsiteX4" fmla="*/ 291788 w 291788"/>
              <a:gd name="connsiteY4" fmla="*/ 0 h 175797"/>
              <a:gd name="connsiteX5" fmla="*/ 230168 w 291788"/>
              <a:gd name="connsiteY5" fmla="*/ 105116 h 175797"/>
              <a:gd name="connsiteX6" fmla="*/ 230168 w 291788"/>
              <a:gd name="connsiteY6" fmla="*/ 175797 h 175797"/>
              <a:gd name="connsiteX7" fmla="*/ 177610 w 291788"/>
              <a:gd name="connsiteY7" fmla="*/ 175797 h 175797"/>
              <a:gd name="connsiteX8" fmla="*/ 177610 w 291788"/>
              <a:gd name="connsiteY8" fmla="*/ 105116 h 175797"/>
              <a:gd name="connsiteX9" fmla="*/ 0 w 291788"/>
              <a:gd name="connsiteY9" fmla="*/ 0 h 175797"/>
              <a:gd name="connsiteX10" fmla="*/ 99679 w 291788"/>
              <a:gd name="connsiteY10" fmla="*/ 0 h 175797"/>
              <a:gd name="connsiteX11" fmla="*/ 123240 w 291788"/>
              <a:gd name="connsiteY11" fmla="*/ 39872 h 175797"/>
              <a:gd name="connsiteX12" fmla="*/ 54370 w 291788"/>
              <a:gd name="connsiteY12" fmla="*/ 39872 h 175797"/>
              <a:gd name="connsiteX13" fmla="*/ 54370 w 291788"/>
              <a:gd name="connsiteY13" fmla="*/ 68869 h 175797"/>
              <a:gd name="connsiteX14" fmla="*/ 117802 w 291788"/>
              <a:gd name="connsiteY14" fmla="*/ 68869 h 175797"/>
              <a:gd name="connsiteX15" fmla="*/ 117802 w 291788"/>
              <a:gd name="connsiteY15" fmla="*/ 105116 h 175797"/>
              <a:gd name="connsiteX16" fmla="*/ 54370 w 291788"/>
              <a:gd name="connsiteY16" fmla="*/ 105116 h 175797"/>
              <a:gd name="connsiteX17" fmla="*/ 54370 w 291788"/>
              <a:gd name="connsiteY17" fmla="*/ 134113 h 175797"/>
              <a:gd name="connsiteX18" fmla="*/ 141363 w 291788"/>
              <a:gd name="connsiteY18" fmla="*/ 134113 h 175797"/>
              <a:gd name="connsiteX19" fmla="*/ 141363 w 291788"/>
              <a:gd name="connsiteY19" fmla="*/ 175797 h 175797"/>
              <a:gd name="connsiteX20" fmla="*/ 0 w 291788"/>
              <a:gd name="connsiteY20" fmla="*/ 175797 h 17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1788" h="175797">
                <a:moveTo>
                  <a:pt x="117803" y="0"/>
                </a:moveTo>
                <a:lnTo>
                  <a:pt x="175798" y="0"/>
                </a:lnTo>
                <a:lnTo>
                  <a:pt x="204796" y="57995"/>
                </a:lnTo>
                <a:lnTo>
                  <a:pt x="233793" y="0"/>
                </a:lnTo>
                <a:lnTo>
                  <a:pt x="291788" y="0"/>
                </a:lnTo>
                <a:lnTo>
                  <a:pt x="230168" y="105116"/>
                </a:lnTo>
                <a:lnTo>
                  <a:pt x="230168" y="175797"/>
                </a:lnTo>
                <a:lnTo>
                  <a:pt x="177610" y="175797"/>
                </a:lnTo>
                <a:lnTo>
                  <a:pt x="177610" y="105116"/>
                </a:lnTo>
                <a:close/>
                <a:moveTo>
                  <a:pt x="0" y="0"/>
                </a:moveTo>
                <a:lnTo>
                  <a:pt x="99679" y="0"/>
                </a:lnTo>
                <a:lnTo>
                  <a:pt x="123240" y="39872"/>
                </a:lnTo>
                <a:lnTo>
                  <a:pt x="54370" y="39872"/>
                </a:lnTo>
                <a:lnTo>
                  <a:pt x="54370" y="68869"/>
                </a:lnTo>
                <a:lnTo>
                  <a:pt x="117802" y="68869"/>
                </a:lnTo>
                <a:lnTo>
                  <a:pt x="117802" y="105116"/>
                </a:lnTo>
                <a:lnTo>
                  <a:pt x="54370" y="105116"/>
                </a:lnTo>
                <a:lnTo>
                  <a:pt x="54370" y="134113"/>
                </a:lnTo>
                <a:lnTo>
                  <a:pt x="141363" y="134113"/>
                </a:lnTo>
                <a:lnTo>
                  <a:pt x="141363" y="175797"/>
                </a:lnTo>
                <a:lnTo>
                  <a:pt x="0" y="175797"/>
                </a:lnTo>
                <a:close/>
              </a:path>
            </a:pathLst>
          </a:custGeom>
          <a:solidFill>
            <a:schemeClr val="bg1"/>
          </a:solidFill>
        </p:spPr>
        <p:txBody>
          <a:bodyPr wrap="square">
            <a:noAutofit/>
          </a:bodyPr>
          <a:lstStyle>
            <a:lvl1pPr marL="0" indent="0">
              <a:buFont typeface="Arial" panose="020B0604020202020204" pitchFamily="34" charset="0"/>
              <a:buNone/>
              <a:defRPr sz="800"/>
            </a:lvl1pPr>
          </a:lstStyle>
          <a:p>
            <a:r>
              <a:rPr lang="en-US" dirty="0"/>
              <a:t> </a:t>
            </a:r>
          </a:p>
        </p:txBody>
      </p:sp>
    </p:spTree>
    <p:extLst>
      <p:ext uri="{BB962C8B-B14F-4D97-AF65-F5344CB8AC3E}">
        <p14:creationId xmlns:p14="http://schemas.microsoft.com/office/powerpoint/2010/main" val="37745080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8035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ontent and Image">
    <p:spTree>
      <p:nvGrpSpPr>
        <p:cNvPr id="1" name=""/>
        <p:cNvGrpSpPr/>
        <p:nvPr/>
      </p:nvGrpSpPr>
      <p:grpSpPr>
        <a:xfrm>
          <a:off x="0" y="0"/>
          <a:ext cx="0" cy="0"/>
          <a:chOff x="0" y="0"/>
          <a:chExt cx="0" cy="0"/>
        </a:xfrm>
      </p:grpSpPr>
      <p:pic>
        <p:nvPicPr>
          <p:cNvPr id="6" name="Picture 5" descr="A bright yellow circle&#10;&#10;Description automatically generated with medium confidence">
            <a:extLst>
              <a:ext uri="{FF2B5EF4-FFF2-40B4-BE49-F238E27FC236}">
                <a16:creationId xmlns:a16="http://schemas.microsoft.com/office/drawing/2014/main" id="{0CE0EE1C-69FD-A2A1-0E47-EEBF86AA511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Tree>
    <p:extLst>
      <p:ext uri="{BB962C8B-B14F-4D97-AF65-F5344CB8AC3E}">
        <p14:creationId xmlns:p14="http://schemas.microsoft.com/office/powerpoint/2010/main" val="174004716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Divider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D7B64A-BB11-4D1E-9D1D-8AE71C0DCCAC}"/>
              </a:ext>
            </a:extLst>
          </p:cNvPr>
          <p:cNvPicPr>
            <a:picLocks noChangeAspect="1"/>
          </p:cNvPicPr>
          <p:nvPr userDrawn="1"/>
        </p:nvPicPr>
        <p:blipFill rotWithShape="1">
          <a:blip r:embed="rId2" cstate="hqprint">
            <a:extLst>
              <a:ext uri="{BEBA8EAE-BF5A-486C-A8C5-ECC9F3942E4B}">
                <a14:imgProps xmlns:a14="http://schemas.microsoft.com/office/drawing/2010/main">
                  <a14:imgLayer r:embed="rId3">
                    <a14:imgEffect>
                      <a14:brightnessContrast bright="-39000"/>
                    </a14:imgEffect>
                  </a14:imgLayer>
                </a14:imgProps>
              </a:ex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6" name="Freeform 6">
            <a:extLst>
              <a:ext uri="{FF2B5EF4-FFF2-40B4-BE49-F238E27FC236}">
                <a16:creationId xmlns:a16="http://schemas.microsoft.com/office/drawing/2014/main" id="{8335AABE-DE6C-43EB-89E0-43F52C33A31D}"/>
              </a:ext>
            </a:extLst>
          </p:cNvPr>
          <p:cNvSpPr>
            <a:spLocks/>
          </p:cNvSpPr>
          <p:nvPr userDrawn="1"/>
        </p:nvSpPr>
        <p:spPr bwMode="gray">
          <a:xfrm>
            <a:off x="-1" y="-5011"/>
            <a:ext cx="7065209" cy="4692758"/>
          </a:xfrm>
          <a:custGeom>
            <a:avLst/>
            <a:gdLst>
              <a:gd name="connsiteX0" fmla="*/ 0 w 10000"/>
              <a:gd name="connsiteY0" fmla="*/ 0 h 10000"/>
              <a:gd name="connsiteX1" fmla="*/ 10000 w 10000"/>
              <a:gd name="connsiteY1" fmla="*/ 0 h 10000"/>
              <a:gd name="connsiteX2" fmla="*/ 10000 w 10000"/>
              <a:gd name="connsiteY2" fmla="*/ 8019 h 10000"/>
              <a:gd name="connsiteX3" fmla="*/ 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8019"/>
                </a:lnTo>
                <a:lnTo>
                  <a:pt x="0" y="10000"/>
                </a:lnTo>
                <a:lnTo>
                  <a:pt x="0" y="0"/>
                </a:lnTo>
                <a:close/>
              </a:path>
            </a:pathLst>
          </a:custGeom>
          <a:solidFill>
            <a:schemeClr val="tx2">
              <a:alpha val="90000"/>
            </a:schemeClr>
          </a:solidFill>
          <a:ln w="9525">
            <a:noFill/>
            <a:round/>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EYInterstate Light"/>
              <a:ea typeface="+mn-ea"/>
              <a:cs typeface="+mn-cs"/>
            </a:endParaRPr>
          </a:p>
        </p:txBody>
      </p:sp>
      <p:sp>
        <p:nvSpPr>
          <p:cNvPr id="8" name="TextBox 7">
            <a:extLst>
              <a:ext uri="{FF2B5EF4-FFF2-40B4-BE49-F238E27FC236}">
                <a16:creationId xmlns:a16="http://schemas.microsoft.com/office/drawing/2014/main" id="{A3BBE8BF-D672-4C15-9DE0-E86A8A0F7B0C}"/>
              </a:ext>
            </a:extLst>
          </p:cNvPr>
          <p:cNvSpPr txBox="1"/>
          <p:nvPr userDrawn="1"/>
        </p:nvSpPr>
        <p:spPr>
          <a:xfrm>
            <a:off x="609601" y="6516456"/>
            <a:ext cx="884088" cy="180000"/>
          </a:xfrm>
          <a:prstGeom prst="rect">
            <a:avLst/>
          </a:prstGeom>
          <a:noFill/>
        </p:spPr>
        <p:txBody>
          <a:bodyPr wrap="square" lIns="0" tIns="36576" rIns="0" bIns="0" rtlCol="0">
            <a:noAutofit/>
          </a:bodyPr>
          <a:lstStyle/>
          <a:p>
            <a:pPr marL="0" algn="l" defTabSz="914400" rtl="0" eaLnBrk="1" latinLnBrk="0" hangingPunct="1"/>
            <a:r>
              <a:rPr lang="en-GB" sz="800" kern="1200" dirty="0">
                <a:solidFill>
                  <a:schemeClr val="bg1"/>
                </a:solidFill>
                <a:latin typeface="EYInterstate" panose="02000503020000020004" pitchFamily="2" charset="0"/>
                <a:ea typeface="+mn-ea"/>
                <a:cs typeface="+mn-cs"/>
              </a:rPr>
              <a:t>Page </a:t>
            </a:r>
            <a:fld id="{F1BC30E3-FFE5-4B91-AA19-87A149EBB9EE}" type="slidenum">
              <a:rPr sz="800" kern="1200" smtClean="0">
                <a:solidFill>
                  <a:schemeClr val="bg1"/>
                </a:solidFill>
                <a:latin typeface="EYInterstate" panose="02000503020000020004" pitchFamily="2" charset="0"/>
                <a:ea typeface="+mn-ea"/>
                <a:cs typeface="+mn-cs"/>
              </a:rPr>
              <a:pPr marL="0" algn="l" defTabSz="914400" rtl="0" eaLnBrk="1" latinLnBrk="0" hangingPunct="1"/>
              <a:t>‹#›</a:t>
            </a:fld>
            <a:endParaRPr sz="800" kern="1200" dirty="0">
              <a:solidFill>
                <a:schemeClr val="bg1"/>
              </a:solidFill>
              <a:latin typeface="EYInterstate" panose="02000503020000020004" pitchFamily="2" charset="0"/>
              <a:ea typeface="+mn-ea"/>
              <a:cs typeface="+mn-cs"/>
            </a:endParaRPr>
          </a:p>
        </p:txBody>
      </p:sp>
      <p:sp>
        <p:nvSpPr>
          <p:cNvPr id="9" name="TextBox 8">
            <a:extLst>
              <a:ext uri="{FF2B5EF4-FFF2-40B4-BE49-F238E27FC236}">
                <a16:creationId xmlns:a16="http://schemas.microsoft.com/office/drawing/2014/main" id="{CC1CB317-7075-4D95-AC90-EE4A1B833BC0}"/>
              </a:ext>
            </a:extLst>
          </p:cNvPr>
          <p:cNvSpPr txBox="1"/>
          <p:nvPr userDrawn="1"/>
        </p:nvSpPr>
        <p:spPr>
          <a:xfrm>
            <a:off x="3753320" y="6516456"/>
            <a:ext cx="4685363" cy="180000"/>
          </a:xfrm>
          <a:prstGeom prst="rect">
            <a:avLst/>
          </a:prstGeom>
          <a:noFill/>
        </p:spPr>
        <p:txBody>
          <a:bodyPr wrap="square" lIns="0" tIns="36576" rIns="0" bIns="0" rtlCol="0">
            <a:noAutofit/>
          </a:bodyPr>
          <a:lstStyle/>
          <a:p>
            <a:pPr marL="0" algn="ctr" defTabSz="914400" rtl="0" eaLnBrk="1" latinLnBrk="0" hangingPunct="1"/>
            <a:r>
              <a:rPr lang="en-US" sz="800" kern="1200" dirty="0">
                <a:solidFill>
                  <a:schemeClr val="bg1"/>
                </a:solidFill>
                <a:latin typeface="EYInterstate" panose="02000503020000020004" pitchFamily="2" charset="0"/>
                <a:ea typeface="+mn-ea"/>
                <a:cs typeface="+mn-cs"/>
              </a:rPr>
              <a:t>Future Tax Leaders</a:t>
            </a:r>
            <a:endParaRPr lang="en-IN" sz="800" kern="1200" dirty="0">
              <a:solidFill>
                <a:schemeClr val="bg1"/>
              </a:solidFill>
              <a:latin typeface="EYInterstate" panose="02000503020000020004" pitchFamily="2" charset="0"/>
              <a:ea typeface="+mn-ea"/>
              <a:cs typeface="+mn-cs"/>
            </a:endParaRPr>
          </a:p>
        </p:txBody>
      </p:sp>
      <p:grpSp>
        <p:nvGrpSpPr>
          <p:cNvPr id="14" name="Group 4">
            <a:extLst>
              <a:ext uri="{FF2B5EF4-FFF2-40B4-BE49-F238E27FC236}">
                <a16:creationId xmlns:a16="http://schemas.microsoft.com/office/drawing/2014/main" id="{E09555D3-21AF-4DD9-8715-6C396C366E12}"/>
              </a:ext>
            </a:extLst>
          </p:cNvPr>
          <p:cNvGrpSpPr>
            <a:grpSpLocks noChangeAspect="1"/>
          </p:cNvGrpSpPr>
          <p:nvPr userDrawn="1"/>
        </p:nvGrpSpPr>
        <p:grpSpPr bwMode="auto">
          <a:xfrm>
            <a:off x="11178117" y="6356350"/>
            <a:ext cx="404284" cy="311150"/>
            <a:chOff x="7110" y="4004"/>
            <a:chExt cx="191" cy="196"/>
          </a:xfrm>
        </p:grpSpPr>
        <p:sp>
          <p:nvSpPr>
            <p:cNvPr id="15" name="Freeform 5">
              <a:extLst>
                <a:ext uri="{FF2B5EF4-FFF2-40B4-BE49-F238E27FC236}">
                  <a16:creationId xmlns:a16="http://schemas.microsoft.com/office/drawing/2014/main" id="{6F98E503-8BC9-42F0-8788-E129641D26C1}"/>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sp>
          <p:nvSpPr>
            <p:cNvPr id="16" name="Freeform 6">
              <a:extLst>
                <a:ext uri="{FF2B5EF4-FFF2-40B4-BE49-F238E27FC236}">
                  <a16:creationId xmlns:a16="http://schemas.microsoft.com/office/drawing/2014/main" id="{70BB9F5D-4A8B-4C4E-AAAD-EA9ABD31C77B}"/>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sp>
          <p:nvSpPr>
            <p:cNvPr id="17" name="Freeform 7">
              <a:extLst>
                <a:ext uri="{FF2B5EF4-FFF2-40B4-BE49-F238E27FC236}">
                  <a16:creationId xmlns:a16="http://schemas.microsoft.com/office/drawing/2014/main" id="{60F8C19C-57D6-4615-979B-8ED33756D605}"/>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grpSp>
    </p:spTree>
    <p:extLst>
      <p:ext uri="{BB962C8B-B14F-4D97-AF65-F5344CB8AC3E}">
        <p14:creationId xmlns:p14="http://schemas.microsoft.com/office/powerpoint/2010/main" val="39770931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3_Standar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BC027B9-4EFD-CC1E-F1EA-BF2F9F7E0671}"/>
              </a:ext>
            </a:extLst>
          </p:cNvPr>
          <p:cNvGraphicFramePr>
            <a:graphicFrameLocks noChangeAspect="1"/>
          </p:cNvGraphicFramePr>
          <p:nvPr userDrawn="1">
            <p:custDataLst>
              <p:tags r:id="rId1"/>
            </p:custDataLst>
            <p:extLst>
              <p:ext uri="{D42A27DB-BD31-4B8C-83A1-F6EECF244321}">
                <p14:modId xmlns:p14="http://schemas.microsoft.com/office/powerpoint/2010/main" val="2948895853"/>
              </p:ext>
            </p:ext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3" imgW="338" imgH="338" progId="TCLayout.ActiveDocument.1">
                  <p:embed/>
                </p:oleObj>
              </mc:Choice>
              <mc:Fallback>
                <p:oleObj name="think-cell Slide" r:id="rId3" imgW="338" imgH="338" progId="TCLayout.ActiveDocument.1">
                  <p:embed/>
                  <p:pic>
                    <p:nvPicPr>
                      <p:cNvPr id="5" name="Object 4" hidden="1">
                        <a:extLst>
                          <a:ext uri="{FF2B5EF4-FFF2-40B4-BE49-F238E27FC236}">
                            <a16:creationId xmlns:a16="http://schemas.microsoft.com/office/drawing/2014/main" id="{5BC027B9-4EFD-CC1E-F1EA-BF2F9F7E0671}"/>
                          </a:ext>
                        </a:extLst>
                      </p:cNvPr>
                      <p:cNvPicPr/>
                      <p:nvPr/>
                    </p:nvPicPr>
                    <p:blipFill>
                      <a:blip r:embed="rId4"/>
                      <a:stretch>
                        <a:fillRect/>
                      </a:stretch>
                    </p:blipFill>
                    <p:spPr>
                      <a:xfrm>
                        <a:off x="2118" y="1588"/>
                        <a:ext cx="2117" cy="1588"/>
                      </a:xfrm>
                      <a:prstGeom prst="rect">
                        <a:avLst/>
                      </a:prstGeom>
                    </p:spPr>
                  </p:pic>
                </p:oleObj>
              </mc:Fallback>
            </mc:AlternateContent>
          </a:graphicData>
        </a:graphic>
      </p:graphicFrame>
      <p:sp>
        <p:nvSpPr>
          <p:cNvPr id="2" name="Title 1"/>
          <p:cNvSpPr>
            <a:spLocks noGrp="1"/>
          </p:cNvSpPr>
          <p:nvPr>
            <p:ph type="title" hasCustomPrompt="1"/>
          </p:nvPr>
        </p:nvSpPr>
        <p:spPr>
          <a:xfrm>
            <a:off x="609601" y="294200"/>
            <a:ext cx="10972800" cy="590400"/>
          </a:xfrm>
        </p:spPr>
        <p:txBody>
          <a:bodyPr vert="horz"/>
          <a:lstStyle>
            <a:lvl1pPr>
              <a:defRPr sz="2200">
                <a:solidFill>
                  <a:schemeClr val="bg1"/>
                </a:solidFill>
              </a:defRPr>
            </a:lvl1pPr>
          </a:lstStyle>
          <a:p>
            <a:r>
              <a:rPr lang="en-US"/>
              <a:t>Standard slide</a:t>
            </a:r>
            <a:endParaRPr lang="en-GB"/>
          </a:p>
        </p:txBody>
      </p:sp>
      <p:sp>
        <p:nvSpPr>
          <p:cNvPr id="3" name="Line 10">
            <a:extLst>
              <a:ext uri="{FF2B5EF4-FFF2-40B4-BE49-F238E27FC236}">
                <a16:creationId xmlns:a16="http://schemas.microsoft.com/office/drawing/2014/main" id="{56C92EA9-B82C-4BFE-99FA-284172110F6C}"/>
              </a:ext>
            </a:extLst>
          </p:cNvPr>
          <p:cNvSpPr>
            <a:spLocks noChangeShapeType="1"/>
          </p:cNvSpPr>
          <p:nvPr userDrawn="1"/>
        </p:nvSpPr>
        <p:spPr bwMode="auto">
          <a:xfrm>
            <a:off x="609602" y="907750"/>
            <a:ext cx="11011709"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noProof="0" dirty="0">
              <a:solidFill>
                <a:schemeClr val="bg1"/>
              </a:solidFill>
            </a:endParaRPr>
          </a:p>
        </p:txBody>
      </p:sp>
    </p:spTree>
    <p:extLst>
      <p:ext uri="{BB962C8B-B14F-4D97-AF65-F5344CB8AC3E}">
        <p14:creationId xmlns:p14="http://schemas.microsoft.com/office/powerpoint/2010/main" val="18205280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Divider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D5ED51-E66F-49B3-B4F4-A0B1CAC16D86}"/>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 y="0"/>
            <a:ext cx="12188825" cy="6858000"/>
          </a:xfrm>
          <a:prstGeom prst="rect">
            <a:avLst/>
          </a:prstGeom>
        </p:spPr>
      </p:pic>
      <p:sp>
        <p:nvSpPr>
          <p:cNvPr id="2" name="Rectangle 1">
            <a:extLst>
              <a:ext uri="{FF2B5EF4-FFF2-40B4-BE49-F238E27FC236}">
                <a16:creationId xmlns:a16="http://schemas.microsoft.com/office/drawing/2014/main" id="{B57A5AC2-0ED3-15FD-8346-5342A1E0B767}"/>
              </a:ext>
            </a:extLst>
          </p:cNvPr>
          <p:cNvSpPr/>
          <p:nvPr userDrawn="1"/>
        </p:nvSpPr>
        <p:spPr>
          <a:xfrm rot="10800000">
            <a:off x="-1" y="1"/>
            <a:ext cx="12191999" cy="6857999"/>
          </a:xfrm>
          <a:prstGeom prst="rect">
            <a:avLst/>
          </a:prstGeom>
          <a:gradFill flip="none" rotWithShape="1">
            <a:gsLst>
              <a:gs pos="0">
                <a:schemeClr val="tx1">
                  <a:alpha val="0"/>
                </a:schemeClr>
              </a:gs>
              <a:gs pos="46000">
                <a:schemeClr val="tx1">
                  <a:alpha val="50000"/>
                </a:schemeClr>
              </a:gs>
              <a:gs pos="81000">
                <a:schemeClr val="tx1">
                  <a:alpha val="74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600" dirty="0">
              <a:latin typeface="+mj-lt"/>
            </a:endParaRPr>
          </a:p>
        </p:txBody>
      </p:sp>
      <p:sp>
        <p:nvSpPr>
          <p:cNvPr id="6" name="TextBox 5">
            <a:extLst>
              <a:ext uri="{FF2B5EF4-FFF2-40B4-BE49-F238E27FC236}">
                <a16:creationId xmlns:a16="http://schemas.microsoft.com/office/drawing/2014/main" id="{59BB2734-033B-4239-B427-7AFFA9061BD5}"/>
              </a:ext>
            </a:extLst>
          </p:cNvPr>
          <p:cNvSpPr txBox="1"/>
          <p:nvPr userDrawn="1"/>
        </p:nvSpPr>
        <p:spPr>
          <a:xfrm>
            <a:off x="609601" y="6516456"/>
            <a:ext cx="884088" cy="180000"/>
          </a:xfrm>
          <a:prstGeom prst="rect">
            <a:avLst/>
          </a:prstGeom>
          <a:noFill/>
        </p:spPr>
        <p:txBody>
          <a:bodyPr wrap="square" lIns="0" tIns="36576" rIns="0" bIns="0" rtlCol="0">
            <a:noAutofit/>
          </a:bodyPr>
          <a:lstStyle/>
          <a:p>
            <a:pPr marL="0" algn="l" defTabSz="914400" rtl="0" eaLnBrk="1" latinLnBrk="0" hangingPunct="1"/>
            <a:r>
              <a:rPr lang="en-GB" sz="800" kern="1200" dirty="0">
                <a:solidFill>
                  <a:schemeClr val="bg1"/>
                </a:solidFill>
                <a:latin typeface="EYInterstate" panose="02000503020000020004" pitchFamily="2" charset="0"/>
                <a:ea typeface="+mn-ea"/>
                <a:cs typeface="+mn-cs"/>
              </a:rPr>
              <a:t>Page </a:t>
            </a:r>
            <a:fld id="{F1BC30E3-FFE5-4B91-AA19-87A149EBB9EE}" type="slidenum">
              <a:rPr sz="800" kern="1200" smtClean="0">
                <a:solidFill>
                  <a:schemeClr val="bg1"/>
                </a:solidFill>
                <a:latin typeface="EYInterstate" panose="02000503020000020004" pitchFamily="2" charset="0"/>
                <a:ea typeface="+mn-ea"/>
                <a:cs typeface="+mn-cs"/>
              </a:rPr>
              <a:pPr marL="0" algn="l" defTabSz="914400" rtl="0" eaLnBrk="1" latinLnBrk="0" hangingPunct="1"/>
              <a:t>‹#›</a:t>
            </a:fld>
            <a:endParaRPr sz="800" kern="1200" dirty="0">
              <a:solidFill>
                <a:schemeClr val="bg1"/>
              </a:solidFill>
              <a:latin typeface="EYInterstate" panose="02000503020000020004" pitchFamily="2" charset="0"/>
              <a:ea typeface="+mn-ea"/>
              <a:cs typeface="+mn-cs"/>
            </a:endParaRPr>
          </a:p>
        </p:txBody>
      </p:sp>
      <p:sp>
        <p:nvSpPr>
          <p:cNvPr id="7" name="TextBox 6">
            <a:extLst>
              <a:ext uri="{FF2B5EF4-FFF2-40B4-BE49-F238E27FC236}">
                <a16:creationId xmlns:a16="http://schemas.microsoft.com/office/drawing/2014/main" id="{DFDE78F5-8A50-45AE-BD5B-3125E6AC8CC4}"/>
              </a:ext>
            </a:extLst>
          </p:cNvPr>
          <p:cNvSpPr txBox="1"/>
          <p:nvPr userDrawn="1"/>
        </p:nvSpPr>
        <p:spPr>
          <a:xfrm>
            <a:off x="3753320" y="6516456"/>
            <a:ext cx="4685363" cy="180000"/>
          </a:xfrm>
          <a:prstGeom prst="rect">
            <a:avLst/>
          </a:prstGeom>
          <a:noFill/>
        </p:spPr>
        <p:txBody>
          <a:bodyPr wrap="square" lIns="0" tIns="36576" rIns="0" bIns="0" rtlCol="0">
            <a:noAutofit/>
          </a:bodyPr>
          <a:lstStyle/>
          <a:p>
            <a:pPr marL="0" algn="ctr" defTabSz="914400" rtl="0" eaLnBrk="1" latinLnBrk="0" hangingPunct="1"/>
            <a:r>
              <a:rPr lang="en-US" sz="800" kern="1200" dirty="0">
                <a:solidFill>
                  <a:schemeClr val="bg1"/>
                </a:solidFill>
                <a:latin typeface="EYInterstate" panose="02000503020000020004" pitchFamily="2" charset="0"/>
                <a:ea typeface="+mn-ea"/>
                <a:cs typeface="+mn-cs"/>
              </a:rPr>
              <a:t>Future Tax Leaders</a:t>
            </a:r>
            <a:endParaRPr lang="en-IN" sz="800" kern="1200" dirty="0">
              <a:solidFill>
                <a:schemeClr val="bg1"/>
              </a:solidFill>
              <a:latin typeface="EYInterstate" panose="02000503020000020004" pitchFamily="2" charset="0"/>
              <a:ea typeface="+mn-ea"/>
              <a:cs typeface="+mn-cs"/>
            </a:endParaRPr>
          </a:p>
        </p:txBody>
      </p:sp>
      <p:grpSp>
        <p:nvGrpSpPr>
          <p:cNvPr id="13" name="Group 4">
            <a:extLst>
              <a:ext uri="{FF2B5EF4-FFF2-40B4-BE49-F238E27FC236}">
                <a16:creationId xmlns:a16="http://schemas.microsoft.com/office/drawing/2014/main" id="{B7658DB2-D89B-4B7B-891E-54E8DBFCCB20}"/>
              </a:ext>
            </a:extLst>
          </p:cNvPr>
          <p:cNvGrpSpPr>
            <a:grpSpLocks noChangeAspect="1"/>
          </p:cNvGrpSpPr>
          <p:nvPr userDrawn="1"/>
        </p:nvGrpSpPr>
        <p:grpSpPr bwMode="auto">
          <a:xfrm>
            <a:off x="11178117" y="6356350"/>
            <a:ext cx="404284" cy="311150"/>
            <a:chOff x="7110" y="4004"/>
            <a:chExt cx="191" cy="196"/>
          </a:xfrm>
        </p:grpSpPr>
        <p:sp>
          <p:nvSpPr>
            <p:cNvPr id="14" name="Freeform 5">
              <a:extLst>
                <a:ext uri="{FF2B5EF4-FFF2-40B4-BE49-F238E27FC236}">
                  <a16:creationId xmlns:a16="http://schemas.microsoft.com/office/drawing/2014/main" id="{70472FD6-585D-44EE-99CF-F2CC1566DE9E}"/>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sp>
          <p:nvSpPr>
            <p:cNvPr id="15" name="Freeform 6">
              <a:extLst>
                <a:ext uri="{FF2B5EF4-FFF2-40B4-BE49-F238E27FC236}">
                  <a16:creationId xmlns:a16="http://schemas.microsoft.com/office/drawing/2014/main" id="{B2FA190D-05AC-434B-8CDC-D18D2E8F8467}"/>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sp>
          <p:nvSpPr>
            <p:cNvPr id="16" name="Freeform 7">
              <a:extLst>
                <a:ext uri="{FF2B5EF4-FFF2-40B4-BE49-F238E27FC236}">
                  <a16:creationId xmlns:a16="http://schemas.microsoft.com/office/drawing/2014/main" id="{B5E61012-DAA5-4191-83F0-083E6D488DBF}"/>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p>
          </p:txBody>
        </p:sp>
      </p:grpSp>
    </p:spTree>
    <p:extLst>
      <p:ext uri="{BB962C8B-B14F-4D97-AF65-F5344CB8AC3E}">
        <p14:creationId xmlns:p14="http://schemas.microsoft.com/office/powerpoint/2010/main" val="6547030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ontent and Image">
    <p:spTree>
      <p:nvGrpSpPr>
        <p:cNvPr id="1" name=""/>
        <p:cNvGrpSpPr/>
        <p:nvPr/>
      </p:nvGrpSpPr>
      <p:grpSpPr>
        <a:xfrm>
          <a:off x="0" y="0"/>
          <a:ext cx="0" cy="0"/>
          <a:chOff x="0" y="0"/>
          <a:chExt cx="0" cy="0"/>
        </a:xfrm>
      </p:grpSpPr>
      <p:pic>
        <p:nvPicPr>
          <p:cNvPr id="6" name="Picture 5" descr="A bright yellow circle&#10;&#10;Description automatically generated with medium confidence">
            <a:extLst>
              <a:ext uri="{FF2B5EF4-FFF2-40B4-BE49-F238E27FC236}">
                <a16:creationId xmlns:a16="http://schemas.microsoft.com/office/drawing/2014/main" id="{0CE0EE1C-69FD-A2A1-0E47-EEBF86AA511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V="1">
            <a:off x="0" y="0"/>
            <a:ext cx="12192000" cy="6858000"/>
          </a:xfrm>
          <a:prstGeom prst="rect">
            <a:avLst/>
          </a:prstGeom>
        </p:spPr>
      </p:pic>
      <p:sp>
        <p:nvSpPr>
          <p:cNvPr id="2" name="Rectangle 1">
            <a:extLst>
              <a:ext uri="{FF2B5EF4-FFF2-40B4-BE49-F238E27FC236}">
                <a16:creationId xmlns:a16="http://schemas.microsoft.com/office/drawing/2014/main" id="{3ED54D65-A5C4-0A27-1F83-C5B24E3DD93C}"/>
              </a:ext>
            </a:extLst>
          </p:cNvPr>
          <p:cNvSpPr>
            <a:spLocks/>
          </p:cNvSpPr>
          <p:nvPr userDrawn="1"/>
        </p:nvSpPr>
        <p:spPr>
          <a:xfrm>
            <a:off x="1" y="6400800"/>
            <a:ext cx="776288" cy="185738"/>
          </a:xfrm>
          <a:prstGeom prst="rect">
            <a:avLst/>
          </a:prstGeom>
          <a:solidFill>
            <a:srgbClr val="FFE600"/>
          </a:solidFill>
          <a:ln w="12700" cap="flat" cmpd="sng" algn="ctr">
            <a:noFill/>
            <a:prstDash val="solid"/>
            <a:miter lim="800000"/>
          </a:ln>
          <a:effectLst/>
          <a:extLst>
            <a:ext uri="{91240B29-F687-4F45-9708-019B960494DF}">
              <a14:hiddenLine xmlns:a14="http://schemas.microsoft.com/office/drawing/2010/main" w="12700" cap="flat" cmpd="sng" algn="ctr">
                <a:solidFill>
                  <a:schemeClr val="tx2"/>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endParaRPr>
          </a:p>
        </p:txBody>
      </p:sp>
      <p:sp>
        <p:nvSpPr>
          <p:cNvPr id="3" name="Slide Number Placeholder 4">
            <a:extLst>
              <a:ext uri="{FF2B5EF4-FFF2-40B4-BE49-F238E27FC236}">
                <a16:creationId xmlns:a16="http://schemas.microsoft.com/office/drawing/2014/main" id="{926537B1-2B62-C541-9506-2B916341355F}"/>
              </a:ext>
            </a:extLst>
          </p:cNvPr>
          <p:cNvSpPr txBox="1">
            <a:spLocks/>
          </p:cNvSpPr>
          <p:nvPr userDrawn="1"/>
        </p:nvSpPr>
        <p:spPr>
          <a:xfrm>
            <a:off x="486001" y="6432114"/>
            <a:ext cx="276000" cy="123111"/>
          </a:xfrm>
          <a:prstGeom prst="rect">
            <a:avLst/>
          </a:prstGeom>
        </p:spPr>
        <p:txBody>
          <a:bodyPr vert="horz" lIns="0" tIns="0" rIns="0" bIns="0" rtlCol="0" anchor="ctr">
            <a:noAutofit/>
          </a:bodyPr>
          <a:lstStyle>
            <a:defPPr>
              <a:defRPr lang="en-US"/>
            </a:defPPr>
            <a:lvl1pPr marL="0" algn="l" defTabSz="914400" rtl="0" eaLnBrk="1" latinLnBrk="0" hangingPunct="1">
              <a:defRPr lang="en-IN" sz="800" kern="1200" smtClean="0">
                <a:solidFill>
                  <a:srgbClr val="1A1A2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FCA0F3-9F3A-694B-99BB-0E592A797735}" type="slidenum">
              <a:rPr lang="en-US" smtClean="0"/>
              <a:pPr/>
              <a:t>‹#›</a:t>
            </a:fld>
            <a:endParaRPr lang="en-US" dirty="0"/>
          </a:p>
        </p:txBody>
      </p:sp>
      <p:sp>
        <p:nvSpPr>
          <p:cNvPr id="4" name="Slide Number Placeholder 4">
            <a:extLst>
              <a:ext uri="{FF2B5EF4-FFF2-40B4-BE49-F238E27FC236}">
                <a16:creationId xmlns:a16="http://schemas.microsoft.com/office/drawing/2014/main" id="{4C3AAB4B-2A18-3155-CE91-8C380054BA55}"/>
              </a:ext>
            </a:extLst>
          </p:cNvPr>
          <p:cNvSpPr txBox="1">
            <a:spLocks/>
          </p:cNvSpPr>
          <p:nvPr userDrawn="1"/>
        </p:nvSpPr>
        <p:spPr>
          <a:xfrm>
            <a:off x="869723" y="6416457"/>
            <a:ext cx="3362099" cy="154424"/>
          </a:xfrm>
          <a:prstGeom prst="rect">
            <a:avLst/>
          </a:prstGeom>
        </p:spPr>
        <p:txBody>
          <a:bodyPr vert="horz" lIns="0" tIns="0" rIns="0" bIns="0" rtlCol="0" anchor="t" anchorCtr="0">
            <a:noAutofit/>
          </a:bodyPr>
          <a:lstStyle>
            <a:defPPr>
              <a:defRPr lang="en-US"/>
            </a:defPPr>
            <a:lvl1pPr marL="0" algn="l" defTabSz="914400" rtl="0" eaLnBrk="1" latinLnBrk="0" hangingPunct="1">
              <a:defRPr lang="en-IN" sz="800" kern="1200" smtClean="0">
                <a:solidFill>
                  <a:srgbClr val="1A1A2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2026 Future Tax Leaders: indirect tax and incentives update</a:t>
            </a:r>
            <a:br>
              <a:rPr lang="en-IN" dirty="0">
                <a:solidFill>
                  <a:schemeClr val="bg1"/>
                </a:solidFill>
              </a:rPr>
            </a:br>
            <a:endParaRPr lang="en-IN" dirty="0">
              <a:solidFill>
                <a:schemeClr val="bg1"/>
              </a:solidFill>
            </a:endParaRPr>
          </a:p>
        </p:txBody>
      </p:sp>
      <p:sp>
        <p:nvSpPr>
          <p:cNvPr id="5" name="Slide Number Placeholder 4">
            <a:extLst>
              <a:ext uri="{FF2B5EF4-FFF2-40B4-BE49-F238E27FC236}">
                <a16:creationId xmlns:a16="http://schemas.microsoft.com/office/drawing/2014/main" id="{631A1700-1025-68BC-8BF8-8C440C98472F}"/>
              </a:ext>
            </a:extLst>
          </p:cNvPr>
          <p:cNvSpPr txBox="1">
            <a:spLocks/>
          </p:cNvSpPr>
          <p:nvPr userDrawn="1"/>
        </p:nvSpPr>
        <p:spPr>
          <a:xfrm>
            <a:off x="5470599" y="6416457"/>
            <a:ext cx="3362099" cy="154424"/>
          </a:xfrm>
          <a:prstGeom prst="rect">
            <a:avLst/>
          </a:prstGeom>
        </p:spPr>
        <p:txBody>
          <a:bodyPr vert="horz" lIns="0" tIns="0" rIns="0" bIns="0" rtlCol="0" anchor="ctr">
            <a:noAutofit/>
          </a:bodyPr>
          <a:lstStyle>
            <a:defPPr>
              <a:defRPr lang="en-US"/>
            </a:defPPr>
            <a:lvl1pPr marL="0" algn="l" defTabSz="914400" rtl="0" eaLnBrk="1" latinLnBrk="0" hangingPunct="1">
              <a:defRPr lang="en-IN" sz="800" kern="1200" smtClean="0">
                <a:solidFill>
                  <a:srgbClr val="1A1A2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dirty="0">
                <a:solidFill>
                  <a:schemeClr val="bg1"/>
                </a:solidFill>
              </a:rPr>
              <a:t>24 September 2026</a:t>
            </a:r>
          </a:p>
        </p:txBody>
      </p:sp>
      <p:grpSp>
        <p:nvGrpSpPr>
          <p:cNvPr id="7" name="Group 4">
            <a:extLst>
              <a:ext uri="{FF2B5EF4-FFF2-40B4-BE49-F238E27FC236}">
                <a16:creationId xmlns:a16="http://schemas.microsoft.com/office/drawing/2014/main" id="{FF3C8F67-027F-EEA6-2FC3-DC1F9D8103EA}"/>
              </a:ext>
            </a:extLst>
          </p:cNvPr>
          <p:cNvGrpSpPr>
            <a:grpSpLocks noChangeAspect="1"/>
          </p:cNvGrpSpPr>
          <p:nvPr userDrawn="1"/>
        </p:nvGrpSpPr>
        <p:grpSpPr bwMode="black">
          <a:xfrm>
            <a:off x="11369257" y="6276977"/>
            <a:ext cx="346158" cy="355219"/>
            <a:chOff x="7110" y="4004"/>
            <a:chExt cx="191" cy="196"/>
          </a:xfrm>
        </p:grpSpPr>
        <p:sp>
          <p:nvSpPr>
            <p:cNvPr id="8" name="Freeform 5">
              <a:extLst>
                <a:ext uri="{FF2B5EF4-FFF2-40B4-BE49-F238E27FC236}">
                  <a16:creationId xmlns:a16="http://schemas.microsoft.com/office/drawing/2014/main" id="{2927E2C6-0983-EAA7-AB8A-630D33E75876}"/>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9" name="Freeform 6">
              <a:extLst>
                <a:ext uri="{FF2B5EF4-FFF2-40B4-BE49-F238E27FC236}">
                  <a16:creationId xmlns:a16="http://schemas.microsoft.com/office/drawing/2014/main" id="{B27D59B7-9E9C-080C-A83A-13894AA30A2B}"/>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0" name="Freeform 7">
              <a:extLst>
                <a:ext uri="{FF2B5EF4-FFF2-40B4-BE49-F238E27FC236}">
                  <a16:creationId xmlns:a16="http://schemas.microsoft.com/office/drawing/2014/main" id="{7BF0B71B-CF47-07F2-F80A-7F375C8AD43A}"/>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
        <p:nvSpPr>
          <p:cNvPr id="11" name="Title Placeholder 1">
            <a:extLst>
              <a:ext uri="{FF2B5EF4-FFF2-40B4-BE49-F238E27FC236}">
                <a16:creationId xmlns:a16="http://schemas.microsoft.com/office/drawing/2014/main" id="{2B7A9B6E-CEA8-1821-5ED8-EA7A7ABC2F52}"/>
              </a:ext>
            </a:extLst>
          </p:cNvPr>
          <p:cNvSpPr>
            <a:spLocks noGrp="1"/>
          </p:cNvSpPr>
          <p:nvPr>
            <p:ph type="title"/>
          </p:nvPr>
        </p:nvSpPr>
        <p:spPr>
          <a:xfrm>
            <a:off x="485523" y="345396"/>
            <a:ext cx="11224347" cy="470898"/>
          </a:xfrm>
          <a:prstGeom prst="rect">
            <a:avLst/>
          </a:prstGeom>
        </p:spPr>
        <p:txBody>
          <a:bodyPr vert="horz" lIns="0" tIns="0" rIns="0" bIns="0" rtlCol="0" anchor="t" anchorCtr="0">
            <a:noAutofit/>
          </a:bodyPr>
          <a:lstStyle>
            <a:lvl1pPr>
              <a:defRPr>
                <a:solidFill>
                  <a:schemeClr val="bg1"/>
                </a:solidFill>
              </a:defRPr>
            </a:lvl1pPr>
          </a:lstStyle>
          <a:p>
            <a:r>
              <a:rPr lang="en-GB"/>
              <a:t>Click to edit Master title style</a:t>
            </a:r>
          </a:p>
        </p:txBody>
      </p:sp>
      <p:cxnSp>
        <p:nvCxnSpPr>
          <p:cNvPr id="18" name="Straight Connector 17">
            <a:extLst>
              <a:ext uri="{FF2B5EF4-FFF2-40B4-BE49-F238E27FC236}">
                <a16:creationId xmlns:a16="http://schemas.microsoft.com/office/drawing/2014/main" id="{2919308E-0A41-8FDF-F20D-8D5B91A7E4A6}"/>
              </a:ext>
            </a:extLst>
          </p:cNvPr>
          <p:cNvCxnSpPr>
            <a:cxnSpLocks/>
          </p:cNvCxnSpPr>
          <p:nvPr userDrawn="1"/>
        </p:nvCxnSpPr>
        <p:spPr>
          <a:xfrm>
            <a:off x="483827" y="1041026"/>
            <a:ext cx="11224800" cy="0"/>
          </a:xfrm>
          <a:prstGeom prst="line">
            <a:avLst/>
          </a:prstGeom>
          <a:ln w="31750">
            <a:solidFill>
              <a:schemeClr val="tx2"/>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574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emf"/><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oleObject" Target="../embeddings/oleObject4.bin"/><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tags" Target="../tags/tag11.xml"/><Relationship Id="rId5" Type="http://schemas.openxmlformats.org/officeDocument/2006/relationships/slideLayout" Target="../slideLayouts/slideLayout21.xml"/><Relationship Id="rId10"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34" Type="http://schemas.openxmlformats.org/officeDocument/2006/relationships/image" Target="../media/image1.emf"/><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oleObject" Target="../embeddings/oleObject5.bin"/><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tags" Target="../tags/tag12.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C3A81918-9E88-E3A3-51AC-5543072F9A0D}"/>
              </a:ext>
            </a:extLst>
          </p:cNvPr>
          <p:cNvGraphicFramePr>
            <a:graphicFrameLocks/>
          </p:cNvGraphicFramePr>
          <p:nvPr userDrawn="1">
            <p:custDataLst>
              <p:tags r:id="rId18"/>
            </p:custDataLst>
            <p:extLst>
              <p:ext uri="{D42A27DB-BD31-4B8C-83A1-F6EECF244321}">
                <p14:modId xmlns:p14="http://schemas.microsoft.com/office/powerpoint/2010/main" val="38729136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592" imgH="591" progId="TCLayout.ActiveDocument.1">
                  <p:embed/>
                </p:oleObj>
              </mc:Choice>
              <mc:Fallback>
                <p:oleObj name="think-cell Slide" r:id="rId19" imgW="592" imgH="591" progId="TCLayout.ActiveDocument.1">
                  <p:embed/>
                  <p:pic>
                    <p:nvPicPr>
                      <p:cNvPr id="4" name="think-cell data - do not delete" hidden="1">
                        <a:extLst>
                          <a:ext uri="{FF2B5EF4-FFF2-40B4-BE49-F238E27FC236}">
                            <a16:creationId xmlns:a16="http://schemas.microsoft.com/office/drawing/2014/main" id="{C3A81918-9E88-E3A3-51AC-5543072F9A0D}"/>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85523" y="345396"/>
            <a:ext cx="11224347" cy="470898"/>
          </a:xfrm>
          <a:prstGeom prst="rect">
            <a:avLst/>
          </a:prstGeom>
        </p:spPr>
        <p:txBody>
          <a:bodyPr vert="horz" lIns="0" tIns="0" rIns="0" bIns="0" rtlCol="0" anchor="t" anchorCtr="0">
            <a:noAutofit/>
          </a:bodyPr>
          <a:lstStyle/>
          <a:p>
            <a:r>
              <a:rPr lang="en-GB" dirty="0"/>
              <a:t>Click to edit Master title style</a:t>
            </a:r>
          </a:p>
        </p:txBody>
      </p:sp>
      <p:sp>
        <p:nvSpPr>
          <p:cNvPr id="3" name="Text Placeholder 2"/>
          <p:cNvSpPr>
            <a:spLocks noGrp="1"/>
          </p:cNvSpPr>
          <p:nvPr>
            <p:ph type="body" idx="1"/>
          </p:nvPr>
        </p:nvSpPr>
        <p:spPr>
          <a:xfrm>
            <a:off x="485523" y="1411287"/>
            <a:ext cx="11224347" cy="4681538"/>
          </a:xfrm>
          <a:prstGeom prst="rect">
            <a:avLst/>
          </a:prstGeom>
        </p:spPr>
        <p:txBody>
          <a:bodyPr vert="horz" lIns="0" tIns="0" rIns="0" bIns="0" rtlCol="0" anchor="t" anchorCtr="0">
            <a:noAutofit/>
          </a:bodyPr>
          <a:lstStyle/>
          <a:p>
            <a:r>
              <a:rPr lang="en-US" dirty="0"/>
              <a:t>First level text style </a:t>
            </a:r>
            <a:r>
              <a:rPr lang="en-US" dirty="0" err="1"/>
              <a:t>EYInterstate</a:t>
            </a:r>
            <a:r>
              <a:rPr lang="en-US" dirty="0"/>
              <a:t> Light 16pt</a:t>
            </a:r>
          </a:p>
          <a:p>
            <a:pPr lvl="1"/>
            <a:r>
              <a:rPr lang="en-US" dirty="0"/>
              <a:t>Second level text style </a:t>
            </a:r>
            <a:r>
              <a:rPr lang="en-US" dirty="0" err="1"/>
              <a:t>EYInterstate</a:t>
            </a:r>
            <a:r>
              <a:rPr lang="en-US" dirty="0"/>
              <a:t> Light 16pt</a:t>
            </a:r>
          </a:p>
          <a:p>
            <a:pPr lvl="2"/>
            <a:r>
              <a:rPr lang="en-US" dirty="0"/>
              <a:t>Third level text style </a:t>
            </a:r>
            <a:r>
              <a:rPr lang="en-US" dirty="0" err="1"/>
              <a:t>EYInterstate</a:t>
            </a:r>
            <a:r>
              <a:rPr lang="en-US" dirty="0"/>
              <a:t> Light 14pt</a:t>
            </a:r>
          </a:p>
          <a:p>
            <a:pPr lvl="3"/>
            <a:r>
              <a:rPr lang="en-US" dirty="0"/>
              <a:t>Fourth level text style </a:t>
            </a:r>
            <a:r>
              <a:rPr lang="en-US" dirty="0" err="1"/>
              <a:t>EYInterstate</a:t>
            </a:r>
            <a:r>
              <a:rPr lang="en-US" dirty="0"/>
              <a:t> Light 14pt</a:t>
            </a:r>
          </a:p>
          <a:p>
            <a:pPr lvl="4"/>
            <a:r>
              <a:rPr lang="en-US" dirty="0"/>
              <a:t>Fifth level text style </a:t>
            </a:r>
            <a:r>
              <a:rPr lang="en-US" dirty="0" err="1"/>
              <a:t>EYInterstate</a:t>
            </a:r>
            <a:r>
              <a:rPr lang="en-US" dirty="0"/>
              <a:t> Light 12pt</a:t>
            </a:r>
          </a:p>
          <a:p>
            <a:pPr lvl="5"/>
            <a:r>
              <a:rPr lang="en-US" dirty="0"/>
              <a:t>Sixth level text style </a:t>
            </a:r>
            <a:r>
              <a:rPr lang="en-US" dirty="0" err="1"/>
              <a:t>EYInterstate</a:t>
            </a:r>
            <a:r>
              <a:rPr lang="en-US" dirty="0"/>
              <a:t> Light 12pt</a:t>
            </a:r>
          </a:p>
          <a:p>
            <a:pPr lvl="6"/>
            <a:r>
              <a:rPr lang="en-US" dirty="0"/>
              <a:t>Seventh level text style </a:t>
            </a:r>
            <a:r>
              <a:rPr lang="en-US" dirty="0" err="1"/>
              <a:t>EYInterstate</a:t>
            </a:r>
            <a:r>
              <a:rPr lang="en-US" dirty="0"/>
              <a:t> Light 11pt</a:t>
            </a:r>
          </a:p>
          <a:p>
            <a:pPr lvl="7"/>
            <a:r>
              <a:rPr lang="en-US" dirty="0"/>
              <a:t>Eighth level text style </a:t>
            </a:r>
            <a:r>
              <a:rPr lang="en-US" dirty="0" err="1"/>
              <a:t>EYInterstate</a:t>
            </a:r>
            <a:r>
              <a:rPr lang="en-US" dirty="0"/>
              <a:t> Light 10pt</a:t>
            </a:r>
          </a:p>
        </p:txBody>
      </p:sp>
      <p:grpSp>
        <p:nvGrpSpPr>
          <p:cNvPr id="6" name="Group 4">
            <a:extLst>
              <a:ext uri="{FF2B5EF4-FFF2-40B4-BE49-F238E27FC236}">
                <a16:creationId xmlns:a16="http://schemas.microsoft.com/office/drawing/2014/main" id="{84D8E7BF-2CB9-F661-3559-99D90AE0A4E5}"/>
              </a:ext>
            </a:extLst>
          </p:cNvPr>
          <p:cNvGrpSpPr>
            <a:grpSpLocks noChangeAspect="1"/>
          </p:cNvGrpSpPr>
          <p:nvPr userDrawn="1"/>
        </p:nvGrpSpPr>
        <p:grpSpPr bwMode="black">
          <a:xfrm>
            <a:off x="11369257" y="6276977"/>
            <a:ext cx="346158" cy="355219"/>
            <a:chOff x="7110" y="4004"/>
            <a:chExt cx="191" cy="196"/>
          </a:xfrm>
        </p:grpSpPr>
        <p:sp>
          <p:nvSpPr>
            <p:cNvPr id="7" name="Freeform 5">
              <a:extLst>
                <a:ext uri="{FF2B5EF4-FFF2-40B4-BE49-F238E27FC236}">
                  <a16:creationId xmlns:a16="http://schemas.microsoft.com/office/drawing/2014/main" id="{B6AA6DF4-2FEA-00BD-9BF9-6CDE40EF389F}"/>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8" name="Freeform 6">
              <a:extLst>
                <a:ext uri="{FF2B5EF4-FFF2-40B4-BE49-F238E27FC236}">
                  <a16:creationId xmlns:a16="http://schemas.microsoft.com/office/drawing/2014/main" id="{9F5D8B0B-D61C-3D77-A3C6-C71B65E66459}"/>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66939EE2-541D-2E43-8858-BD44D3A0144C}"/>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
        <p:nvSpPr>
          <p:cNvPr id="10" name="Footer Placeholder 2">
            <a:extLst>
              <a:ext uri="{FF2B5EF4-FFF2-40B4-BE49-F238E27FC236}">
                <a16:creationId xmlns:a16="http://schemas.microsoft.com/office/drawing/2014/main" id="{7A0EC0E8-82E7-5BDC-AC67-A98086F628BD}"/>
              </a:ext>
            </a:extLst>
          </p:cNvPr>
          <p:cNvSpPr txBox="1">
            <a:spLocks/>
          </p:cNvSpPr>
          <p:nvPr userDrawn="1"/>
        </p:nvSpPr>
        <p:spPr>
          <a:xfrm>
            <a:off x="951547" y="6431515"/>
            <a:ext cx="3145036" cy="123111"/>
          </a:xfrm>
          <a:prstGeom prst="rect">
            <a:avLst/>
          </a:prstGeom>
        </p:spPr>
        <p:txBody>
          <a:bodyPr wrap="square"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IN" dirty="0">
                <a:latin typeface="+mn-lt"/>
              </a:rPr>
              <a:t>2026 Future Tax Leaders: indirect tax and incentives update</a:t>
            </a:r>
            <a:endParaRPr lang="en-US" dirty="0">
              <a:latin typeface="+mn-lt"/>
            </a:endParaRPr>
          </a:p>
        </p:txBody>
      </p:sp>
      <p:sp>
        <p:nvSpPr>
          <p:cNvPr id="12" name="Teardrop 11">
            <a:extLst>
              <a:ext uri="{FF2B5EF4-FFF2-40B4-BE49-F238E27FC236}">
                <a16:creationId xmlns:a16="http://schemas.microsoft.com/office/drawing/2014/main" id="{359E3392-87F5-103F-0C0B-2A6CD38C82FC}"/>
              </a:ext>
            </a:extLst>
          </p:cNvPr>
          <p:cNvSpPr/>
          <p:nvPr userDrawn="1"/>
        </p:nvSpPr>
        <p:spPr>
          <a:xfrm rot="2720723">
            <a:off x="485785" y="6385120"/>
            <a:ext cx="215900" cy="215900"/>
          </a:xfrm>
          <a:prstGeom prst="teardrop">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US" sz="2000" dirty="0">
              <a:solidFill>
                <a:schemeClr val="tx1"/>
              </a:solidFill>
            </a:endParaRPr>
          </a:p>
        </p:txBody>
      </p:sp>
      <p:sp>
        <p:nvSpPr>
          <p:cNvPr id="11" name="Slide Number Placeholder 4">
            <a:extLst>
              <a:ext uri="{FF2B5EF4-FFF2-40B4-BE49-F238E27FC236}">
                <a16:creationId xmlns:a16="http://schemas.microsoft.com/office/drawing/2014/main" id="{D4FDF76D-C218-1876-7203-478976463BC2}"/>
              </a:ext>
            </a:extLst>
          </p:cNvPr>
          <p:cNvSpPr txBox="1">
            <a:spLocks/>
          </p:cNvSpPr>
          <p:nvPr userDrawn="1"/>
        </p:nvSpPr>
        <p:spPr>
          <a:xfrm>
            <a:off x="493664" y="6437115"/>
            <a:ext cx="200143" cy="123111"/>
          </a:xfrm>
          <a:prstGeom prst="rect">
            <a:avLst/>
          </a:prstGeom>
        </p:spPr>
        <p:txBody>
          <a:bodyPr wrap="square" lIns="0" tIns="0" rIns="0" bIns="0">
            <a:spAutoFit/>
          </a:bodyPr>
          <a:lstStyle>
            <a:defPPr>
              <a:defRPr lang="en-US"/>
            </a:defPPr>
            <a:lvl1pPr>
              <a:defRPr sz="800">
                <a:solidFill>
                  <a:schemeClr val="bg1"/>
                </a:solidFill>
                <a:latin typeface="EYInterstate" panose="0200050302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fld id="{D5B76411-544C-4F9A-8EDE-9EEB2BD21F95}" type="slidenum">
              <a:rPr lang="en-IN" smtClean="0">
                <a:solidFill>
                  <a:schemeClr val="tx1"/>
                </a:solidFill>
                <a:latin typeface="+mn-lt"/>
              </a:rPr>
              <a:pPr lvl="0" algn="ctr"/>
              <a:t>‹#›</a:t>
            </a:fld>
            <a:endParaRPr dirty="0">
              <a:solidFill>
                <a:schemeClr val="tx1"/>
              </a:solidFill>
              <a:latin typeface="+mn-lt"/>
            </a:endParaRPr>
          </a:p>
        </p:txBody>
      </p:sp>
      <p:cxnSp>
        <p:nvCxnSpPr>
          <p:cNvPr id="15" name="Straight Connector 14">
            <a:extLst>
              <a:ext uri="{FF2B5EF4-FFF2-40B4-BE49-F238E27FC236}">
                <a16:creationId xmlns:a16="http://schemas.microsoft.com/office/drawing/2014/main" id="{5F72BF1D-C23D-267F-7A2E-B32110CDA4DA}"/>
              </a:ext>
            </a:extLst>
          </p:cNvPr>
          <p:cNvCxnSpPr>
            <a:cxnSpLocks/>
            <a:stCxn id="12" idx="7"/>
            <a:endCxn id="10" idx="1"/>
          </p:cNvCxnSpPr>
          <p:nvPr userDrawn="1"/>
        </p:nvCxnSpPr>
        <p:spPr>
          <a:xfrm flipV="1">
            <a:off x="746397" y="6493071"/>
            <a:ext cx="205150" cy="919"/>
          </a:xfrm>
          <a:prstGeom prst="line">
            <a:avLst/>
          </a:prstGeom>
          <a:ln w="6350">
            <a:solidFill>
              <a:srgbClr val="FFE600"/>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AAE6517-D70D-A9FB-93A4-4AAF943ADB02}"/>
              </a:ext>
            </a:extLst>
          </p:cNvPr>
          <p:cNvCxnSpPr>
            <a:cxnSpLocks/>
            <a:stCxn id="10" idx="3"/>
          </p:cNvCxnSpPr>
          <p:nvPr userDrawn="1"/>
        </p:nvCxnSpPr>
        <p:spPr>
          <a:xfrm>
            <a:off x="4096583" y="6493071"/>
            <a:ext cx="207380" cy="0"/>
          </a:xfrm>
          <a:prstGeom prst="line">
            <a:avLst/>
          </a:prstGeom>
          <a:ln w="6350">
            <a:solidFill>
              <a:srgbClr val="FFE600"/>
            </a:solidFill>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441947"/>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15" r:id="rId4"/>
    <p:sldLayoutId id="2147484316" r:id="rId5"/>
    <p:sldLayoutId id="2147484317" r:id="rId6"/>
    <p:sldLayoutId id="2147484318" r:id="rId7"/>
    <p:sldLayoutId id="2147484319" r:id="rId8"/>
    <p:sldLayoutId id="2147484320" r:id="rId9"/>
    <p:sldLayoutId id="2147484308" r:id="rId10"/>
    <p:sldLayoutId id="2147484309" r:id="rId11"/>
    <p:sldLayoutId id="2147484310" r:id="rId12"/>
    <p:sldLayoutId id="2147484311" r:id="rId13"/>
    <p:sldLayoutId id="2147484312" r:id="rId14"/>
    <p:sldLayoutId id="2147484313" r:id="rId15"/>
    <p:sldLayoutId id="2147484314" r:id="rId16"/>
  </p:sldLayoutIdLst>
  <p:hf hdr="0"/>
  <p:txStyles>
    <p:titleStyle>
      <a:lvl1pPr algn="l" defTabSz="914400" rtl="0" eaLnBrk="1" latinLnBrk="0" hangingPunct="1">
        <a:lnSpc>
          <a:spcPct val="85000"/>
        </a:lnSpc>
        <a:spcBef>
          <a:spcPct val="0"/>
        </a:spcBef>
        <a:buNone/>
        <a:defRPr sz="2400" b="1" i="0" kern="1200">
          <a:solidFill>
            <a:schemeClr val="tx2"/>
          </a:solidFill>
          <a:latin typeface="EYInterstate" panose="02000503020000020004" pitchFamily="2" charset="0"/>
          <a:ea typeface="+mj-ea"/>
          <a:cs typeface="Arial" pitchFamily="34" charset="0"/>
        </a:defRPr>
      </a:lvl1pPr>
    </p:titleStyle>
    <p:body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40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40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40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40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pos="7378">
          <p15:clr>
            <a:srgbClr val="F26B43"/>
          </p15:clr>
        </p15:guide>
        <p15:guide id="35" pos="302">
          <p15:clr>
            <a:srgbClr val="F26B43"/>
          </p15:clr>
        </p15:guide>
        <p15:guide id="36" orient="horz" pos="210">
          <p15:clr>
            <a:srgbClr val="F26B43"/>
          </p15:clr>
        </p15:guide>
        <p15:guide id="37" orient="horz" pos="527">
          <p15:clr>
            <a:srgbClr val="F26B43"/>
          </p15:clr>
        </p15:guide>
        <p15:guide id="38" orient="horz" pos="890">
          <p15:clr>
            <a:srgbClr val="F26B43"/>
          </p15:clr>
        </p15:guide>
        <p15:guide id="39" orient="horz" pos="383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B8C32C3-18DE-99FC-DC75-9658067730FD}"/>
              </a:ext>
            </a:extLst>
          </p:cNvPr>
          <p:cNvGraphicFramePr>
            <a:graphicFrameLocks noChangeAspect="1"/>
          </p:cNvGraphicFramePr>
          <p:nvPr userDrawn="1">
            <p:custDataLst>
              <p:tags r:id="rId11"/>
            </p:custDataLst>
            <p:extLst>
              <p:ext uri="{D42A27DB-BD31-4B8C-83A1-F6EECF244321}">
                <p14:modId xmlns:p14="http://schemas.microsoft.com/office/powerpoint/2010/main" val="1468041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592" imgH="591" progId="TCLayout.ActiveDocument.1">
                  <p:embed/>
                </p:oleObj>
              </mc:Choice>
              <mc:Fallback>
                <p:oleObj name="think-cell Slide" r:id="rId12" imgW="592" imgH="591" progId="TCLayout.ActiveDocument.1">
                  <p:embed/>
                  <p:pic>
                    <p:nvPicPr>
                      <p:cNvPr id="4" name="think-cell data - do not delete" hidden="1">
                        <a:extLst>
                          <a:ext uri="{FF2B5EF4-FFF2-40B4-BE49-F238E27FC236}">
                            <a16:creationId xmlns:a16="http://schemas.microsoft.com/office/drawing/2014/main" id="{9B8C32C3-18DE-99FC-DC75-9658067730F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Title Placeholder"/>
          <p:cNvSpPr>
            <a:spLocks noGrp="1"/>
          </p:cNvSpPr>
          <p:nvPr>
            <p:ph type="title"/>
          </p:nvPr>
        </p:nvSpPr>
        <p:spPr>
          <a:xfrm>
            <a:off x="483827" y="369888"/>
            <a:ext cx="11224347" cy="470898"/>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p:cNvSpPr>
            <a:spLocks noGrp="1"/>
          </p:cNvSpPr>
          <p:nvPr>
            <p:ph type="body" idx="1"/>
          </p:nvPr>
        </p:nvSpPr>
        <p:spPr>
          <a:xfrm>
            <a:off x="485523" y="1411287"/>
            <a:ext cx="11224347" cy="4638675"/>
          </a:xfrm>
          <a:prstGeom prst="rect">
            <a:avLst/>
          </a:prstGeom>
        </p:spPr>
        <p:txBody>
          <a:bodyPr vert="horz" lIns="0" tIns="0" rIns="0" bIns="0" rtlCol="0" anchor="t" anchorCtr="0">
            <a:noAutofit/>
          </a:bodyPr>
          <a:lstStyle/>
          <a:p>
            <a:r>
              <a:rPr lang="en-US"/>
              <a:t>First level text style </a:t>
            </a:r>
            <a:r>
              <a:rPr lang="en-US" err="1"/>
              <a:t>EYInterstate</a:t>
            </a:r>
            <a:r>
              <a:rPr lang="en-US"/>
              <a:t> Light </a:t>
            </a:r>
            <a:r>
              <a:rPr lang="en-US" err="1"/>
              <a:t>20pt</a:t>
            </a:r>
            <a:endParaRPr lang="en-US"/>
          </a:p>
          <a:p>
            <a:pPr lvl="1"/>
            <a:r>
              <a:rPr lang="en-US"/>
              <a:t>Second level text style </a:t>
            </a:r>
            <a:r>
              <a:rPr lang="en-US" err="1"/>
              <a:t>EYInterstate</a:t>
            </a:r>
            <a:r>
              <a:rPr lang="en-US"/>
              <a:t> Light </a:t>
            </a:r>
            <a:r>
              <a:rPr lang="en-US" err="1"/>
              <a:t>20pt</a:t>
            </a:r>
            <a:endParaRPr lang="en-US"/>
          </a:p>
          <a:p>
            <a:pPr lvl="2"/>
            <a:r>
              <a:rPr lang="en-US"/>
              <a:t>Third level text style </a:t>
            </a:r>
            <a:r>
              <a:rPr lang="en-US" err="1"/>
              <a:t>EYInterstate</a:t>
            </a:r>
            <a:r>
              <a:rPr lang="en-US"/>
              <a:t> Light </a:t>
            </a:r>
            <a:r>
              <a:rPr lang="en-US" err="1"/>
              <a:t>18pt</a:t>
            </a:r>
            <a:endParaRPr lang="en-US"/>
          </a:p>
          <a:p>
            <a:pPr lvl="3"/>
            <a:r>
              <a:rPr lang="en-US"/>
              <a:t>Fourth level text style </a:t>
            </a:r>
            <a:r>
              <a:rPr lang="en-US" err="1"/>
              <a:t>EYInterstate</a:t>
            </a:r>
            <a:r>
              <a:rPr lang="en-US"/>
              <a:t> Light </a:t>
            </a:r>
            <a:r>
              <a:rPr lang="en-US" err="1"/>
              <a:t>16pt</a:t>
            </a:r>
            <a:endParaRPr lang="en-US"/>
          </a:p>
          <a:p>
            <a:pPr lvl="4"/>
            <a:r>
              <a:rPr lang="en-US"/>
              <a:t>Fifth level text style </a:t>
            </a:r>
            <a:r>
              <a:rPr lang="en-US" err="1"/>
              <a:t>EYInterstate</a:t>
            </a:r>
            <a:r>
              <a:rPr lang="en-US"/>
              <a:t> Light </a:t>
            </a:r>
            <a:r>
              <a:rPr lang="en-US" err="1"/>
              <a:t>16pt</a:t>
            </a:r>
            <a:endParaRPr lang="en-US"/>
          </a:p>
          <a:p>
            <a:pPr lvl="5"/>
            <a:r>
              <a:rPr lang="en-US"/>
              <a:t>Sixth level text style </a:t>
            </a:r>
            <a:r>
              <a:rPr lang="en-US" err="1"/>
              <a:t>EYInterstate</a:t>
            </a:r>
            <a:r>
              <a:rPr lang="en-US"/>
              <a:t> Light </a:t>
            </a:r>
            <a:r>
              <a:rPr lang="en-US" err="1"/>
              <a:t>14pt</a:t>
            </a:r>
            <a:endParaRPr lang="en-US"/>
          </a:p>
          <a:p>
            <a:pPr lvl="6"/>
            <a:r>
              <a:rPr lang="en-US"/>
              <a:t>Seventh level text style </a:t>
            </a:r>
            <a:r>
              <a:rPr lang="en-US" err="1"/>
              <a:t>EYInterstate</a:t>
            </a:r>
            <a:r>
              <a:rPr lang="en-US"/>
              <a:t> Light </a:t>
            </a:r>
            <a:r>
              <a:rPr lang="en-US" err="1"/>
              <a:t>14pt</a:t>
            </a:r>
            <a:endParaRPr lang="en-US"/>
          </a:p>
          <a:p>
            <a:pPr lvl="7"/>
            <a:r>
              <a:rPr lang="en-US"/>
              <a:t>Eighth level text style </a:t>
            </a:r>
            <a:r>
              <a:rPr lang="en-US" err="1"/>
              <a:t>EYInterstate</a:t>
            </a:r>
            <a:r>
              <a:rPr lang="en-US"/>
              <a:t> Light </a:t>
            </a:r>
            <a:r>
              <a:rPr lang="en-US" err="1"/>
              <a:t>12pt</a:t>
            </a:r>
            <a:endParaRPr lang="en-US"/>
          </a:p>
          <a:p>
            <a:pPr lvl="8"/>
            <a:r>
              <a:rPr lang="en-US"/>
              <a:t>Nineth level text style </a:t>
            </a:r>
            <a:r>
              <a:rPr lang="en-US" err="1"/>
              <a:t>EYInterstate</a:t>
            </a:r>
            <a:r>
              <a:rPr lang="en-US"/>
              <a:t> Light </a:t>
            </a:r>
            <a:r>
              <a:rPr lang="en-US" err="1"/>
              <a:t>24pt</a:t>
            </a:r>
            <a:r>
              <a:rPr lang="en-US"/>
              <a:t> for key pull out text</a:t>
            </a:r>
          </a:p>
        </p:txBody>
      </p:sp>
      <p:sp>
        <p:nvSpPr>
          <p:cNvPr id="21" name="Slide Number Placeholder">
            <a:extLst>
              <a:ext uri="{FF2B5EF4-FFF2-40B4-BE49-F238E27FC236}">
                <a16:creationId xmlns:a16="http://schemas.microsoft.com/office/drawing/2014/main" id="{3B540F9A-D485-4BD0-B905-41F8A52593F8}"/>
              </a:ext>
            </a:extLst>
          </p:cNvPr>
          <p:cNvSpPr>
            <a:spLocks noGrp="1"/>
          </p:cNvSpPr>
          <p:nvPr>
            <p:ph type="sldNum" sz="quarter" idx="4"/>
          </p:nvPr>
        </p:nvSpPr>
        <p:spPr>
          <a:xfrm>
            <a:off x="485747" y="6437115"/>
            <a:ext cx="509098" cy="123111"/>
          </a:xfrm>
          <a:prstGeom prst="rect">
            <a:avLst/>
          </a:prstGeom>
        </p:spPr>
        <p:txBody>
          <a:bodyPr vert="horz" lIns="0" tIns="0" rIns="0" bIns="0" rtlCol="0" anchor="t">
            <a:noAutofit/>
          </a:bodyPr>
          <a:lstStyle>
            <a:lvl1pPr marL="0" algn="l" defTabSz="914400" rtl="0" eaLnBrk="1" latinLnBrk="0" hangingPunct="1">
              <a:defRPr lang="en-IN" sz="800" kern="1200" smtClean="0">
                <a:solidFill>
                  <a:schemeClr val="bg1"/>
                </a:solidFill>
                <a:latin typeface="+mn-lt"/>
                <a:ea typeface="+mn-ea"/>
                <a:cs typeface="+mn-cs"/>
              </a:defRPr>
            </a:lvl1pPr>
          </a:lstStyle>
          <a:p>
            <a:fld id="{F1BC30E3-FFE5-4B91-AA19-87A149EBB9EE}" type="slidenum">
              <a:rPr lang="en-GB" smtClean="0"/>
              <a:pPr/>
              <a:t>‹#›</a:t>
            </a:fld>
            <a:endParaRPr lang="en-GB" dirty="0"/>
          </a:p>
        </p:txBody>
      </p:sp>
      <p:sp>
        <p:nvSpPr>
          <p:cNvPr id="19" name="Date Placeholder">
            <a:extLst>
              <a:ext uri="{FF2B5EF4-FFF2-40B4-BE49-F238E27FC236}">
                <a16:creationId xmlns:a16="http://schemas.microsoft.com/office/drawing/2014/main" id="{600772EA-C6B0-4F5D-AA59-01C0858EFADB}"/>
              </a:ext>
            </a:extLst>
          </p:cNvPr>
          <p:cNvSpPr>
            <a:spLocks noGrp="1"/>
          </p:cNvSpPr>
          <p:nvPr>
            <p:ph type="dt" sz="half" idx="2"/>
          </p:nvPr>
        </p:nvSpPr>
        <p:spPr>
          <a:xfrm>
            <a:off x="994845" y="6437115"/>
            <a:ext cx="1275686" cy="123111"/>
          </a:xfrm>
          <a:prstGeom prst="rect">
            <a:avLst/>
          </a:prstGeom>
        </p:spPr>
        <p:txBody>
          <a:bodyPr vert="horz" lIns="0" tIns="0" rIns="0" bIns="0" rtlCol="0" anchor="t">
            <a:noAutofit/>
          </a:bodyPr>
          <a:lstStyle>
            <a:lvl1pPr marL="0" algn="l" defTabSz="914400" rtl="0" eaLnBrk="1" latinLnBrk="0" hangingPunct="1">
              <a:defRPr lang="en-IN" sz="800" kern="1200" smtClean="0">
                <a:solidFill>
                  <a:schemeClr val="bg1"/>
                </a:solidFill>
                <a:latin typeface="+mn-lt"/>
                <a:ea typeface="+mn-ea"/>
                <a:cs typeface="+mn-cs"/>
              </a:defRPr>
            </a:lvl1pPr>
          </a:lstStyle>
          <a:p>
            <a:r>
              <a:rPr lang="en-US" dirty="0"/>
              <a:t>9/24/2026</a:t>
            </a:r>
          </a:p>
        </p:txBody>
      </p:sp>
      <p:sp>
        <p:nvSpPr>
          <p:cNvPr id="20" name="Footer Placeholder">
            <a:extLst>
              <a:ext uri="{FF2B5EF4-FFF2-40B4-BE49-F238E27FC236}">
                <a16:creationId xmlns:a16="http://schemas.microsoft.com/office/drawing/2014/main" id="{AC28FA70-87E4-49F4-AFDE-345AA28E0BE7}"/>
              </a:ext>
            </a:extLst>
          </p:cNvPr>
          <p:cNvSpPr>
            <a:spLocks noGrp="1"/>
          </p:cNvSpPr>
          <p:nvPr>
            <p:ph type="ftr" sz="quarter" idx="3"/>
          </p:nvPr>
        </p:nvSpPr>
        <p:spPr>
          <a:xfrm>
            <a:off x="2270531" y="6437115"/>
            <a:ext cx="3825470" cy="123111"/>
          </a:xfrm>
          <a:prstGeom prst="rect">
            <a:avLst/>
          </a:prstGeom>
        </p:spPr>
        <p:txBody>
          <a:bodyPr vert="horz" lIns="0" tIns="0" rIns="0" bIns="0" rtlCol="0" anchor="t">
            <a:noAutofit/>
          </a:bodyPr>
          <a:lstStyle>
            <a:lvl1pPr marL="0" algn="l" defTabSz="914400" rtl="0" eaLnBrk="1" latinLnBrk="0" hangingPunct="1">
              <a:defRPr lang="en-IN" sz="800" kern="1200" dirty="0">
                <a:solidFill>
                  <a:schemeClr val="bg1"/>
                </a:solidFill>
                <a:latin typeface="+mn-lt"/>
                <a:ea typeface="+mn-ea"/>
                <a:cs typeface="+mn-cs"/>
              </a:defRPr>
            </a:lvl1pPr>
          </a:lstStyle>
          <a:p>
            <a:r>
              <a:rPr lang="en-US" dirty="0"/>
              <a:t>2026 Future Tax Leaders — indirect tax and incentives update</a:t>
            </a:r>
          </a:p>
        </p:txBody>
      </p:sp>
      <p:grpSp>
        <p:nvGrpSpPr>
          <p:cNvPr id="6" name="Logo">
            <a:extLst>
              <a:ext uri="{FF2B5EF4-FFF2-40B4-BE49-F238E27FC236}">
                <a16:creationId xmlns:a16="http://schemas.microsoft.com/office/drawing/2014/main" id="{84D8E7BF-2CB9-F661-3559-99D90AE0A4E5}"/>
              </a:ext>
            </a:extLst>
          </p:cNvPr>
          <p:cNvGrpSpPr>
            <a:grpSpLocks noGrp="1" noUngrp="1" noRot="1" noChangeAspect="1" noMove="1" noResize="1"/>
          </p:cNvGrpSpPr>
          <p:nvPr userDrawn="1"/>
        </p:nvGrpSpPr>
        <p:grpSpPr bwMode="black">
          <a:xfrm>
            <a:off x="11623900" y="6276977"/>
            <a:ext cx="346158" cy="355219"/>
            <a:chOff x="7110" y="4004"/>
            <a:chExt cx="191" cy="196"/>
          </a:xfrm>
        </p:grpSpPr>
        <p:sp>
          <p:nvSpPr>
            <p:cNvPr id="7" name="Freeform 5">
              <a:extLst>
                <a:ext uri="{FF2B5EF4-FFF2-40B4-BE49-F238E27FC236}">
                  <a16:creationId xmlns:a16="http://schemas.microsoft.com/office/drawing/2014/main" id="{B6AA6DF4-2FEA-00BD-9BF9-6CDE40EF389F}"/>
                </a:ext>
              </a:extLst>
            </p:cNvPr>
            <p:cNvSpPr>
              <a:spLocks noGrp="1" noRot="1" noMove="1" noResize="1" noEditPoints="1" noAdjustHandles="1" noChangeArrowheads="1" noChangeShapeType="1"/>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8" name="Freeform 6">
              <a:extLst>
                <a:ext uri="{FF2B5EF4-FFF2-40B4-BE49-F238E27FC236}">
                  <a16:creationId xmlns:a16="http://schemas.microsoft.com/office/drawing/2014/main" id="{9F5D8B0B-D61C-3D77-A3C6-C71B65E66459}"/>
                </a:ext>
              </a:extLst>
            </p:cNvPr>
            <p:cNvSpPr>
              <a:spLocks noGrp="1" noRot="1" noMove="1" noResize="1" noEditPoints="1" noAdjustHandles="1" noChangeArrowheads="1" noChangeShapeType="1"/>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66939EE2-541D-2E43-8858-BD44D3A0144C}"/>
                </a:ext>
              </a:extLst>
            </p:cNvPr>
            <p:cNvSpPr>
              <a:spLocks noGrp="1" noRot="1" noMove="1" noResize="1" noEditPoints="1" noAdjustHandles="1" noChangeArrowheads="1" noChangeShapeType="1"/>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Tree>
    <p:extLst>
      <p:ext uri="{BB962C8B-B14F-4D97-AF65-F5344CB8AC3E}">
        <p14:creationId xmlns:p14="http://schemas.microsoft.com/office/powerpoint/2010/main" val="833762580"/>
      </p:ext>
    </p:extLst>
  </p:cSld>
  <p:clrMap bg1="lt1" tx1="dk1" bg2="lt2" tx2="dk2" accent1="accent1" accent2="accent2" accent3="accent3" accent4="accent4" accent5="accent5" accent6="accent6" hlink="hlink" folHlink="folHlink"/>
  <p:sldLayoutIdLst>
    <p:sldLayoutId id="2147484039" r:id="rId1"/>
    <p:sldLayoutId id="2147484006" r:id="rId2"/>
    <p:sldLayoutId id="2147484000" r:id="rId3"/>
    <p:sldLayoutId id="2147484042" r:id="rId4"/>
    <p:sldLayoutId id="2147483998" r:id="rId5"/>
    <p:sldLayoutId id="2147484043" r:id="rId6"/>
    <p:sldLayoutId id="2147484206" r:id="rId7"/>
    <p:sldLayoutId id="2147484161" r:id="rId8"/>
    <p:sldLayoutId id="2147483975" r:id="rId9"/>
  </p:sldLayoutIdLst>
  <p:hf hdr="0"/>
  <p:txStyles>
    <p:titleStyle>
      <a:lvl1pPr algn="l" defTabSz="914400" rtl="0" eaLnBrk="1" latinLnBrk="0" hangingPunct="1">
        <a:lnSpc>
          <a:spcPct val="85000"/>
        </a:lnSpc>
        <a:spcBef>
          <a:spcPct val="0"/>
        </a:spcBef>
        <a:buNone/>
        <a:defRPr sz="3600" b="1" i="0" kern="1200">
          <a:solidFill>
            <a:schemeClr val="tx2"/>
          </a:solidFill>
          <a:latin typeface="+mj-lt"/>
          <a:ea typeface="+mj-ea"/>
          <a:cs typeface="Arial" pitchFamily="34" charset="0"/>
        </a:defRPr>
      </a:lvl1pPr>
    </p:titleStyle>
    <p:body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20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2000" kern="1200">
          <a:solidFill>
            <a:schemeClr val="bg1"/>
          </a:solidFill>
          <a:latin typeface="+mn-lt"/>
          <a:ea typeface="+mn-ea"/>
          <a:cs typeface="+mn-cs"/>
        </a:defRPr>
      </a:lvl2pPr>
      <a:lvl3pPr marL="756000" indent="-252000" algn="l" defTabSz="914400" rtl="0" eaLnBrk="1" latinLnBrk="0" hangingPunct="1">
        <a:spcBef>
          <a:spcPts val="0"/>
        </a:spcBef>
        <a:spcAft>
          <a:spcPts val="600"/>
        </a:spcAft>
        <a:buClr>
          <a:schemeClr val="tx2"/>
        </a:buClr>
        <a:buSzPct val="100000"/>
        <a:buFont typeface="Wingdings" pitchFamily="2" charset="2"/>
        <a:buChar char="§"/>
        <a:defRPr sz="1800" kern="1200">
          <a:solidFill>
            <a:schemeClr val="bg1"/>
          </a:solidFill>
          <a:latin typeface="+mn-lt"/>
          <a:ea typeface="+mn-ea"/>
          <a:cs typeface="+mn-cs"/>
        </a:defRPr>
      </a:lvl3pPr>
      <a:lvl4pPr marL="1008000" indent="-252000" algn="l" defTabSz="914400" rtl="0" eaLnBrk="1" latinLnBrk="0" hangingPunct="1">
        <a:spcBef>
          <a:spcPts val="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4pPr>
      <a:lvl5pPr marL="1260000" indent="-252000" algn="l" defTabSz="914400" rtl="0" eaLnBrk="1" latinLnBrk="0" hangingPunct="1">
        <a:spcBef>
          <a:spcPts val="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5pPr>
      <a:lvl6pPr marL="1512000" indent="-252000" algn="l" defTabSz="914400" rtl="0" eaLnBrk="1" latinLnBrk="0" hangingPunct="1">
        <a:spcBef>
          <a:spcPts val="0"/>
        </a:spcBef>
        <a:spcAft>
          <a:spcPts val="400"/>
        </a:spcAft>
        <a:buClr>
          <a:schemeClr val="tx2"/>
        </a:buClr>
        <a:buFont typeface="Wingdings" pitchFamily="2" charset="2"/>
        <a:buChar char="§"/>
        <a:tabLst/>
        <a:defRPr sz="1400" kern="1200">
          <a:solidFill>
            <a:schemeClr val="bg1"/>
          </a:solidFill>
          <a:latin typeface="+mn-lt"/>
          <a:ea typeface="+mn-ea"/>
          <a:cs typeface="+mn-cs"/>
        </a:defRPr>
      </a:lvl6pPr>
      <a:lvl7pPr marL="1764000" indent="-252000" algn="l" defTabSz="914400" rtl="0" eaLnBrk="1" latinLnBrk="0" hangingPunct="1">
        <a:spcBef>
          <a:spcPts val="0"/>
        </a:spcBef>
        <a:spcAft>
          <a:spcPts val="400"/>
        </a:spcAft>
        <a:buClr>
          <a:schemeClr val="tx2"/>
        </a:buClr>
        <a:buFont typeface="Wingdings" pitchFamily="2" charset="2"/>
        <a:buChar char="§"/>
        <a:tabLst/>
        <a:defRPr sz="1400" kern="1200">
          <a:solidFill>
            <a:schemeClr val="bg1"/>
          </a:solidFill>
          <a:latin typeface="+mn-lt"/>
          <a:ea typeface="+mn-ea"/>
          <a:cs typeface="+mn-cs"/>
        </a:defRPr>
      </a:lvl7pPr>
      <a:lvl8pPr marL="2016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8pPr>
      <a:lvl9pPr marL="0" indent="0" algn="l" defTabSz="914400" rtl="0" eaLnBrk="1" latinLnBrk="0" hangingPunct="1">
        <a:spcBef>
          <a:spcPts val="1200"/>
        </a:spcBef>
        <a:spcAft>
          <a:spcPts val="1200"/>
        </a:spcAft>
        <a:buClr>
          <a:schemeClr val="tx2"/>
        </a:buClr>
        <a:buFont typeface="Wingdings" pitchFamily="2" charset="2"/>
        <a:buNone/>
        <a:tabLst/>
        <a:defRPr sz="2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4" pos="302" userDrawn="1">
          <p15:clr>
            <a:srgbClr val="F26B43"/>
          </p15:clr>
        </p15:guide>
        <p15:guide id="47" pos="7378" userDrawn="1">
          <p15:clr>
            <a:srgbClr val="F26B43"/>
          </p15:clr>
        </p15:guide>
        <p15:guide id="55" orient="horz" pos="890" userDrawn="1">
          <p15:clr>
            <a:srgbClr val="F26B43"/>
          </p15:clr>
        </p15:guide>
        <p15:guide id="58" orient="horz" pos="527" userDrawn="1">
          <p15:clr>
            <a:srgbClr val="F26B43"/>
          </p15:clr>
        </p15:guide>
        <p15:guide id="78" orient="horz" pos="3838" userDrawn="1">
          <p15:clr>
            <a:srgbClr val="F26B43"/>
          </p15:clr>
        </p15:guide>
        <p15:guide id="79" orient="horz" pos="21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8E8EDDD2-D072-E329-4279-CD0F861C2F4F}"/>
              </a:ext>
            </a:extLst>
          </p:cNvPr>
          <p:cNvGraphicFramePr>
            <a:graphicFrameLocks noChangeAspect="1"/>
          </p:cNvGraphicFramePr>
          <p:nvPr userDrawn="1">
            <p:custDataLst>
              <p:tags r:id="rId32"/>
            </p:custDataLst>
            <p:extLst>
              <p:ext uri="{D42A27DB-BD31-4B8C-83A1-F6EECF244321}">
                <p14:modId xmlns:p14="http://schemas.microsoft.com/office/powerpoint/2010/main" val="25986350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3" imgW="592" imgH="591" progId="TCLayout.ActiveDocument.1">
                  <p:embed/>
                </p:oleObj>
              </mc:Choice>
              <mc:Fallback>
                <p:oleObj name="think-cell Slide" r:id="rId33" imgW="592" imgH="591" progId="TCLayout.ActiveDocument.1">
                  <p:embed/>
                  <p:pic>
                    <p:nvPicPr>
                      <p:cNvPr id="4" name="think-cell data - do not delete" hidden="1">
                        <a:extLst>
                          <a:ext uri="{FF2B5EF4-FFF2-40B4-BE49-F238E27FC236}">
                            <a16:creationId xmlns:a16="http://schemas.microsoft.com/office/drawing/2014/main" id="{8E8EDDD2-D072-E329-4279-CD0F861C2F4F}"/>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485523" y="369888"/>
            <a:ext cx="11224347" cy="470898"/>
          </a:xfrm>
          <a:prstGeom prst="rect">
            <a:avLst/>
          </a:prstGeom>
        </p:spPr>
        <p:txBody>
          <a:bodyPr vert="horz" lIns="0" tIns="0" rIns="0" bIns="0" rtlCol="0" anchor="t" anchorCtr="0">
            <a:noAutofit/>
          </a:bodyPr>
          <a:lstStyle/>
          <a:p>
            <a:r>
              <a:rPr lang="en-GB"/>
              <a:t>Click to edit Master title style</a:t>
            </a:r>
          </a:p>
        </p:txBody>
      </p:sp>
      <p:sp>
        <p:nvSpPr>
          <p:cNvPr id="3" name="Text Placeholder 2"/>
          <p:cNvSpPr>
            <a:spLocks noGrp="1"/>
          </p:cNvSpPr>
          <p:nvPr>
            <p:ph type="body" idx="1"/>
          </p:nvPr>
        </p:nvSpPr>
        <p:spPr>
          <a:xfrm>
            <a:off x="485523" y="1411287"/>
            <a:ext cx="11224347" cy="4638675"/>
          </a:xfrm>
          <a:prstGeom prst="rect">
            <a:avLst/>
          </a:prstGeom>
        </p:spPr>
        <p:txBody>
          <a:bodyPr vert="horz" lIns="0" tIns="0" rIns="0" bIns="0" rtlCol="0" anchor="t" anchorCtr="0">
            <a:noAutofit/>
          </a:bodyPr>
          <a:lstStyle/>
          <a:p>
            <a:r>
              <a:rPr lang="en-US"/>
              <a:t>First level text style </a:t>
            </a:r>
            <a:r>
              <a:rPr lang="en-US" err="1"/>
              <a:t>EYInterstate</a:t>
            </a:r>
            <a:r>
              <a:rPr lang="en-US"/>
              <a:t> Light </a:t>
            </a:r>
            <a:r>
              <a:rPr lang="en-US" err="1"/>
              <a:t>20pt</a:t>
            </a:r>
            <a:endParaRPr lang="en-US"/>
          </a:p>
          <a:p>
            <a:pPr lvl="1"/>
            <a:r>
              <a:rPr lang="en-US"/>
              <a:t>Second level text style </a:t>
            </a:r>
            <a:r>
              <a:rPr lang="en-US" err="1"/>
              <a:t>EYInterstate</a:t>
            </a:r>
            <a:r>
              <a:rPr lang="en-US"/>
              <a:t> Light </a:t>
            </a:r>
            <a:r>
              <a:rPr lang="en-US" err="1"/>
              <a:t>20pt</a:t>
            </a:r>
            <a:endParaRPr lang="en-US"/>
          </a:p>
          <a:p>
            <a:pPr lvl="2"/>
            <a:r>
              <a:rPr lang="en-US"/>
              <a:t>Third level text style </a:t>
            </a:r>
            <a:r>
              <a:rPr lang="en-US" err="1"/>
              <a:t>EYInterstate</a:t>
            </a:r>
            <a:r>
              <a:rPr lang="en-US"/>
              <a:t> Light </a:t>
            </a:r>
            <a:r>
              <a:rPr lang="en-US" err="1"/>
              <a:t>18pt</a:t>
            </a:r>
            <a:endParaRPr lang="en-US"/>
          </a:p>
          <a:p>
            <a:pPr lvl="3"/>
            <a:r>
              <a:rPr lang="en-US"/>
              <a:t>Fourth level text style </a:t>
            </a:r>
            <a:r>
              <a:rPr lang="en-US" err="1"/>
              <a:t>EYInterstate</a:t>
            </a:r>
            <a:r>
              <a:rPr lang="en-US"/>
              <a:t> Light </a:t>
            </a:r>
            <a:r>
              <a:rPr lang="en-US" err="1"/>
              <a:t>16pt</a:t>
            </a:r>
            <a:endParaRPr lang="en-US"/>
          </a:p>
          <a:p>
            <a:pPr lvl="4"/>
            <a:r>
              <a:rPr lang="en-US"/>
              <a:t>Fifth level text style </a:t>
            </a:r>
            <a:r>
              <a:rPr lang="en-US" err="1"/>
              <a:t>EYInterstate</a:t>
            </a:r>
            <a:r>
              <a:rPr lang="en-US"/>
              <a:t> Light </a:t>
            </a:r>
            <a:r>
              <a:rPr lang="en-US" err="1"/>
              <a:t>16pt</a:t>
            </a:r>
            <a:endParaRPr lang="en-US"/>
          </a:p>
          <a:p>
            <a:pPr lvl="5"/>
            <a:r>
              <a:rPr lang="en-US"/>
              <a:t>Sixth level text style </a:t>
            </a:r>
            <a:r>
              <a:rPr lang="en-US" err="1"/>
              <a:t>EYInterstate</a:t>
            </a:r>
            <a:r>
              <a:rPr lang="en-US"/>
              <a:t> Light </a:t>
            </a:r>
            <a:r>
              <a:rPr lang="en-US" err="1"/>
              <a:t>14pt</a:t>
            </a:r>
            <a:endParaRPr lang="en-US"/>
          </a:p>
          <a:p>
            <a:pPr lvl="6"/>
            <a:r>
              <a:rPr lang="en-US"/>
              <a:t>Seventh level text style </a:t>
            </a:r>
            <a:r>
              <a:rPr lang="en-US" err="1"/>
              <a:t>EYInterstate</a:t>
            </a:r>
            <a:r>
              <a:rPr lang="en-US"/>
              <a:t> Light </a:t>
            </a:r>
            <a:r>
              <a:rPr lang="en-US" err="1"/>
              <a:t>14pt</a:t>
            </a:r>
            <a:endParaRPr lang="en-US"/>
          </a:p>
          <a:p>
            <a:pPr lvl="7"/>
            <a:r>
              <a:rPr lang="en-US"/>
              <a:t>Eighth level text style </a:t>
            </a:r>
            <a:r>
              <a:rPr lang="en-US" err="1"/>
              <a:t>EYInterstate</a:t>
            </a:r>
            <a:r>
              <a:rPr lang="en-US"/>
              <a:t> Light </a:t>
            </a:r>
            <a:r>
              <a:rPr lang="en-US" err="1"/>
              <a:t>12pt</a:t>
            </a:r>
            <a:endParaRPr lang="en-US"/>
          </a:p>
          <a:p>
            <a:pPr lvl="8"/>
            <a:r>
              <a:rPr lang="en-US"/>
              <a:t>Nineth level text style </a:t>
            </a:r>
            <a:r>
              <a:rPr lang="en-US" err="1"/>
              <a:t>EYInterstate</a:t>
            </a:r>
            <a:r>
              <a:rPr lang="en-US"/>
              <a:t> Light </a:t>
            </a:r>
            <a:r>
              <a:rPr lang="en-US" err="1"/>
              <a:t>12pt</a:t>
            </a:r>
            <a:endParaRPr lang="en-US"/>
          </a:p>
        </p:txBody>
      </p:sp>
      <p:grpSp>
        <p:nvGrpSpPr>
          <p:cNvPr id="6" name="Group 4">
            <a:extLst>
              <a:ext uri="{FF2B5EF4-FFF2-40B4-BE49-F238E27FC236}">
                <a16:creationId xmlns:a16="http://schemas.microsoft.com/office/drawing/2014/main" id="{84D8E7BF-2CB9-F661-3559-99D90AE0A4E5}"/>
              </a:ext>
            </a:extLst>
          </p:cNvPr>
          <p:cNvGrpSpPr>
            <a:grpSpLocks noChangeAspect="1"/>
          </p:cNvGrpSpPr>
          <p:nvPr userDrawn="1"/>
        </p:nvGrpSpPr>
        <p:grpSpPr bwMode="black">
          <a:xfrm>
            <a:off x="11623900" y="6276977"/>
            <a:ext cx="346158" cy="355219"/>
            <a:chOff x="7110" y="4004"/>
            <a:chExt cx="191" cy="196"/>
          </a:xfrm>
        </p:grpSpPr>
        <p:sp>
          <p:nvSpPr>
            <p:cNvPr id="7" name="Freeform 5">
              <a:extLst>
                <a:ext uri="{FF2B5EF4-FFF2-40B4-BE49-F238E27FC236}">
                  <a16:creationId xmlns:a16="http://schemas.microsoft.com/office/drawing/2014/main" id="{B6AA6DF4-2FEA-00BD-9BF9-6CDE40EF389F}"/>
                </a:ext>
              </a:extLst>
            </p:cNvPr>
            <p:cNvSpPr>
              <a:spLocks/>
            </p:cNvSpPr>
            <p:nvPr userDrawn="1"/>
          </p:nvSpPr>
          <p:spPr bwMode="black">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8" name="Freeform 6">
              <a:extLst>
                <a:ext uri="{FF2B5EF4-FFF2-40B4-BE49-F238E27FC236}">
                  <a16:creationId xmlns:a16="http://schemas.microsoft.com/office/drawing/2014/main" id="{9F5D8B0B-D61C-3D77-A3C6-C71B65E66459}"/>
                </a:ext>
              </a:extLst>
            </p:cNvPr>
            <p:cNvSpPr>
              <a:spLocks/>
            </p:cNvSpPr>
            <p:nvPr userDrawn="1"/>
          </p:nvSpPr>
          <p:spPr bwMode="black">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sp>
          <p:nvSpPr>
            <p:cNvPr id="13" name="Freeform 7">
              <a:extLst>
                <a:ext uri="{FF2B5EF4-FFF2-40B4-BE49-F238E27FC236}">
                  <a16:creationId xmlns:a16="http://schemas.microsoft.com/office/drawing/2014/main" id="{66939EE2-541D-2E43-8858-BD44D3A0144C}"/>
                </a:ext>
              </a:extLst>
            </p:cNvPr>
            <p:cNvSpPr>
              <a:spLocks/>
            </p:cNvSpPr>
            <p:nvPr userDrawn="1"/>
          </p:nvSpPr>
          <p:spPr bwMode="black">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800" dirty="0">
                <a:latin typeface="+mn-lt"/>
              </a:endParaRPr>
            </a:p>
          </p:txBody>
        </p:sp>
      </p:grpSp>
      <p:sp>
        <p:nvSpPr>
          <p:cNvPr id="12" name="Slide Number Placeholder">
            <a:extLst>
              <a:ext uri="{FF2B5EF4-FFF2-40B4-BE49-F238E27FC236}">
                <a16:creationId xmlns:a16="http://schemas.microsoft.com/office/drawing/2014/main" id="{ED74E7B3-73BA-6CBF-F361-5C4836CC1A2A}"/>
              </a:ext>
            </a:extLst>
          </p:cNvPr>
          <p:cNvSpPr>
            <a:spLocks noGrp="1"/>
          </p:cNvSpPr>
          <p:nvPr>
            <p:ph type="sldNum" sz="quarter" idx="4"/>
          </p:nvPr>
        </p:nvSpPr>
        <p:spPr>
          <a:xfrm>
            <a:off x="485747" y="6437115"/>
            <a:ext cx="509098" cy="123111"/>
          </a:xfrm>
          <a:prstGeom prst="rect">
            <a:avLst/>
          </a:prstGeom>
        </p:spPr>
        <p:txBody>
          <a:bodyPr vert="horz" lIns="0" tIns="0" rIns="0" bIns="0" rtlCol="0" anchor="t">
            <a:spAutoFit/>
          </a:bodyPr>
          <a:lstStyle>
            <a:lvl1pPr marL="0" algn="l" defTabSz="914400" rtl="0" eaLnBrk="1" latinLnBrk="0" hangingPunct="1">
              <a:defRPr lang="en-IN" sz="800" kern="1200" smtClean="0">
                <a:solidFill>
                  <a:schemeClr val="bg1"/>
                </a:solidFill>
                <a:latin typeface="+mn-lt"/>
                <a:ea typeface="+mn-ea"/>
                <a:cs typeface="+mn-cs"/>
              </a:defRPr>
            </a:lvl1pPr>
          </a:lstStyle>
          <a:p>
            <a:fld id="{F1BC30E3-FFE5-4B91-AA19-87A149EBB9EE}" type="slidenum">
              <a:rPr lang="en-GB" smtClean="0"/>
              <a:pPr/>
              <a:t>‹#›</a:t>
            </a:fld>
            <a:endParaRPr lang="en-GB" dirty="0"/>
          </a:p>
        </p:txBody>
      </p:sp>
      <p:sp>
        <p:nvSpPr>
          <p:cNvPr id="14" name="Date Placeholder">
            <a:extLst>
              <a:ext uri="{FF2B5EF4-FFF2-40B4-BE49-F238E27FC236}">
                <a16:creationId xmlns:a16="http://schemas.microsoft.com/office/drawing/2014/main" id="{F72B6F9D-B29D-E927-36D7-47D672109207}"/>
              </a:ext>
            </a:extLst>
          </p:cNvPr>
          <p:cNvSpPr>
            <a:spLocks noGrp="1"/>
          </p:cNvSpPr>
          <p:nvPr>
            <p:ph type="dt" sz="half" idx="2"/>
          </p:nvPr>
        </p:nvSpPr>
        <p:spPr>
          <a:xfrm>
            <a:off x="994845" y="6437115"/>
            <a:ext cx="1275686" cy="123111"/>
          </a:xfrm>
          <a:prstGeom prst="rect">
            <a:avLst/>
          </a:prstGeom>
        </p:spPr>
        <p:txBody>
          <a:bodyPr vert="horz" lIns="0" tIns="0" rIns="0" bIns="0" rtlCol="0" anchor="t">
            <a:spAutoFit/>
          </a:bodyPr>
          <a:lstStyle>
            <a:lvl1pPr marL="0" algn="l" defTabSz="914400" rtl="0" eaLnBrk="1" latinLnBrk="0" hangingPunct="1">
              <a:defRPr lang="en-IN" sz="800" kern="1200" smtClean="0">
                <a:solidFill>
                  <a:schemeClr val="bg1"/>
                </a:solidFill>
                <a:latin typeface="+mn-lt"/>
                <a:ea typeface="+mn-ea"/>
                <a:cs typeface="+mn-cs"/>
              </a:defRPr>
            </a:lvl1pPr>
          </a:lstStyle>
          <a:p>
            <a:r>
              <a:rPr lang="en-US" dirty="0"/>
              <a:t>9/24/2026</a:t>
            </a:r>
          </a:p>
        </p:txBody>
      </p:sp>
      <p:sp>
        <p:nvSpPr>
          <p:cNvPr id="15" name="Footer Placeholder">
            <a:extLst>
              <a:ext uri="{FF2B5EF4-FFF2-40B4-BE49-F238E27FC236}">
                <a16:creationId xmlns:a16="http://schemas.microsoft.com/office/drawing/2014/main" id="{F3C10C79-9BC5-0699-5C8C-F8347F46437D}"/>
              </a:ext>
            </a:extLst>
          </p:cNvPr>
          <p:cNvSpPr>
            <a:spLocks noGrp="1"/>
          </p:cNvSpPr>
          <p:nvPr>
            <p:ph type="ftr" sz="quarter" idx="3"/>
          </p:nvPr>
        </p:nvSpPr>
        <p:spPr>
          <a:xfrm>
            <a:off x="2270531" y="6437115"/>
            <a:ext cx="3825470" cy="123111"/>
          </a:xfrm>
          <a:prstGeom prst="rect">
            <a:avLst/>
          </a:prstGeom>
        </p:spPr>
        <p:txBody>
          <a:bodyPr vert="horz" lIns="0" tIns="0" rIns="0" bIns="0" rtlCol="0" anchor="t">
            <a:spAutoFit/>
          </a:bodyPr>
          <a:lstStyle>
            <a:lvl1pPr marL="0" algn="l" defTabSz="914400" rtl="0" eaLnBrk="1" latinLnBrk="0" hangingPunct="1">
              <a:defRPr lang="en-IN" sz="800" kern="1200" dirty="0">
                <a:solidFill>
                  <a:schemeClr val="bg1"/>
                </a:solidFill>
                <a:latin typeface="+mn-lt"/>
                <a:ea typeface="+mn-ea"/>
                <a:cs typeface="+mn-cs"/>
              </a:defRPr>
            </a:lvl1pPr>
          </a:lstStyle>
          <a:p>
            <a:r>
              <a:rPr lang="en-US" dirty="0"/>
              <a:t>2026 Future Tax Leaders: indirect tax and incentives update</a:t>
            </a:r>
          </a:p>
        </p:txBody>
      </p:sp>
    </p:spTree>
    <p:extLst>
      <p:ext uri="{BB962C8B-B14F-4D97-AF65-F5344CB8AC3E}">
        <p14:creationId xmlns:p14="http://schemas.microsoft.com/office/powerpoint/2010/main" val="3990626545"/>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8" r:id="rId3"/>
    <p:sldLayoutId id="2147484153" r:id="rId4"/>
    <p:sldLayoutId id="2147484154" r:id="rId5"/>
    <p:sldLayoutId id="2147484116" r:id="rId6"/>
    <p:sldLayoutId id="2147484117" r:id="rId7"/>
    <p:sldLayoutId id="2147484118" r:id="rId8"/>
    <p:sldLayoutId id="2147484111" r:id="rId9"/>
    <p:sldLayoutId id="2147484112" r:id="rId10"/>
    <p:sldLayoutId id="2147484113" r:id="rId11"/>
    <p:sldLayoutId id="2147484114" r:id="rId12"/>
    <p:sldLayoutId id="2147484079" r:id="rId13"/>
    <p:sldLayoutId id="2147484080" r:id="rId14"/>
    <p:sldLayoutId id="2147484082" r:id="rId15"/>
    <p:sldLayoutId id="2147484083" r:id="rId16"/>
    <p:sldLayoutId id="2147484081" r:id="rId17"/>
    <p:sldLayoutId id="2147484155" r:id="rId18"/>
    <p:sldLayoutId id="2147484004" r:id="rId19"/>
    <p:sldLayoutId id="2147483984" r:id="rId20"/>
    <p:sldLayoutId id="2147484041" r:id="rId21"/>
    <p:sldLayoutId id="2147484084" r:id="rId22"/>
    <p:sldLayoutId id="2147484028" r:id="rId23"/>
    <p:sldLayoutId id="2147484014" r:id="rId24"/>
    <p:sldLayoutId id="2147484019" r:id="rId25"/>
    <p:sldLayoutId id="2147484208" r:id="rId26"/>
    <p:sldLayoutId id="2147484300" r:id="rId27"/>
    <p:sldLayoutId id="2147484301" r:id="rId28"/>
    <p:sldLayoutId id="2147484302" r:id="rId29"/>
    <p:sldLayoutId id="2147484303" r:id="rId30"/>
  </p:sldLayoutIdLst>
  <p:hf hdr="0"/>
  <p:txStyles>
    <p:titleStyle>
      <a:lvl1pPr algn="l" defTabSz="914400" rtl="0" eaLnBrk="1" latinLnBrk="0" hangingPunct="1">
        <a:lnSpc>
          <a:spcPct val="85000"/>
        </a:lnSpc>
        <a:spcBef>
          <a:spcPct val="0"/>
        </a:spcBef>
        <a:buNone/>
        <a:defRPr sz="3600" b="1" i="0" kern="1200">
          <a:solidFill>
            <a:schemeClr val="tx2"/>
          </a:solidFill>
          <a:latin typeface="+mj-lt"/>
          <a:ea typeface="+mj-ea"/>
          <a:cs typeface="Arial" pitchFamily="34" charset="0"/>
        </a:defRPr>
      </a:lvl1pPr>
    </p:titleStyle>
    <p:body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20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2000" kern="1200">
          <a:solidFill>
            <a:schemeClr val="bg1"/>
          </a:solidFill>
          <a:latin typeface="+mn-lt"/>
          <a:ea typeface="+mn-ea"/>
          <a:cs typeface="+mn-cs"/>
        </a:defRPr>
      </a:lvl2pPr>
      <a:lvl3pPr marL="756000" indent="-252000" algn="l" defTabSz="914400" rtl="0" eaLnBrk="1" latinLnBrk="0" hangingPunct="1">
        <a:spcBef>
          <a:spcPts val="0"/>
        </a:spcBef>
        <a:spcAft>
          <a:spcPts val="600"/>
        </a:spcAft>
        <a:buClr>
          <a:schemeClr val="tx2"/>
        </a:buClr>
        <a:buSzPct val="100000"/>
        <a:buFont typeface="Wingdings" pitchFamily="2" charset="2"/>
        <a:buChar char="§"/>
        <a:defRPr sz="1800" kern="1200">
          <a:solidFill>
            <a:schemeClr val="bg1"/>
          </a:solidFill>
          <a:latin typeface="+mn-lt"/>
          <a:ea typeface="+mn-ea"/>
          <a:cs typeface="+mn-cs"/>
        </a:defRPr>
      </a:lvl3pPr>
      <a:lvl4pPr marL="1008000" indent="-252000" algn="l" defTabSz="914400" rtl="0" eaLnBrk="1" latinLnBrk="0" hangingPunct="1">
        <a:spcBef>
          <a:spcPts val="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4pPr>
      <a:lvl5pPr marL="1260000" indent="-252000" algn="l" defTabSz="914400" rtl="0" eaLnBrk="1" latinLnBrk="0" hangingPunct="1">
        <a:spcBef>
          <a:spcPts val="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5pPr>
      <a:lvl6pPr marL="1512000" indent="-252000" algn="l" defTabSz="914400" rtl="0" eaLnBrk="1" latinLnBrk="0" hangingPunct="1">
        <a:spcBef>
          <a:spcPts val="0"/>
        </a:spcBef>
        <a:spcAft>
          <a:spcPts val="400"/>
        </a:spcAft>
        <a:buClr>
          <a:schemeClr val="tx2"/>
        </a:buClr>
        <a:buFont typeface="Wingdings" pitchFamily="2" charset="2"/>
        <a:buChar char="§"/>
        <a:tabLst/>
        <a:defRPr sz="1400" kern="1200">
          <a:solidFill>
            <a:schemeClr val="bg1"/>
          </a:solidFill>
          <a:latin typeface="+mn-lt"/>
          <a:ea typeface="+mn-ea"/>
          <a:cs typeface="+mn-cs"/>
        </a:defRPr>
      </a:lvl6pPr>
      <a:lvl7pPr marL="1764000" indent="-252000" algn="l" defTabSz="914400" rtl="0" eaLnBrk="1" latinLnBrk="0" hangingPunct="1">
        <a:spcBef>
          <a:spcPts val="0"/>
        </a:spcBef>
        <a:spcAft>
          <a:spcPts val="400"/>
        </a:spcAft>
        <a:buClr>
          <a:schemeClr val="tx2"/>
        </a:buClr>
        <a:buFont typeface="Wingdings" pitchFamily="2" charset="2"/>
        <a:buChar char="§"/>
        <a:tabLst/>
        <a:defRPr sz="1400" kern="1200">
          <a:solidFill>
            <a:schemeClr val="bg1"/>
          </a:solidFill>
          <a:latin typeface="+mn-lt"/>
          <a:ea typeface="+mn-ea"/>
          <a:cs typeface="+mn-cs"/>
        </a:defRPr>
      </a:lvl7pPr>
      <a:lvl8pPr marL="2016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9" pos="7378" userDrawn="1">
          <p15:clr>
            <a:srgbClr val="F26B43"/>
          </p15:clr>
        </p15:guide>
        <p15:guide id="35" pos="302" userDrawn="1">
          <p15:clr>
            <a:srgbClr val="F26B43"/>
          </p15:clr>
        </p15:guide>
        <p15:guide id="36" orient="horz" pos="210" userDrawn="1">
          <p15:clr>
            <a:srgbClr val="F26B43"/>
          </p15:clr>
        </p15:guide>
        <p15:guide id="37" orient="horz" pos="527" userDrawn="1">
          <p15:clr>
            <a:srgbClr val="F26B43"/>
          </p15:clr>
        </p15:guide>
        <p15:guide id="38" orient="horz" pos="890" userDrawn="1">
          <p15:clr>
            <a:srgbClr val="F26B43"/>
          </p15:clr>
        </p15:guide>
        <p15:guide id="39" orient="horz" pos="383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13.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14.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notesSlide" Target="../notesSlides/notesSlide15.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notesSlide" Target="../notesSlides/notesSlide16.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8.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notesSlide" Target="../notesSlides/notesSlide1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4.xml"/><Relationship Id="rId6" Type="http://schemas.openxmlformats.org/officeDocument/2006/relationships/image" Target="../media/image37.jpeg"/><Relationship Id="rId5" Type="http://schemas.openxmlformats.org/officeDocument/2006/relationships/image" Target="../media/image39.emf"/><Relationship Id="rId4" Type="http://schemas.openxmlformats.org/officeDocument/2006/relationships/oleObject" Target="../embeddings/oleObject11.bin"/></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notesSlide" Target="../notesSlides/notesSlide20.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notesSlide" Target="../notesSlides/notesSlide21.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notesSlide" Target="../notesSlides/notesSlide22.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notesSlide" Target="../notesSlides/notesSlide23.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16.bin"/><Relationship Id="rId4" Type="http://schemas.openxmlformats.org/officeDocument/2006/relationships/notesSlide" Target="../notesSlides/notesSlide24.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40.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notesSlide" Target="../notesSlides/notesSlide25.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emf"/><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oleObject" Target="../embeddings/oleObject17.bin"/><Relationship Id="rId5" Type="http://schemas.openxmlformats.org/officeDocument/2006/relationships/image" Target="../media/image41.jpeg"/><Relationship Id="rId4" Type="http://schemas.openxmlformats.org/officeDocument/2006/relationships/notesSlide" Target="../notesSlides/notesSlide2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notesSlide" Target="../notesSlides/notesSlide28.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1.emf"/><Relationship Id="rId5" Type="http://schemas.openxmlformats.org/officeDocument/2006/relationships/oleObject" Target="../embeddings/oleObject19.bin"/><Relationship Id="rId4" Type="http://schemas.openxmlformats.org/officeDocument/2006/relationships/notesSlide" Target="../notesSlides/notesSlide29.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emf"/><Relationship Id="rId5" Type="http://schemas.openxmlformats.org/officeDocument/2006/relationships/oleObject" Target="../embeddings/oleObject18.bin"/><Relationship Id="rId4" Type="http://schemas.openxmlformats.org/officeDocument/2006/relationships/notesSlide" Target="../notesSlides/notesSlide30.xml"/></Relationships>
</file>

<file path=ppt/slides/_rels/slide7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45.xml"/><Relationship Id="rId5" Type="http://schemas.openxmlformats.org/officeDocument/2006/relationships/image" Target="../media/image1.emf"/><Relationship Id="rId4" Type="http://schemas.openxmlformats.org/officeDocument/2006/relationships/oleObject" Target="../embeddings/oleObject20.bin"/></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emf"/><Relationship Id="rId5" Type="http://schemas.openxmlformats.org/officeDocument/2006/relationships/oleObject" Target="../embeddings/oleObject21.bin"/><Relationship Id="rId4" Type="http://schemas.openxmlformats.org/officeDocument/2006/relationships/notesSlide" Target="../notesSlides/notesSlide3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9881959-73E3-F474-EBD8-EA5C5D1B86A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23B44F48-F5B1-E66D-16E8-DD8FA457EA13}"/>
              </a:ext>
            </a:extLst>
          </p:cNvPr>
          <p:cNvSpPr>
            <a:spLocks noGrp="1"/>
          </p:cNvSpPr>
          <p:nvPr>
            <p:ph type="title"/>
          </p:nvPr>
        </p:nvSpPr>
        <p:spPr>
          <a:xfrm>
            <a:off x="889762" y="2698751"/>
            <a:ext cx="4906009" cy="1654043"/>
          </a:xfrm>
        </p:spPr>
        <p:txBody>
          <a:bodyPr>
            <a:normAutofit/>
          </a:bodyPr>
          <a:lstStyle/>
          <a:p>
            <a:r>
              <a:rPr lang="en-US" sz="3600" dirty="0"/>
              <a:t>2026 Future Tax Leaders: indirect tax and incentives update</a:t>
            </a:r>
          </a:p>
        </p:txBody>
      </p:sp>
      <p:sp>
        <p:nvSpPr>
          <p:cNvPr id="9" name="Text Placeholder 8">
            <a:extLst>
              <a:ext uri="{FF2B5EF4-FFF2-40B4-BE49-F238E27FC236}">
                <a16:creationId xmlns:a16="http://schemas.microsoft.com/office/drawing/2014/main" id="{7727E620-B841-B245-3A50-D05206722A2B}"/>
              </a:ext>
            </a:extLst>
          </p:cNvPr>
          <p:cNvSpPr>
            <a:spLocks noGrp="1"/>
          </p:cNvSpPr>
          <p:nvPr>
            <p:ph type="body" sz="quarter" idx="10"/>
          </p:nvPr>
        </p:nvSpPr>
        <p:spPr>
          <a:xfrm>
            <a:off x="889762" y="5047485"/>
            <a:ext cx="4906010" cy="246221"/>
          </a:xfrm>
        </p:spPr>
        <p:txBody>
          <a:bodyPr/>
          <a:lstStyle/>
          <a:p>
            <a:r>
              <a:rPr lang="de-DE"/>
              <a:t>24 September 2026</a:t>
            </a:r>
          </a:p>
        </p:txBody>
      </p:sp>
    </p:spTree>
    <p:extLst>
      <p:ext uri="{BB962C8B-B14F-4D97-AF65-F5344CB8AC3E}">
        <p14:creationId xmlns:p14="http://schemas.microsoft.com/office/powerpoint/2010/main" val="4135984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Disclaimer</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EY refers to the global organization, and may refer to one or more, of the member firms of Ernst &amp; Young Global Limited, each of which is a separate legal entity. Ernst &amp; Young LLP is a client-serving member firm of Ernst &amp; Young Global Limited operating in the US.</a:t>
            </a:r>
          </a:p>
          <a:p>
            <a:pPr lvl="0"/>
            <a:r>
              <a:rPr lang="en-US" dirty="0"/>
              <a:t>This presentation is © 2026 Ernst &amp; Young LLP. All rights reserved. No part of this document may be reproduced, transmitted or otherwise distributed in any form or by any means, electronic or mechanical, including by photocopying, facsimile transmission, recording, rekeying, or using any information storage and retrieval system, without written permission from Ernst &amp; Young LLP. Any reproduction, transmission or distribution of this form or any of the material herein is prohibited and is in violation of US and international law.</a:t>
            </a:r>
          </a:p>
          <a:p>
            <a:pPr lvl="0"/>
            <a:r>
              <a:rPr lang="en-US" dirty="0"/>
              <a:t>Ernst &amp; Young LLP expressly disclaims any liability in connection with use of this presentation or its contents by any third party.</a:t>
            </a:r>
          </a:p>
          <a:p>
            <a:pPr lvl="0"/>
            <a:r>
              <a:rPr lang="en-US" spc="-20" dirty="0"/>
              <a:t>Views expressed in this presentation are those of the speakers and do not necessarily represent the views of Ernst &amp; Young </a:t>
            </a:r>
            <a:r>
              <a:rPr lang="en-US" dirty="0"/>
              <a:t>LLP.</a:t>
            </a:r>
          </a:p>
          <a:p>
            <a:pPr lvl="0"/>
            <a:r>
              <a:rPr lang="en-US" dirty="0"/>
              <a:t>This presentation is provided solely for the purpose of enhancing knowledge on tax matters. It does not provide tax advice to any taxpayer because it does not take into account any specific taxpayer’s facts and circumstances.</a:t>
            </a:r>
          </a:p>
          <a:p>
            <a:pPr lvl="0"/>
            <a:r>
              <a:rPr lang="en-US" dirty="0"/>
              <a:t>These slides are for educational purposes only and are not intended, and should not be relied upon, as accounting advice.</a:t>
            </a:r>
          </a:p>
        </p:txBody>
      </p:sp>
    </p:spTree>
    <p:extLst>
      <p:ext uri="{BB962C8B-B14F-4D97-AF65-F5344CB8AC3E}">
        <p14:creationId xmlns:p14="http://schemas.microsoft.com/office/powerpoint/2010/main" val="199490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BAE68-CD86-8D45-E972-741B2AD8285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35304A1-8664-62DD-0AD1-16858A1701F5}"/>
              </a:ext>
            </a:extLst>
          </p:cNvPr>
          <p:cNvSpPr>
            <a:spLocks noGrp="1"/>
          </p:cNvSpPr>
          <p:nvPr>
            <p:ph type="title"/>
          </p:nvPr>
        </p:nvSpPr>
        <p:spPr/>
        <p:txBody>
          <a:bodyPr/>
          <a:lstStyle/>
          <a:p>
            <a:r>
              <a:rPr lang="de-DE"/>
              <a:t>Presenters</a:t>
            </a:r>
          </a:p>
        </p:txBody>
      </p:sp>
      <p:grpSp>
        <p:nvGrpSpPr>
          <p:cNvPr id="199" name="Group 198">
            <a:extLst>
              <a:ext uri="{FF2B5EF4-FFF2-40B4-BE49-F238E27FC236}">
                <a16:creationId xmlns:a16="http://schemas.microsoft.com/office/drawing/2014/main" id="{C23E64D8-46FB-885F-B0F0-53F5A9792462}"/>
              </a:ext>
            </a:extLst>
          </p:cNvPr>
          <p:cNvGrpSpPr/>
          <p:nvPr/>
        </p:nvGrpSpPr>
        <p:grpSpPr>
          <a:xfrm>
            <a:off x="497427" y="3061957"/>
            <a:ext cx="5285713" cy="1361149"/>
            <a:chOff x="497427" y="3061957"/>
            <a:chExt cx="5285713" cy="1361149"/>
          </a:xfrm>
        </p:grpSpPr>
        <p:grpSp>
          <p:nvGrpSpPr>
            <p:cNvPr id="197" name="Group 196">
              <a:extLst>
                <a:ext uri="{FF2B5EF4-FFF2-40B4-BE49-F238E27FC236}">
                  <a16:creationId xmlns:a16="http://schemas.microsoft.com/office/drawing/2014/main" id="{FFC1B6D7-3FA8-AE96-168A-EFB39A659D2E}"/>
                </a:ext>
              </a:extLst>
            </p:cNvPr>
            <p:cNvGrpSpPr/>
            <p:nvPr/>
          </p:nvGrpSpPr>
          <p:grpSpPr>
            <a:xfrm>
              <a:off x="497427" y="3061957"/>
              <a:ext cx="1363549" cy="1361149"/>
              <a:chOff x="497427" y="3061957"/>
              <a:chExt cx="1363549" cy="1361149"/>
            </a:xfrm>
          </p:grpSpPr>
          <p:sp>
            <p:nvSpPr>
              <p:cNvPr id="50" name="Oval 49">
                <a:extLst>
                  <a:ext uri="{FF2B5EF4-FFF2-40B4-BE49-F238E27FC236}">
                    <a16:creationId xmlns:a16="http://schemas.microsoft.com/office/drawing/2014/main" id="{78EEDE11-3F12-8BCE-4FFC-08960A296ED1}"/>
                  </a:ext>
                </a:extLst>
              </p:cNvPr>
              <p:cNvSpPr>
                <a:spLocks/>
              </p:cNvSpPr>
              <p:nvPr/>
            </p:nvSpPr>
            <p:spPr>
              <a:xfrm>
                <a:off x="497427" y="3082476"/>
                <a:ext cx="1338381" cy="1338380"/>
              </a:xfrm>
              <a:prstGeom prst="ellipse">
                <a:avLst/>
              </a:prstGeom>
              <a:noFill/>
              <a:ln w="6350" cap="flat" cmpd="sng" algn="ctr">
                <a:solidFill>
                  <a:srgbClr val="747480"/>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51" name="Arc 50">
                <a:extLst>
                  <a:ext uri="{FF2B5EF4-FFF2-40B4-BE49-F238E27FC236}">
                    <a16:creationId xmlns:a16="http://schemas.microsoft.com/office/drawing/2014/main" id="{EAC651EF-54A9-82CA-204C-F9ABDB6DD897}"/>
                  </a:ext>
                </a:extLst>
              </p:cNvPr>
              <p:cNvSpPr>
                <a:spLocks/>
              </p:cNvSpPr>
              <p:nvPr/>
            </p:nvSpPr>
            <p:spPr>
              <a:xfrm flipH="1" flipV="1">
                <a:off x="498099" y="3061957"/>
                <a:ext cx="1362877" cy="1361149"/>
              </a:xfrm>
              <a:prstGeom prst="arc">
                <a:avLst>
                  <a:gd name="adj1" fmla="val 17460759"/>
                  <a:gd name="adj2" fmla="val 266480"/>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txBody>
              <a:bodyPr rtlCol="0" anchor="t" anchorCtr="0"/>
              <a:lstStyle/>
              <a:p>
                <a:pPr algn="ctr"/>
                <a:endParaRPr lang="en-IN" sz="900" kern="0" dirty="0">
                  <a:solidFill>
                    <a:srgbClr val="000000"/>
                  </a:solidFill>
                  <a:latin typeface="EYInterstate Light" panose="02000506000000020004" pitchFamily="2" charset="0"/>
                </a:endParaRPr>
              </a:p>
            </p:txBody>
          </p:sp>
          <p:sp>
            <p:nvSpPr>
              <p:cNvPr id="52" name="Oval 51">
                <a:extLst>
                  <a:ext uri="{FF2B5EF4-FFF2-40B4-BE49-F238E27FC236}">
                    <a16:creationId xmlns:a16="http://schemas.microsoft.com/office/drawing/2014/main" id="{75078B02-72E7-76C6-7FDE-C7E070243AD2}"/>
                  </a:ext>
                </a:extLst>
              </p:cNvPr>
              <p:cNvSpPr>
                <a:spLocks/>
              </p:cNvSpPr>
              <p:nvPr/>
            </p:nvSpPr>
            <p:spPr>
              <a:xfrm>
                <a:off x="1644988" y="3300683"/>
                <a:ext cx="139322" cy="139322"/>
              </a:xfrm>
              <a:prstGeom prst="ellipse">
                <a:avLst/>
              </a:prstGeom>
              <a:solidFill>
                <a:schemeClr val="tx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59" name="Freeform: Shape 58">
                <a:extLst>
                  <a:ext uri="{FF2B5EF4-FFF2-40B4-BE49-F238E27FC236}">
                    <a16:creationId xmlns:a16="http://schemas.microsoft.com/office/drawing/2014/main" id="{F5246B5E-4786-0A1F-8B24-A5ED7EE99678}"/>
                  </a:ext>
                </a:extLst>
              </p:cNvPr>
              <p:cNvSpPr>
                <a:spLocks noChangeAspect="1"/>
              </p:cNvSpPr>
              <p:nvPr/>
            </p:nvSpPr>
            <p:spPr>
              <a:xfrm>
                <a:off x="617977" y="3205116"/>
                <a:ext cx="1097280" cy="1093099"/>
              </a:xfrm>
              <a:custGeom>
                <a:avLst/>
                <a:gdLst>
                  <a:gd name="connsiteX0" fmla="*/ 297180 w 594360"/>
                  <a:gd name="connsiteY0" fmla="*/ 0 h 594360"/>
                  <a:gd name="connsiteX1" fmla="*/ 594360 w 594360"/>
                  <a:gd name="connsiteY1" fmla="*/ 297180 h 594360"/>
                  <a:gd name="connsiteX2" fmla="*/ 297180 w 594360"/>
                  <a:gd name="connsiteY2" fmla="*/ 594360 h 594360"/>
                  <a:gd name="connsiteX3" fmla="*/ 0 w 594360"/>
                  <a:gd name="connsiteY3" fmla="*/ 297180 h 594360"/>
                  <a:gd name="connsiteX4" fmla="*/ 297180 w 594360"/>
                  <a:gd name="connsiteY4" fmla="*/ 0 h 594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 h="594360">
                    <a:moveTo>
                      <a:pt x="297180" y="0"/>
                    </a:moveTo>
                    <a:cubicBezTo>
                      <a:pt x="461308" y="0"/>
                      <a:pt x="594360" y="133052"/>
                      <a:pt x="594360" y="297180"/>
                    </a:cubicBezTo>
                    <a:cubicBezTo>
                      <a:pt x="594360" y="461308"/>
                      <a:pt x="461308" y="594360"/>
                      <a:pt x="297180" y="594360"/>
                    </a:cubicBezTo>
                    <a:cubicBezTo>
                      <a:pt x="133052" y="594360"/>
                      <a:pt x="0" y="461308"/>
                      <a:pt x="0" y="297180"/>
                    </a:cubicBezTo>
                    <a:cubicBezTo>
                      <a:pt x="0" y="133052"/>
                      <a:pt x="133052" y="0"/>
                      <a:pt x="297180" y="0"/>
                    </a:cubicBezTo>
                    <a:close/>
                  </a:path>
                </a:pathLst>
              </a:custGeom>
              <a:blipFill>
                <a:blip r:embed="rId2" cstate="hqprint">
                  <a:extLst>
                    <a:ext uri="{28A0092B-C50C-407E-A947-70E740481C1C}">
                      <a14:useLocalDpi xmlns:a14="http://schemas.microsoft.com/office/drawing/2010/main"/>
                    </a:ext>
                  </a:extLst>
                </a:blip>
                <a:srcRect/>
                <a:stretch>
                  <a:fillRect/>
                </a:stretch>
              </a:blipFill>
              <a:ln>
                <a:noFill/>
              </a:ln>
              <a:effectLst/>
            </p:spPr>
            <p:txBody>
              <a:bodyPr wrap="square" lIns="0" tIns="0" rIns="0" bIns="0" rtlCol="0">
                <a:noAutofit/>
              </a:bodyPr>
              <a:lstStyle/>
              <a:p>
                <a:pPr defTabSz="913943"/>
                <a:endParaRPr lang="en-US" dirty="0">
                  <a:solidFill>
                    <a:schemeClr val="bg1">
                      <a:lumMod val="50000"/>
                    </a:schemeClr>
                  </a:solidFill>
                  <a:latin typeface="EYInterstate Light"/>
                </a:endParaRPr>
              </a:p>
            </p:txBody>
          </p:sp>
        </p:grpSp>
        <p:sp>
          <p:nvSpPr>
            <p:cNvPr id="63" name="Rectangle 62">
              <a:extLst>
                <a:ext uri="{FF2B5EF4-FFF2-40B4-BE49-F238E27FC236}">
                  <a16:creationId xmlns:a16="http://schemas.microsoft.com/office/drawing/2014/main" id="{0B0D3EBE-C315-C695-A605-B1B976057568}"/>
                </a:ext>
              </a:extLst>
            </p:cNvPr>
            <p:cNvSpPr>
              <a:spLocks noChangeArrowheads="1"/>
            </p:cNvSpPr>
            <p:nvPr/>
          </p:nvSpPr>
          <p:spPr bwMode="auto">
            <a:xfrm>
              <a:off x="1942660" y="3195458"/>
              <a:ext cx="3840480" cy="1094146"/>
            </a:xfrm>
            <a:prstGeom prst="rect">
              <a:avLst/>
            </a:prstGeom>
            <a:noFill/>
            <a:ln w="12700">
              <a:noFill/>
              <a:miter lim="800000"/>
              <a:headEnd/>
              <a:tailEnd/>
            </a:ln>
          </p:spPr>
          <p:txBody>
            <a:bodyPr wrap="square" lIns="27432" tIns="27432" rIns="27432" bIns="27432" anchor="t">
              <a:spAutoFit/>
            </a:bodyPr>
            <a:lstStyle>
              <a:defPPr>
                <a:defRPr lang="en-US"/>
              </a:defPPr>
              <a:lvl1pPr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kern="1200">
                  <a:solidFill>
                    <a:schemeClr val="tx1"/>
                  </a:solidFill>
                  <a:latin typeface="Gill Sans MT" pitchFamily="34" charset="0"/>
                  <a:ea typeface="ＭＳ Ｐゴシック" pitchFamily="34" charset="-128"/>
                  <a:cs typeface="+mn-cs"/>
                </a:defRPr>
              </a:lvl9pPr>
            </a:lstStyle>
            <a:p>
              <a:pPr defTabSz="865188" eaLnBrk="0" fontAlgn="auto" hangingPunct="0">
                <a:spcBef>
                  <a:spcPts val="0"/>
                </a:spcBef>
                <a:spcAft>
                  <a:spcPts val="300"/>
                </a:spcAft>
                <a:defRPr/>
              </a:pPr>
              <a:r>
                <a:rPr lang="en-US" b="1" dirty="0">
                  <a:solidFill>
                    <a:srgbClr val="FFE600"/>
                  </a:solidFill>
                  <a:latin typeface="+mn-lt"/>
                </a:rPr>
                <a:t>John Corum</a:t>
              </a:r>
            </a:p>
            <a:p>
              <a:pPr lvl="0"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Senior Manager</a:t>
              </a:r>
            </a:p>
            <a:p>
              <a:pPr lvl="0"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Ernst &amp; Young LLP</a:t>
              </a:r>
            </a:p>
            <a:p>
              <a:pPr lvl="0"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Irvine, California</a:t>
              </a:r>
            </a:p>
          </p:txBody>
        </p:sp>
      </p:grpSp>
      <p:grpSp>
        <p:nvGrpSpPr>
          <p:cNvPr id="200" name="Group 199">
            <a:extLst>
              <a:ext uri="{FF2B5EF4-FFF2-40B4-BE49-F238E27FC236}">
                <a16:creationId xmlns:a16="http://schemas.microsoft.com/office/drawing/2014/main" id="{153474C9-A43B-107A-8F10-9457A9E36E6A}"/>
              </a:ext>
            </a:extLst>
          </p:cNvPr>
          <p:cNvGrpSpPr/>
          <p:nvPr/>
        </p:nvGrpSpPr>
        <p:grpSpPr>
          <a:xfrm>
            <a:off x="497427" y="1392237"/>
            <a:ext cx="5285713" cy="1361149"/>
            <a:chOff x="497427" y="1392237"/>
            <a:chExt cx="5285713" cy="1361149"/>
          </a:xfrm>
        </p:grpSpPr>
        <p:grpSp>
          <p:nvGrpSpPr>
            <p:cNvPr id="47" name="Group 46">
              <a:extLst>
                <a:ext uri="{FF2B5EF4-FFF2-40B4-BE49-F238E27FC236}">
                  <a16:creationId xmlns:a16="http://schemas.microsoft.com/office/drawing/2014/main" id="{0EAD3E86-ECB7-994D-331E-4E5C14CAE9C4}"/>
                </a:ext>
              </a:extLst>
            </p:cNvPr>
            <p:cNvGrpSpPr/>
            <p:nvPr/>
          </p:nvGrpSpPr>
          <p:grpSpPr>
            <a:xfrm>
              <a:off x="497427" y="1392237"/>
              <a:ext cx="1363549" cy="1361149"/>
              <a:chOff x="485521" y="1411287"/>
              <a:chExt cx="1363549" cy="1361149"/>
            </a:xfrm>
          </p:grpSpPr>
          <p:sp>
            <p:nvSpPr>
              <p:cNvPr id="20" name="Freeform: Shape 50">
                <a:extLst>
                  <a:ext uri="{FF2B5EF4-FFF2-40B4-BE49-F238E27FC236}">
                    <a16:creationId xmlns:a16="http://schemas.microsoft.com/office/drawing/2014/main" id="{8FD85660-425A-21C4-87A8-59538C61449B}"/>
                  </a:ext>
                </a:extLst>
              </p:cNvPr>
              <p:cNvSpPr>
                <a:spLocks/>
              </p:cNvSpPr>
              <p:nvPr/>
            </p:nvSpPr>
            <p:spPr>
              <a:xfrm>
                <a:off x="606071" y="1554446"/>
                <a:ext cx="1097280" cy="1093099"/>
              </a:xfrm>
              <a:prstGeom prst="ellipse">
                <a:avLst/>
              </a:prstGeom>
              <a:blipFill>
                <a:blip r:embed="rId3" cstate="hqprint">
                  <a:extLst>
                    <a:ext uri="{28A0092B-C50C-407E-A947-70E740481C1C}">
                      <a14:useLocalDpi xmlns:a14="http://schemas.microsoft.com/office/drawing/2010/main"/>
                    </a:ext>
                  </a:extLst>
                </a:blip>
                <a:srcRect/>
                <a:stretch>
                  <a:fillRect t="-620" r="-855" b="-620"/>
                </a:stretch>
              </a:blipFill>
              <a:ln>
                <a:noFill/>
              </a:ln>
              <a:effectLst/>
            </p:spPr>
            <p:txBody>
              <a:bodyPr wrap="square" lIns="0" tIns="0" rIns="0" bIns="0" rtlCol="0">
                <a:noAutofit/>
              </a:bodyPr>
              <a:lstStyle/>
              <a:p>
                <a:pPr defTabSz="913943"/>
                <a:endParaRPr lang="en-US" dirty="0">
                  <a:solidFill>
                    <a:schemeClr val="bg1">
                      <a:lumMod val="50000"/>
                    </a:schemeClr>
                  </a:solidFill>
                  <a:latin typeface="EYInterstate Light"/>
                </a:endParaRPr>
              </a:p>
            </p:txBody>
          </p:sp>
          <p:sp>
            <p:nvSpPr>
              <p:cNvPr id="40" name="Oval 39">
                <a:extLst>
                  <a:ext uri="{FF2B5EF4-FFF2-40B4-BE49-F238E27FC236}">
                    <a16:creationId xmlns:a16="http://schemas.microsoft.com/office/drawing/2014/main" id="{B7383184-B478-194A-81A1-7FEF73FC4B2B}"/>
                  </a:ext>
                </a:extLst>
              </p:cNvPr>
              <p:cNvSpPr>
                <a:spLocks/>
              </p:cNvSpPr>
              <p:nvPr/>
            </p:nvSpPr>
            <p:spPr>
              <a:xfrm>
                <a:off x="485521" y="1431806"/>
                <a:ext cx="1338381" cy="1338380"/>
              </a:xfrm>
              <a:prstGeom prst="ellipse">
                <a:avLst/>
              </a:prstGeom>
              <a:noFill/>
              <a:ln w="6350" cap="flat" cmpd="sng" algn="ctr">
                <a:solidFill>
                  <a:srgbClr val="747480"/>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43" name="Arc 42">
                <a:extLst>
                  <a:ext uri="{FF2B5EF4-FFF2-40B4-BE49-F238E27FC236}">
                    <a16:creationId xmlns:a16="http://schemas.microsoft.com/office/drawing/2014/main" id="{52898FA7-401B-F50E-2021-498022775D1B}"/>
                  </a:ext>
                </a:extLst>
              </p:cNvPr>
              <p:cNvSpPr>
                <a:spLocks/>
              </p:cNvSpPr>
              <p:nvPr/>
            </p:nvSpPr>
            <p:spPr>
              <a:xfrm flipH="1" flipV="1">
                <a:off x="486193" y="1411287"/>
                <a:ext cx="1362877" cy="1361149"/>
              </a:xfrm>
              <a:prstGeom prst="arc">
                <a:avLst>
                  <a:gd name="adj1" fmla="val 17460759"/>
                  <a:gd name="adj2" fmla="val 266480"/>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txBody>
              <a:bodyPr rtlCol="0" anchor="t" anchorCtr="0"/>
              <a:lstStyle/>
              <a:p>
                <a:pPr algn="ctr"/>
                <a:endParaRPr lang="en-IN" sz="900" kern="0" dirty="0">
                  <a:solidFill>
                    <a:srgbClr val="000000"/>
                  </a:solidFill>
                  <a:latin typeface="EYInterstate Light" panose="02000506000000020004" pitchFamily="2" charset="0"/>
                </a:endParaRPr>
              </a:p>
            </p:txBody>
          </p:sp>
          <p:sp>
            <p:nvSpPr>
              <p:cNvPr id="44" name="Oval 43">
                <a:extLst>
                  <a:ext uri="{FF2B5EF4-FFF2-40B4-BE49-F238E27FC236}">
                    <a16:creationId xmlns:a16="http://schemas.microsoft.com/office/drawing/2014/main" id="{122C1022-D8D8-5091-FC07-01EEA0B24528}"/>
                  </a:ext>
                </a:extLst>
              </p:cNvPr>
              <p:cNvSpPr>
                <a:spLocks/>
              </p:cNvSpPr>
              <p:nvPr/>
            </p:nvSpPr>
            <p:spPr>
              <a:xfrm>
                <a:off x="1633082" y="1650013"/>
                <a:ext cx="139322" cy="139322"/>
              </a:xfrm>
              <a:prstGeom prst="ellipse">
                <a:avLst/>
              </a:prstGeom>
              <a:solidFill>
                <a:schemeClr val="tx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grpSp>
        <p:sp>
          <p:nvSpPr>
            <p:cNvPr id="193" name="Rectangle 192">
              <a:extLst>
                <a:ext uri="{FF2B5EF4-FFF2-40B4-BE49-F238E27FC236}">
                  <a16:creationId xmlns:a16="http://schemas.microsoft.com/office/drawing/2014/main" id="{6CD66EF3-FAC9-9CC8-F67D-49250EBC8FC7}"/>
                </a:ext>
              </a:extLst>
            </p:cNvPr>
            <p:cNvSpPr>
              <a:spLocks noChangeArrowheads="1"/>
            </p:cNvSpPr>
            <p:nvPr/>
          </p:nvSpPr>
          <p:spPr bwMode="auto">
            <a:xfrm>
              <a:off x="1942660" y="1525738"/>
              <a:ext cx="3840480" cy="1094146"/>
            </a:xfrm>
            <a:prstGeom prst="rect">
              <a:avLst/>
            </a:prstGeom>
            <a:noFill/>
            <a:ln w="12700">
              <a:noFill/>
              <a:miter lim="800000"/>
              <a:headEnd/>
              <a:tailEnd/>
            </a:ln>
          </p:spPr>
          <p:txBody>
            <a:bodyPr wrap="square" lIns="27432" tIns="27432" rIns="27432" bIns="27432" anchor="t">
              <a:spAutoFit/>
            </a:bodyPr>
            <a:lstStyle>
              <a:defPPr>
                <a:defRPr lang="en-US"/>
              </a:defPPr>
              <a:lvl1pPr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kern="1200">
                  <a:solidFill>
                    <a:schemeClr val="tx1"/>
                  </a:solidFill>
                  <a:latin typeface="Gill Sans MT" pitchFamily="34" charset="0"/>
                  <a:ea typeface="ＭＳ Ｐゴシック" pitchFamily="34" charset="-128"/>
                  <a:cs typeface="+mn-cs"/>
                </a:defRPr>
              </a:lvl9pPr>
            </a:lstStyle>
            <a:p>
              <a:pPr defTabSz="865188" eaLnBrk="0" fontAlgn="auto" hangingPunct="0">
                <a:spcBef>
                  <a:spcPts val="0"/>
                </a:spcBef>
                <a:spcAft>
                  <a:spcPts val="300"/>
                </a:spcAft>
                <a:defRPr/>
              </a:pPr>
              <a:r>
                <a:rPr lang="en-US" b="1" dirty="0">
                  <a:solidFill>
                    <a:srgbClr val="FFE600"/>
                  </a:solidFill>
                  <a:latin typeface="+mn-lt"/>
                </a:rPr>
                <a:t>Derek Kaufman</a:t>
              </a:r>
            </a:p>
            <a:p>
              <a:pPr marL="0" marR="0" lvl="0" indent="0" algn="l" defTabSz="865188" rtl="0" eaLnBrk="0" fontAlgn="auto" latinLnBrk="0" hangingPunct="0">
                <a:spcBef>
                  <a:spcPts val="0"/>
                </a:spcBef>
                <a:spcAft>
                  <a:spcPts val="300"/>
                </a:spcAft>
                <a:buClrTx/>
                <a:buSzTx/>
                <a:buFontTx/>
                <a:buNone/>
                <a:tabLst/>
                <a:defRPr/>
              </a:pPr>
              <a:r>
                <a:rPr lang="en-US" sz="1400" dirty="0">
                  <a:solidFill>
                    <a:schemeClr val="bg1"/>
                  </a:solidFill>
                  <a:latin typeface="EYInterstate Light" panose="02000506000000020004" pitchFamily="2" charset="0"/>
                </a:rPr>
                <a:t>Manager</a:t>
              </a:r>
            </a:p>
            <a:p>
              <a:pPr marL="0" marR="0" lvl="0" indent="0" algn="l" defTabSz="865188" rtl="0" eaLnBrk="0" fontAlgn="auto" latinLnBrk="0" hangingPunct="0">
                <a:spcBef>
                  <a:spcPts val="0"/>
                </a:spcBef>
                <a:spcAft>
                  <a:spcPts val="300"/>
                </a:spcAft>
                <a:buClrTx/>
                <a:buSzTx/>
                <a:buFontTx/>
                <a:buNone/>
                <a:tabLst/>
                <a:defRPr/>
              </a:pPr>
              <a:r>
                <a:rPr lang="en-US" sz="1400" dirty="0">
                  <a:solidFill>
                    <a:schemeClr val="bg1"/>
                  </a:solidFill>
                  <a:latin typeface="EYInterstate Light" panose="02000506000000020004" pitchFamily="2" charset="0"/>
                </a:rPr>
                <a:t>Ernst &amp; Young LLP</a:t>
              </a:r>
            </a:p>
            <a:p>
              <a:pPr marL="0" marR="0" lvl="0" indent="0" algn="l" defTabSz="865188" rtl="0" eaLnBrk="0" fontAlgn="auto" latinLnBrk="0" hangingPunct="0">
                <a:spcBef>
                  <a:spcPts val="0"/>
                </a:spcBef>
                <a:spcAft>
                  <a:spcPts val="300"/>
                </a:spcAft>
                <a:buClrTx/>
                <a:buSzTx/>
                <a:buFontTx/>
                <a:buNone/>
                <a:tabLst/>
                <a:defRPr/>
              </a:pPr>
              <a:r>
                <a:rPr lang="en-US" sz="1400" dirty="0">
                  <a:solidFill>
                    <a:schemeClr val="bg1"/>
                  </a:solidFill>
                  <a:latin typeface="EYInterstate Light" panose="02000506000000020004" pitchFamily="2" charset="0"/>
                </a:rPr>
                <a:t>Boston, Massachusetts</a:t>
              </a:r>
            </a:p>
          </p:txBody>
        </p:sp>
      </p:grpSp>
      <p:grpSp>
        <p:nvGrpSpPr>
          <p:cNvPr id="198" name="Group 197">
            <a:extLst>
              <a:ext uri="{FF2B5EF4-FFF2-40B4-BE49-F238E27FC236}">
                <a16:creationId xmlns:a16="http://schemas.microsoft.com/office/drawing/2014/main" id="{909AEF6E-383D-0353-7188-021CF9667621}"/>
              </a:ext>
            </a:extLst>
          </p:cNvPr>
          <p:cNvGrpSpPr/>
          <p:nvPr/>
        </p:nvGrpSpPr>
        <p:grpSpPr>
          <a:xfrm>
            <a:off x="497427" y="4731676"/>
            <a:ext cx="5285713" cy="1361149"/>
            <a:chOff x="497427" y="4731676"/>
            <a:chExt cx="5285713" cy="1361149"/>
          </a:xfrm>
        </p:grpSpPr>
        <p:grpSp>
          <p:nvGrpSpPr>
            <p:cNvPr id="196" name="Group 195">
              <a:extLst>
                <a:ext uri="{FF2B5EF4-FFF2-40B4-BE49-F238E27FC236}">
                  <a16:creationId xmlns:a16="http://schemas.microsoft.com/office/drawing/2014/main" id="{9E006BBC-64D6-45B4-5731-417FBADC1966}"/>
                </a:ext>
              </a:extLst>
            </p:cNvPr>
            <p:cNvGrpSpPr/>
            <p:nvPr/>
          </p:nvGrpSpPr>
          <p:grpSpPr>
            <a:xfrm>
              <a:off x="497427" y="4731676"/>
              <a:ext cx="1363549" cy="1361149"/>
              <a:chOff x="497427" y="4731676"/>
              <a:chExt cx="1363549" cy="1361149"/>
            </a:xfrm>
          </p:grpSpPr>
          <p:sp>
            <p:nvSpPr>
              <p:cNvPr id="55" name="Oval 54">
                <a:extLst>
                  <a:ext uri="{FF2B5EF4-FFF2-40B4-BE49-F238E27FC236}">
                    <a16:creationId xmlns:a16="http://schemas.microsoft.com/office/drawing/2014/main" id="{7FD6429D-4090-8EA5-4378-0B6D0BAB510C}"/>
                  </a:ext>
                </a:extLst>
              </p:cNvPr>
              <p:cNvSpPr>
                <a:spLocks/>
              </p:cNvSpPr>
              <p:nvPr/>
            </p:nvSpPr>
            <p:spPr>
              <a:xfrm>
                <a:off x="497427" y="4752195"/>
                <a:ext cx="1338381" cy="1338380"/>
              </a:xfrm>
              <a:prstGeom prst="ellipse">
                <a:avLst/>
              </a:prstGeom>
              <a:noFill/>
              <a:ln w="6350" cap="flat" cmpd="sng" algn="ctr">
                <a:solidFill>
                  <a:srgbClr val="747480"/>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56" name="Arc 55">
                <a:extLst>
                  <a:ext uri="{FF2B5EF4-FFF2-40B4-BE49-F238E27FC236}">
                    <a16:creationId xmlns:a16="http://schemas.microsoft.com/office/drawing/2014/main" id="{C0F3E81B-6CFE-AF5B-BB32-6F7A12F04011}"/>
                  </a:ext>
                </a:extLst>
              </p:cNvPr>
              <p:cNvSpPr>
                <a:spLocks/>
              </p:cNvSpPr>
              <p:nvPr/>
            </p:nvSpPr>
            <p:spPr>
              <a:xfrm flipH="1" flipV="1">
                <a:off x="498099" y="4731676"/>
                <a:ext cx="1362877" cy="1361149"/>
              </a:xfrm>
              <a:prstGeom prst="arc">
                <a:avLst>
                  <a:gd name="adj1" fmla="val 17460759"/>
                  <a:gd name="adj2" fmla="val 266480"/>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txBody>
              <a:bodyPr rtlCol="0" anchor="t" anchorCtr="0"/>
              <a:lstStyle/>
              <a:p>
                <a:pPr algn="ctr"/>
                <a:endParaRPr lang="en-IN" sz="900" kern="0" dirty="0">
                  <a:solidFill>
                    <a:srgbClr val="000000"/>
                  </a:solidFill>
                  <a:latin typeface="EYInterstate Light" panose="02000506000000020004" pitchFamily="2" charset="0"/>
                </a:endParaRPr>
              </a:p>
            </p:txBody>
          </p:sp>
          <p:sp>
            <p:nvSpPr>
              <p:cNvPr id="57" name="Oval 56">
                <a:extLst>
                  <a:ext uri="{FF2B5EF4-FFF2-40B4-BE49-F238E27FC236}">
                    <a16:creationId xmlns:a16="http://schemas.microsoft.com/office/drawing/2014/main" id="{E51C96B1-5CD8-C58E-D349-D5C2F3587C67}"/>
                  </a:ext>
                </a:extLst>
              </p:cNvPr>
              <p:cNvSpPr>
                <a:spLocks/>
              </p:cNvSpPr>
              <p:nvPr/>
            </p:nvSpPr>
            <p:spPr>
              <a:xfrm>
                <a:off x="1644988" y="4970402"/>
                <a:ext cx="139322" cy="139322"/>
              </a:xfrm>
              <a:prstGeom prst="ellipse">
                <a:avLst/>
              </a:prstGeom>
              <a:solidFill>
                <a:schemeClr val="tx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61" name="Freeform: Shape 60">
                <a:extLst>
                  <a:ext uri="{FF2B5EF4-FFF2-40B4-BE49-F238E27FC236}">
                    <a16:creationId xmlns:a16="http://schemas.microsoft.com/office/drawing/2014/main" id="{B1958F90-6094-E541-33B5-EB2A3023CC32}"/>
                  </a:ext>
                </a:extLst>
              </p:cNvPr>
              <p:cNvSpPr>
                <a:spLocks noChangeAspect="1"/>
              </p:cNvSpPr>
              <p:nvPr/>
            </p:nvSpPr>
            <p:spPr>
              <a:xfrm>
                <a:off x="617977" y="4874835"/>
                <a:ext cx="1097280" cy="1097280"/>
              </a:xfrm>
              <a:custGeom>
                <a:avLst/>
                <a:gdLst>
                  <a:gd name="connsiteX0" fmla="*/ 297180 w 594360"/>
                  <a:gd name="connsiteY0" fmla="*/ 0 h 594360"/>
                  <a:gd name="connsiteX1" fmla="*/ 594360 w 594360"/>
                  <a:gd name="connsiteY1" fmla="*/ 297180 h 594360"/>
                  <a:gd name="connsiteX2" fmla="*/ 297180 w 594360"/>
                  <a:gd name="connsiteY2" fmla="*/ 594360 h 594360"/>
                  <a:gd name="connsiteX3" fmla="*/ 0 w 594360"/>
                  <a:gd name="connsiteY3" fmla="*/ 297180 h 594360"/>
                  <a:gd name="connsiteX4" fmla="*/ 297180 w 594360"/>
                  <a:gd name="connsiteY4" fmla="*/ 0 h 594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360" h="594360">
                    <a:moveTo>
                      <a:pt x="297180" y="0"/>
                    </a:moveTo>
                    <a:cubicBezTo>
                      <a:pt x="461308" y="0"/>
                      <a:pt x="594360" y="133052"/>
                      <a:pt x="594360" y="297180"/>
                    </a:cubicBezTo>
                    <a:cubicBezTo>
                      <a:pt x="594360" y="461308"/>
                      <a:pt x="461308" y="594360"/>
                      <a:pt x="297180" y="594360"/>
                    </a:cubicBezTo>
                    <a:cubicBezTo>
                      <a:pt x="133052" y="594360"/>
                      <a:pt x="0" y="461308"/>
                      <a:pt x="0" y="297180"/>
                    </a:cubicBezTo>
                    <a:cubicBezTo>
                      <a:pt x="0" y="133052"/>
                      <a:pt x="133052" y="0"/>
                      <a:pt x="297180" y="0"/>
                    </a:cubicBezTo>
                    <a:close/>
                  </a:path>
                </a:pathLst>
              </a:custGeom>
              <a:blipFill>
                <a:blip r:embed="rId4" cstate="hqprint">
                  <a:extLst>
                    <a:ext uri="{28A0092B-C50C-407E-A947-70E740481C1C}">
                      <a14:useLocalDpi xmlns:a14="http://schemas.microsoft.com/office/drawing/2010/main"/>
                    </a:ext>
                  </a:extLst>
                </a:blip>
                <a:stretch>
                  <a:fillRect/>
                </a:stretch>
              </a:blipFill>
              <a:ln>
                <a:noFill/>
              </a:ln>
              <a:effectLst/>
            </p:spPr>
            <p:txBody>
              <a:bodyPr wrap="square" lIns="0" tIns="0" rIns="0" bIns="0" rtlCol="0">
                <a:noAutofit/>
              </a:bodyPr>
              <a:lstStyle/>
              <a:p>
                <a:pPr defTabSz="913943"/>
                <a:endParaRPr lang="en-US" dirty="0">
                  <a:solidFill>
                    <a:schemeClr val="bg1">
                      <a:lumMod val="50000"/>
                    </a:schemeClr>
                  </a:solidFill>
                  <a:latin typeface="EYInterstate Light"/>
                </a:endParaRPr>
              </a:p>
            </p:txBody>
          </p:sp>
        </p:grpSp>
        <p:sp>
          <p:nvSpPr>
            <p:cNvPr id="195" name="Rectangle 194">
              <a:extLst>
                <a:ext uri="{FF2B5EF4-FFF2-40B4-BE49-F238E27FC236}">
                  <a16:creationId xmlns:a16="http://schemas.microsoft.com/office/drawing/2014/main" id="{AB9C42CD-82D3-DF6D-4EDD-02F60918110F}"/>
                </a:ext>
              </a:extLst>
            </p:cNvPr>
            <p:cNvSpPr>
              <a:spLocks noChangeArrowheads="1"/>
            </p:cNvSpPr>
            <p:nvPr/>
          </p:nvSpPr>
          <p:spPr bwMode="auto">
            <a:xfrm>
              <a:off x="1942660" y="4865177"/>
              <a:ext cx="3840480" cy="1094146"/>
            </a:xfrm>
            <a:prstGeom prst="rect">
              <a:avLst/>
            </a:prstGeom>
            <a:noFill/>
            <a:ln w="12700">
              <a:noFill/>
              <a:miter lim="800000"/>
              <a:headEnd/>
              <a:tailEnd/>
            </a:ln>
          </p:spPr>
          <p:txBody>
            <a:bodyPr wrap="square" lIns="27432" tIns="27432" rIns="27432" bIns="27432" anchor="t">
              <a:spAutoFit/>
            </a:bodyPr>
            <a:lstStyle>
              <a:defPPr>
                <a:defRPr lang="en-US"/>
              </a:defPPr>
              <a:lvl1pPr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kern="1200">
                  <a:solidFill>
                    <a:schemeClr val="tx1"/>
                  </a:solidFill>
                  <a:latin typeface="Gill Sans MT" pitchFamily="34" charset="0"/>
                  <a:ea typeface="ＭＳ Ｐゴシック" pitchFamily="34" charset="-128"/>
                  <a:cs typeface="+mn-cs"/>
                </a:defRPr>
              </a:lvl9pPr>
            </a:lstStyle>
            <a:p>
              <a:pPr defTabSz="865188" eaLnBrk="0" fontAlgn="auto" hangingPunct="0">
                <a:spcBef>
                  <a:spcPts val="0"/>
                </a:spcBef>
                <a:spcAft>
                  <a:spcPts val="300"/>
                </a:spcAft>
                <a:defRPr/>
              </a:pPr>
              <a:r>
                <a:rPr lang="en-US" b="1" dirty="0">
                  <a:solidFill>
                    <a:srgbClr val="FFE600"/>
                  </a:solidFill>
                  <a:latin typeface="+mn-lt"/>
                </a:rPr>
                <a:t>David Camerucci</a:t>
              </a:r>
            </a:p>
            <a:p>
              <a:pPr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Senior Manager</a:t>
              </a:r>
            </a:p>
            <a:p>
              <a:pPr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Ernst &amp; Young LLP</a:t>
              </a:r>
            </a:p>
            <a:p>
              <a:pPr defTabSz="865188" eaLnBrk="0" fontAlgn="auto" hangingPunct="0">
                <a:spcBef>
                  <a:spcPts val="0"/>
                </a:spcBef>
                <a:spcAft>
                  <a:spcPts val="300"/>
                </a:spcAft>
                <a:defRPr/>
              </a:pPr>
              <a:r>
                <a:rPr lang="en-US" sz="1400" dirty="0">
                  <a:solidFill>
                    <a:schemeClr val="bg1"/>
                  </a:solidFill>
                  <a:latin typeface="EYInterstate Light" panose="02000506000000020004" pitchFamily="2" charset="0"/>
                </a:rPr>
                <a:t>Columbus, Ohio</a:t>
              </a:r>
            </a:p>
          </p:txBody>
        </p:sp>
      </p:grpSp>
      <p:grpSp>
        <p:nvGrpSpPr>
          <p:cNvPr id="224" name="Group 223">
            <a:extLst>
              <a:ext uri="{FF2B5EF4-FFF2-40B4-BE49-F238E27FC236}">
                <a16:creationId xmlns:a16="http://schemas.microsoft.com/office/drawing/2014/main" id="{55866DE1-5239-2BF1-DA1C-89892D6DDD16}"/>
              </a:ext>
            </a:extLst>
          </p:cNvPr>
          <p:cNvGrpSpPr/>
          <p:nvPr/>
        </p:nvGrpSpPr>
        <p:grpSpPr>
          <a:xfrm>
            <a:off x="6363335" y="3061957"/>
            <a:ext cx="5285713" cy="1361149"/>
            <a:chOff x="6363335" y="3061957"/>
            <a:chExt cx="5285713" cy="1361149"/>
          </a:xfrm>
        </p:grpSpPr>
        <p:pic>
          <p:nvPicPr>
            <p:cNvPr id="8" name="Picture 7">
              <a:extLst>
                <a:ext uri="{FF2B5EF4-FFF2-40B4-BE49-F238E27FC236}">
                  <a16:creationId xmlns:a16="http://schemas.microsoft.com/office/drawing/2014/main" id="{DA9EE1D3-8B76-3EB6-F028-E9C551197B1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483885" y="3205116"/>
              <a:ext cx="1097280" cy="1097280"/>
            </a:xfrm>
            <a:prstGeom prst="ellipse">
              <a:avLst/>
            </a:prstGeom>
            <a:ln w="63500" cap="rnd">
              <a:noFill/>
            </a:ln>
            <a:effectLst/>
          </p:spPr>
        </p:pic>
        <p:sp>
          <p:nvSpPr>
            <p:cNvPr id="206" name="Oval 205">
              <a:extLst>
                <a:ext uri="{FF2B5EF4-FFF2-40B4-BE49-F238E27FC236}">
                  <a16:creationId xmlns:a16="http://schemas.microsoft.com/office/drawing/2014/main" id="{E48EF83C-2C2C-24FF-024D-E049ACC22380}"/>
                </a:ext>
              </a:extLst>
            </p:cNvPr>
            <p:cNvSpPr>
              <a:spLocks/>
            </p:cNvSpPr>
            <p:nvPr/>
          </p:nvSpPr>
          <p:spPr>
            <a:xfrm>
              <a:off x="6363335" y="3082476"/>
              <a:ext cx="1338381" cy="1338380"/>
            </a:xfrm>
            <a:prstGeom prst="ellipse">
              <a:avLst/>
            </a:prstGeom>
            <a:noFill/>
            <a:ln w="6350" cap="flat" cmpd="sng" algn="ctr">
              <a:solidFill>
                <a:srgbClr val="747480"/>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207" name="Arc 206">
              <a:extLst>
                <a:ext uri="{FF2B5EF4-FFF2-40B4-BE49-F238E27FC236}">
                  <a16:creationId xmlns:a16="http://schemas.microsoft.com/office/drawing/2014/main" id="{423E3A3C-DD9D-897C-3333-97E238FEC901}"/>
                </a:ext>
              </a:extLst>
            </p:cNvPr>
            <p:cNvSpPr>
              <a:spLocks/>
            </p:cNvSpPr>
            <p:nvPr/>
          </p:nvSpPr>
          <p:spPr>
            <a:xfrm flipH="1" flipV="1">
              <a:off x="6364007" y="3061957"/>
              <a:ext cx="1362877" cy="1361149"/>
            </a:xfrm>
            <a:prstGeom prst="arc">
              <a:avLst>
                <a:gd name="adj1" fmla="val 17460759"/>
                <a:gd name="adj2" fmla="val 266480"/>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txBody>
            <a:bodyPr rtlCol="0" anchor="t" anchorCtr="0"/>
            <a:lstStyle/>
            <a:p>
              <a:pPr algn="ctr"/>
              <a:endParaRPr lang="en-IN" sz="900" kern="0" dirty="0">
                <a:solidFill>
                  <a:srgbClr val="000000"/>
                </a:solidFill>
                <a:latin typeface="EYInterstate Light" panose="02000506000000020004" pitchFamily="2" charset="0"/>
              </a:endParaRPr>
            </a:p>
          </p:txBody>
        </p:sp>
        <p:sp>
          <p:nvSpPr>
            <p:cNvPr id="208" name="Oval 207">
              <a:extLst>
                <a:ext uri="{FF2B5EF4-FFF2-40B4-BE49-F238E27FC236}">
                  <a16:creationId xmlns:a16="http://schemas.microsoft.com/office/drawing/2014/main" id="{34C46A7F-25D9-4ADB-6A10-C7421A98D275}"/>
                </a:ext>
              </a:extLst>
            </p:cNvPr>
            <p:cNvSpPr>
              <a:spLocks/>
            </p:cNvSpPr>
            <p:nvPr/>
          </p:nvSpPr>
          <p:spPr>
            <a:xfrm>
              <a:off x="7510896" y="3300683"/>
              <a:ext cx="139322" cy="139322"/>
            </a:xfrm>
            <a:prstGeom prst="ellipse">
              <a:avLst/>
            </a:prstGeom>
            <a:solidFill>
              <a:schemeClr val="tx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205" name="Rectangle 204">
              <a:extLst>
                <a:ext uri="{FF2B5EF4-FFF2-40B4-BE49-F238E27FC236}">
                  <a16:creationId xmlns:a16="http://schemas.microsoft.com/office/drawing/2014/main" id="{B366D2BB-56A5-3AE5-6B8B-FA0A10DC0C78}"/>
                </a:ext>
              </a:extLst>
            </p:cNvPr>
            <p:cNvSpPr>
              <a:spLocks noChangeArrowheads="1"/>
            </p:cNvSpPr>
            <p:nvPr/>
          </p:nvSpPr>
          <p:spPr bwMode="auto">
            <a:xfrm>
              <a:off x="7808568" y="3195458"/>
              <a:ext cx="3840480" cy="1094146"/>
            </a:xfrm>
            <a:prstGeom prst="rect">
              <a:avLst/>
            </a:prstGeom>
            <a:noFill/>
            <a:ln w="12700">
              <a:noFill/>
              <a:miter lim="800000"/>
              <a:headEnd/>
              <a:tailEnd/>
            </a:ln>
          </p:spPr>
          <p:txBody>
            <a:bodyPr wrap="square" lIns="27432" tIns="27432" rIns="27432" bIns="27432" anchor="t">
              <a:spAutoFit/>
            </a:bodyPr>
            <a:lstStyle>
              <a:defPPr>
                <a:defRPr lang="en-US"/>
              </a:defPPr>
              <a:lvl1pPr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kern="1200">
                  <a:solidFill>
                    <a:schemeClr val="tx1"/>
                  </a:solidFill>
                  <a:latin typeface="Gill Sans MT" pitchFamily="34" charset="0"/>
                  <a:ea typeface="ＭＳ Ｐゴシック" pitchFamily="34" charset="-128"/>
                  <a:cs typeface="+mn-cs"/>
                </a:defRPr>
              </a:lvl9pPr>
            </a:lstStyle>
            <a:p>
              <a:pPr defTabSz="865188" eaLnBrk="0" fontAlgn="auto" hangingPunct="0">
                <a:spcBef>
                  <a:spcPts val="0"/>
                </a:spcBef>
                <a:spcAft>
                  <a:spcPts val="300"/>
                </a:spcAft>
                <a:defRPr/>
              </a:pPr>
              <a:r>
                <a:rPr lang="en-US" b="1" dirty="0">
                  <a:solidFill>
                    <a:srgbClr val="FFE600"/>
                  </a:solidFill>
                  <a:latin typeface="+mn-lt"/>
                </a:rPr>
                <a:t>Shalini Appaiah</a:t>
              </a:r>
            </a:p>
            <a:p>
              <a:pPr lvl="0" defTabSz="865188" eaLnBrk="0" fontAlgn="auto" hangingPunct="0">
                <a:spcBef>
                  <a:spcPts val="0"/>
                </a:spcBef>
                <a:spcAft>
                  <a:spcPts val="300"/>
                </a:spcAft>
                <a:defRPr/>
              </a:pPr>
              <a:r>
                <a:rPr lang="en-IN" sz="1400" dirty="0">
                  <a:solidFill>
                    <a:schemeClr val="bg1"/>
                  </a:solidFill>
                  <a:latin typeface="EYInterstate Light" panose="02000506000000020004" pitchFamily="2" charset="0"/>
                </a:rPr>
                <a:t>Senior Manager</a:t>
              </a:r>
            </a:p>
            <a:p>
              <a:pPr lvl="0" defTabSz="865188" eaLnBrk="0" fontAlgn="auto" hangingPunct="0">
                <a:spcBef>
                  <a:spcPts val="0"/>
                </a:spcBef>
                <a:spcAft>
                  <a:spcPts val="300"/>
                </a:spcAft>
                <a:defRPr/>
              </a:pPr>
              <a:r>
                <a:rPr lang="en-IN" sz="1400" dirty="0">
                  <a:solidFill>
                    <a:schemeClr val="bg1"/>
                  </a:solidFill>
                  <a:latin typeface="EYInterstate Light" panose="02000506000000020004" pitchFamily="2" charset="0"/>
                </a:rPr>
                <a:t>Ernst &amp; Young LLP</a:t>
              </a:r>
            </a:p>
            <a:p>
              <a:pPr lvl="0" defTabSz="865188" eaLnBrk="0" fontAlgn="auto" hangingPunct="0">
                <a:spcBef>
                  <a:spcPts val="0"/>
                </a:spcBef>
                <a:spcAft>
                  <a:spcPts val="300"/>
                </a:spcAft>
                <a:defRPr/>
              </a:pPr>
              <a:r>
                <a:rPr lang="en-IN" sz="1400" dirty="0">
                  <a:solidFill>
                    <a:schemeClr val="bg1"/>
                  </a:solidFill>
                  <a:latin typeface="EYInterstate Light" panose="02000506000000020004" pitchFamily="2" charset="0"/>
                </a:rPr>
                <a:t>Boston, Massachusetts</a:t>
              </a:r>
            </a:p>
          </p:txBody>
        </p:sp>
      </p:grpSp>
      <p:grpSp>
        <p:nvGrpSpPr>
          <p:cNvPr id="225" name="Group 224">
            <a:extLst>
              <a:ext uri="{FF2B5EF4-FFF2-40B4-BE49-F238E27FC236}">
                <a16:creationId xmlns:a16="http://schemas.microsoft.com/office/drawing/2014/main" id="{46EDCE6C-039F-E631-D7DF-E62C467FC4D7}"/>
              </a:ext>
            </a:extLst>
          </p:cNvPr>
          <p:cNvGrpSpPr/>
          <p:nvPr/>
        </p:nvGrpSpPr>
        <p:grpSpPr>
          <a:xfrm>
            <a:off x="6363335" y="1392237"/>
            <a:ext cx="5285713" cy="1361149"/>
            <a:chOff x="6363335" y="1392237"/>
            <a:chExt cx="5285713" cy="1361149"/>
          </a:xfrm>
        </p:grpSpPr>
        <p:pic>
          <p:nvPicPr>
            <p:cNvPr id="12" name="Picture 11">
              <a:extLst>
                <a:ext uri="{FF2B5EF4-FFF2-40B4-BE49-F238E27FC236}">
                  <a16:creationId xmlns:a16="http://schemas.microsoft.com/office/drawing/2014/main" id="{A7EA283F-E8B0-550F-7371-AB1D9829512F}"/>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6483885" y="1535396"/>
              <a:ext cx="1097280" cy="1097280"/>
            </a:xfrm>
            <a:prstGeom prst="ellipse">
              <a:avLst/>
            </a:prstGeom>
            <a:ln w="63500" cap="rnd">
              <a:noFill/>
            </a:ln>
            <a:effectLst/>
          </p:spPr>
        </p:pic>
        <p:sp>
          <p:nvSpPr>
            <p:cNvPr id="214" name="Oval 213">
              <a:extLst>
                <a:ext uri="{FF2B5EF4-FFF2-40B4-BE49-F238E27FC236}">
                  <a16:creationId xmlns:a16="http://schemas.microsoft.com/office/drawing/2014/main" id="{38FFE780-5241-83DE-34D8-9F20140A36F8}"/>
                </a:ext>
              </a:extLst>
            </p:cNvPr>
            <p:cNvSpPr>
              <a:spLocks/>
            </p:cNvSpPr>
            <p:nvPr/>
          </p:nvSpPr>
          <p:spPr>
            <a:xfrm>
              <a:off x="6363335" y="1412756"/>
              <a:ext cx="1338381" cy="1338380"/>
            </a:xfrm>
            <a:prstGeom prst="ellipse">
              <a:avLst/>
            </a:prstGeom>
            <a:noFill/>
            <a:ln w="6350" cap="flat" cmpd="sng" algn="ctr">
              <a:solidFill>
                <a:srgbClr val="747480"/>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215" name="Arc 214">
              <a:extLst>
                <a:ext uri="{FF2B5EF4-FFF2-40B4-BE49-F238E27FC236}">
                  <a16:creationId xmlns:a16="http://schemas.microsoft.com/office/drawing/2014/main" id="{0B53BC82-7B60-6B5C-4BFA-14C977EB988A}"/>
                </a:ext>
              </a:extLst>
            </p:cNvPr>
            <p:cNvSpPr>
              <a:spLocks/>
            </p:cNvSpPr>
            <p:nvPr/>
          </p:nvSpPr>
          <p:spPr>
            <a:xfrm flipH="1" flipV="1">
              <a:off x="6364007" y="1392237"/>
              <a:ext cx="1362877" cy="1361149"/>
            </a:xfrm>
            <a:prstGeom prst="arc">
              <a:avLst>
                <a:gd name="adj1" fmla="val 17460759"/>
                <a:gd name="adj2" fmla="val 266480"/>
              </a:avLst>
            </a:prstGeom>
            <a:ln w="38100">
              <a:gradFill flip="none" rotWithShape="1">
                <a:gsLst>
                  <a:gs pos="66000">
                    <a:srgbClr val="FF32FF"/>
                  </a:gs>
                  <a:gs pos="46000">
                    <a:schemeClr val="tx2"/>
                  </a:gs>
                  <a:gs pos="100000">
                    <a:srgbClr val="32FFFF"/>
                  </a:gs>
                </a:gsLst>
                <a:lin ang="0" scaled="1"/>
                <a:tileRect/>
              </a:gradFill>
              <a:tailEnd type="none"/>
            </a:ln>
          </p:spPr>
          <p:style>
            <a:lnRef idx="1">
              <a:schemeClr val="accent1"/>
            </a:lnRef>
            <a:fillRef idx="0">
              <a:schemeClr val="accent1"/>
            </a:fillRef>
            <a:effectRef idx="0">
              <a:schemeClr val="accent1"/>
            </a:effectRef>
            <a:fontRef idx="minor">
              <a:schemeClr val="tx1"/>
            </a:fontRef>
          </p:style>
          <p:txBody>
            <a:bodyPr rtlCol="0" anchor="t" anchorCtr="0"/>
            <a:lstStyle/>
            <a:p>
              <a:pPr algn="ctr"/>
              <a:endParaRPr lang="en-IN" sz="900" kern="0" dirty="0">
                <a:solidFill>
                  <a:srgbClr val="000000"/>
                </a:solidFill>
                <a:latin typeface="EYInterstate Light" panose="02000506000000020004" pitchFamily="2" charset="0"/>
              </a:endParaRPr>
            </a:p>
          </p:txBody>
        </p:sp>
        <p:sp>
          <p:nvSpPr>
            <p:cNvPr id="216" name="Oval 215">
              <a:extLst>
                <a:ext uri="{FF2B5EF4-FFF2-40B4-BE49-F238E27FC236}">
                  <a16:creationId xmlns:a16="http://schemas.microsoft.com/office/drawing/2014/main" id="{09CBF30D-E3ED-BDD4-59E0-6676F3CA1888}"/>
                </a:ext>
              </a:extLst>
            </p:cNvPr>
            <p:cNvSpPr>
              <a:spLocks/>
            </p:cNvSpPr>
            <p:nvPr/>
          </p:nvSpPr>
          <p:spPr>
            <a:xfrm>
              <a:off x="7510896" y="1630963"/>
              <a:ext cx="139322" cy="139322"/>
            </a:xfrm>
            <a:prstGeom prst="ellipse">
              <a:avLst/>
            </a:prstGeom>
            <a:solidFill>
              <a:schemeClr val="tx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en-IN" sz="2000" dirty="0">
                <a:solidFill>
                  <a:schemeClr val="tx1"/>
                </a:solidFill>
                <a:latin typeface="EYInterstate Light" panose="02000506000000020004" pitchFamily="2" charset="0"/>
              </a:endParaRPr>
            </a:p>
          </p:txBody>
        </p:sp>
        <p:sp>
          <p:nvSpPr>
            <p:cNvPr id="212" name="Rectangle 211">
              <a:extLst>
                <a:ext uri="{FF2B5EF4-FFF2-40B4-BE49-F238E27FC236}">
                  <a16:creationId xmlns:a16="http://schemas.microsoft.com/office/drawing/2014/main" id="{91E714C2-8E93-F5A9-BBF1-0C47E13E801E}"/>
                </a:ext>
              </a:extLst>
            </p:cNvPr>
            <p:cNvSpPr>
              <a:spLocks noChangeArrowheads="1"/>
            </p:cNvSpPr>
            <p:nvPr/>
          </p:nvSpPr>
          <p:spPr bwMode="auto">
            <a:xfrm>
              <a:off x="7808568" y="1525738"/>
              <a:ext cx="3840480" cy="1094146"/>
            </a:xfrm>
            <a:prstGeom prst="rect">
              <a:avLst/>
            </a:prstGeom>
            <a:noFill/>
            <a:ln w="12700">
              <a:noFill/>
              <a:miter lim="800000"/>
              <a:headEnd/>
              <a:tailEnd/>
            </a:ln>
          </p:spPr>
          <p:txBody>
            <a:bodyPr wrap="square" lIns="27432" tIns="27432" rIns="27432" bIns="27432" anchor="t">
              <a:spAutoFit/>
            </a:bodyPr>
            <a:lstStyle>
              <a:defPPr>
                <a:defRPr lang="en-US"/>
              </a:defPPr>
              <a:lvl1pPr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Gill Sans MT" pitchFamily="34" charset="0"/>
                  <a:ea typeface="ＭＳ Ｐゴシック" pitchFamily="34" charset="-128"/>
                  <a:cs typeface="+mn-cs"/>
                </a:defRPr>
              </a:lvl5pPr>
              <a:lvl6pPr marL="2286000" algn="l" defTabSz="914400" rtl="0" eaLnBrk="1" latinLnBrk="0" hangingPunct="1">
                <a:defRPr kern="1200">
                  <a:solidFill>
                    <a:schemeClr val="tx1"/>
                  </a:solidFill>
                  <a:latin typeface="Gill Sans MT" pitchFamily="34" charset="0"/>
                  <a:ea typeface="ＭＳ Ｐゴシック" pitchFamily="34" charset="-128"/>
                  <a:cs typeface="+mn-cs"/>
                </a:defRPr>
              </a:lvl6pPr>
              <a:lvl7pPr marL="2743200" algn="l" defTabSz="914400" rtl="0" eaLnBrk="1" latinLnBrk="0" hangingPunct="1">
                <a:defRPr kern="1200">
                  <a:solidFill>
                    <a:schemeClr val="tx1"/>
                  </a:solidFill>
                  <a:latin typeface="Gill Sans MT" pitchFamily="34" charset="0"/>
                  <a:ea typeface="ＭＳ Ｐゴシック" pitchFamily="34" charset="-128"/>
                  <a:cs typeface="+mn-cs"/>
                </a:defRPr>
              </a:lvl7pPr>
              <a:lvl8pPr marL="3200400" algn="l" defTabSz="914400" rtl="0" eaLnBrk="1" latinLnBrk="0" hangingPunct="1">
                <a:defRPr kern="1200">
                  <a:solidFill>
                    <a:schemeClr val="tx1"/>
                  </a:solidFill>
                  <a:latin typeface="Gill Sans MT" pitchFamily="34" charset="0"/>
                  <a:ea typeface="ＭＳ Ｐゴシック" pitchFamily="34" charset="-128"/>
                  <a:cs typeface="+mn-cs"/>
                </a:defRPr>
              </a:lvl8pPr>
              <a:lvl9pPr marL="3657600" algn="l" defTabSz="914400" rtl="0" eaLnBrk="1" latinLnBrk="0" hangingPunct="1">
                <a:defRPr kern="1200">
                  <a:solidFill>
                    <a:schemeClr val="tx1"/>
                  </a:solidFill>
                  <a:latin typeface="Gill Sans MT" pitchFamily="34" charset="0"/>
                  <a:ea typeface="ＭＳ Ｐゴシック" pitchFamily="34" charset="-128"/>
                  <a:cs typeface="+mn-cs"/>
                </a:defRPr>
              </a:lvl9pPr>
            </a:lstStyle>
            <a:p>
              <a:pPr defTabSz="865188" eaLnBrk="0" fontAlgn="auto" hangingPunct="0">
                <a:spcBef>
                  <a:spcPts val="0"/>
                </a:spcBef>
                <a:spcAft>
                  <a:spcPts val="300"/>
                </a:spcAft>
                <a:defRPr/>
              </a:pPr>
              <a:r>
                <a:rPr lang="en-US" b="1" dirty="0">
                  <a:solidFill>
                    <a:srgbClr val="FFE600"/>
                  </a:solidFill>
                  <a:latin typeface="+mn-lt"/>
                </a:rPr>
                <a:t>Kara Adams</a:t>
              </a:r>
            </a:p>
            <a:p>
              <a:pPr marL="0" marR="0" lvl="0" indent="0" algn="l" defTabSz="865188" rtl="0" eaLnBrk="0" fontAlgn="auto" latinLnBrk="0" hangingPunct="0">
                <a:spcBef>
                  <a:spcPts val="0"/>
                </a:spcBef>
                <a:spcAft>
                  <a:spcPts val="300"/>
                </a:spcAft>
                <a:buClrTx/>
                <a:buSzTx/>
                <a:buFontTx/>
                <a:buNone/>
                <a:tabLst/>
                <a:defRPr/>
              </a:pPr>
              <a:r>
                <a:rPr lang="en-IN" sz="1400" dirty="0">
                  <a:solidFill>
                    <a:schemeClr val="bg1"/>
                  </a:solidFill>
                  <a:latin typeface="EYInterstate Light" panose="02000506000000020004" pitchFamily="2" charset="0"/>
                </a:rPr>
                <a:t>Managing Director</a:t>
              </a:r>
            </a:p>
            <a:p>
              <a:pPr marL="0" marR="0" lvl="0" indent="0" algn="l" defTabSz="865188" rtl="0" eaLnBrk="0" fontAlgn="auto" latinLnBrk="0" hangingPunct="0">
                <a:spcBef>
                  <a:spcPts val="0"/>
                </a:spcBef>
                <a:spcAft>
                  <a:spcPts val="300"/>
                </a:spcAft>
                <a:buClrTx/>
                <a:buSzTx/>
                <a:buFontTx/>
                <a:buNone/>
                <a:tabLst/>
                <a:defRPr/>
              </a:pPr>
              <a:r>
                <a:rPr lang="en-IN" sz="1400" dirty="0">
                  <a:solidFill>
                    <a:schemeClr val="bg1"/>
                  </a:solidFill>
                  <a:latin typeface="EYInterstate Light" panose="02000506000000020004" pitchFamily="2" charset="0"/>
                </a:rPr>
                <a:t>Ernst &amp; Young LLP</a:t>
              </a:r>
            </a:p>
            <a:p>
              <a:pPr marL="0" marR="0" lvl="0" indent="0" algn="l" defTabSz="865188" rtl="0" eaLnBrk="0" fontAlgn="auto" latinLnBrk="0" hangingPunct="0">
                <a:spcBef>
                  <a:spcPts val="0"/>
                </a:spcBef>
                <a:spcAft>
                  <a:spcPts val="300"/>
                </a:spcAft>
                <a:buClrTx/>
                <a:buSzTx/>
                <a:buFontTx/>
                <a:buNone/>
                <a:tabLst/>
                <a:defRPr/>
              </a:pPr>
              <a:r>
                <a:rPr lang="en-IN" sz="1400" dirty="0">
                  <a:solidFill>
                    <a:schemeClr val="bg1"/>
                  </a:solidFill>
                  <a:latin typeface="EYInterstate Light" panose="02000506000000020004" pitchFamily="2" charset="0"/>
                </a:rPr>
                <a:t>Irvine, California</a:t>
              </a:r>
            </a:p>
          </p:txBody>
        </p:sp>
      </p:grpSp>
    </p:spTree>
    <p:extLst>
      <p:ext uri="{BB962C8B-B14F-4D97-AF65-F5344CB8AC3E}">
        <p14:creationId xmlns:p14="http://schemas.microsoft.com/office/powerpoint/2010/main" val="2174596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CPE eligibility</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We will launch at least three polls per CPE credit. Participants must attend the full session and must answer at least three polls per CPE credit to receive full credit.</a:t>
            </a:r>
          </a:p>
        </p:txBody>
      </p:sp>
    </p:spTree>
    <p:extLst>
      <p:ext uri="{BB962C8B-B14F-4D97-AF65-F5344CB8AC3E}">
        <p14:creationId xmlns:p14="http://schemas.microsoft.com/office/powerpoint/2010/main" val="1994903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Agenda</a:t>
            </a:r>
          </a:p>
        </p:txBody>
      </p:sp>
      <p:sp>
        <p:nvSpPr>
          <p:cNvPr id="5" name="Rectangle 4">
            <a:extLst>
              <a:ext uri="{FF2B5EF4-FFF2-40B4-BE49-F238E27FC236}">
                <a16:creationId xmlns:a16="http://schemas.microsoft.com/office/drawing/2014/main" id="{F377CDED-F7FD-D54B-4B91-AB526F3A39BC}"/>
              </a:ext>
            </a:extLst>
          </p:cNvPr>
          <p:cNvSpPr/>
          <p:nvPr/>
        </p:nvSpPr>
        <p:spPr>
          <a:xfrm>
            <a:off x="485775" y="1411288"/>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1</a:t>
            </a:r>
          </a:p>
        </p:txBody>
      </p:sp>
      <p:sp>
        <p:nvSpPr>
          <p:cNvPr id="7" name="Rectangle 6">
            <a:extLst>
              <a:ext uri="{FF2B5EF4-FFF2-40B4-BE49-F238E27FC236}">
                <a16:creationId xmlns:a16="http://schemas.microsoft.com/office/drawing/2014/main" id="{E0167BB2-4E39-C5A8-9185-EE9F86C175AE}"/>
              </a:ext>
            </a:extLst>
          </p:cNvPr>
          <p:cNvSpPr/>
          <p:nvPr/>
        </p:nvSpPr>
        <p:spPr>
          <a:xfrm>
            <a:off x="485775" y="2008233"/>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2</a:t>
            </a:r>
          </a:p>
        </p:txBody>
      </p:sp>
      <p:sp>
        <p:nvSpPr>
          <p:cNvPr id="8" name="Rectangle 7">
            <a:extLst>
              <a:ext uri="{FF2B5EF4-FFF2-40B4-BE49-F238E27FC236}">
                <a16:creationId xmlns:a16="http://schemas.microsoft.com/office/drawing/2014/main" id="{5FEACBC2-CA2B-6CE2-7E18-54C4560C0D4F}"/>
              </a:ext>
            </a:extLst>
          </p:cNvPr>
          <p:cNvSpPr/>
          <p:nvPr/>
        </p:nvSpPr>
        <p:spPr>
          <a:xfrm>
            <a:off x="485775" y="2605178"/>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3</a:t>
            </a:r>
          </a:p>
        </p:txBody>
      </p:sp>
      <p:sp>
        <p:nvSpPr>
          <p:cNvPr id="9" name="Rectangle 8">
            <a:extLst>
              <a:ext uri="{FF2B5EF4-FFF2-40B4-BE49-F238E27FC236}">
                <a16:creationId xmlns:a16="http://schemas.microsoft.com/office/drawing/2014/main" id="{76034F3C-E312-A4DC-B4EE-0DD7074E0F8B}"/>
              </a:ext>
            </a:extLst>
          </p:cNvPr>
          <p:cNvSpPr/>
          <p:nvPr/>
        </p:nvSpPr>
        <p:spPr>
          <a:xfrm>
            <a:off x="485775" y="3202123"/>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4</a:t>
            </a:r>
          </a:p>
        </p:txBody>
      </p:sp>
      <p:sp>
        <p:nvSpPr>
          <p:cNvPr id="10" name="Rectangle 9">
            <a:extLst>
              <a:ext uri="{FF2B5EF4-FFF2-40B4-BE49-F238E27FC236}">
                <a16:creationId xmlns:a16="http://schemas.microsoft.com/office/drawing/2014/main" id="{FCB09986-F83B-4435-1198-123DEBC52C47}"/>
              </a:ext>
            </a:extLst>
          </p:cNvPr>
          <p:cNvSpPr/>
          <p:nvPr/>
        </p:nvSpPr>
        <p:spPr>
          <a:xfrm>
            <a:off x="485775" y="3799068"/>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5</a:t>
            </a:r>
          </a:p>
        </p:txBody>
      </p:sp>
      <p:sp>
        <p:nvSpPr>
          <p:cNvPr id="11" name="Rectangle 10">
            <a:extLst>
              <a:ext uri="{FF2B5EF4-FFF2-40B4-BE49-F238E27FC236}">
                <a16:creationId xmlns:a16="http://schemas.microsoft.com/office/drawing/2014/main" id="{C8BF5A00-4462-2DCD-B176-B24D86A1493F}"/>
              </a:ext>
            </a:extLst>
          </p:cNvPr>
          <p:cNvSpPr/>
          <p:nvPr/>
        </p:nvSpPr>
        <p:spPr>
          <a:xfrm>
            <a:off x="485775" y="4396013"/>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6</a:t>
            </a:r>
          </a:p>
        </p:txBody>
      </p:sp>
      <p:sp>
        <p:nvSpPr>
          <p:cNvPr id="12" name="Rectangle 11">
            <a:extLst>
              <a:ext uri="{FF2B5EF4-FFF2-40B4-BE49-F238E27FC236}">
                <a16:creationId xmlns:a16="http://schemas.microsoft.com/office/drawing/2014/main" id="{F189D5F5-C112-12A5-4C6C-67939584D604}"/>
              </a:ext>
            </a:extLst>
          </p:cNvPr>
          <p:cNvSpPr/>
          <p:nvPr/>
        </p:nvSpPr>
        <p:spPr>
          <a:xfrm>
            <a:off x="485775" y="4992958"/>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7</a:t>
            </a:r>
          </a:p>
        </p:txBody>
      </p:sp>
      <p:sp>
        <p:nvSpPr>
          <p:cNvPr id="13" name="Rectangle 12">
            <a:extLst>
              <a:ext uri="{FF2B5EF4-FFF2-40B4-BE49-F238E27FC236}">
                <a16:creationId xmlns:a16="http://schemas.microsoft.com/office/drawing/2014/main" id="{DAB8F4A0-D828-C506-F414-89F244760B1B}"/>
              </a:ext>
            </a:extLst>
          </p:cNvPr>
          <p:cNvSpPr/>
          <p:nvPr/>
        </p:nvSpPr>
        <p:spPr>
          <a:xfrm>
            <a:off x="485775" y="5589905"/>
            <a:ext cx="502920" cy="50292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r>
              <a:rPr lang="de-DE" sz="2400" kern="0">
                <a:solidFill>
                  <a:schemeClr val="bg1"/>
                </a:solidFill>
              </a:rPr>
              <a:t>8</a:t>
            </a:r>
          </a:p>
        </p:txBody>
      </p:sp>
      <p:sp>
        <p:nvSpPr>
          <p:cNvPr id="14" name="Rectangle 13">
            <a:extLst>
              <a:ext uri="{FF2B5EF4-FFF2-40B4-BE49-F238E27FC236}">
                <a16:creationId xmlns:a16="http://schemas.microsoft.com/office/drawing/2014/main" id="{478C76EE-4EE6-EC9B-AECC-3D7027B02375}"/>
              </a:ext>
            </a:extLst>
          </p:cNvPr>
          <p:cNvSpPr/>
          <p:nvPr/>
        </p:nvSpPr>
        <p:spPr>
          <a:xfrm>
            <a:off x="1047749" y="1411288"/>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l">
              <a:buClr>
                <a:schemeClr val="tx2"/>
              </a:buClr>
            </a:pPr>
            <a:r>
              <a:rPr lang="de-DE">
                <a:solidFill>
                  <a:schemeClr val="bg1"/>
                </a:solidFill>
              </a:rPr>
              <a:t>Introduction and objectives</a:t>
            </a:r>
          </a:p>
        </p:txBody>
      </p:sp>
      <p:sp>
        <p:nvSpPr>
          <p:cNvPr id="15" name="Rectangle 14">
            <a:extLst>
              <a:ext uri="{FF2B5EF4-FFF2-40B4-BE49-F238E27FC236}">
                <a16:creationId xmlns:a16="http://schemas.microsoft.com/office/drawing/2014/main" id="{9EE55155-5AF9-B0F6-AC50-840F62911C5C}"/>
              </a:ext>
            </a:extLst>
          </p:cNvPr>
          <p:cNvSpPr/>
          <p:nvPr/>
        </p:nvSpPr>
        <p:spPr>
          <a:xfrm>
            <a:off x="1047749" y="2008233"/>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Sales and use tax</a:t>
            </a:r>
            <a:endParaRPr lang="de-DE" err="1">
              <a:solidFill>
                <a:schemeClr val="bg1"/>
              </a:solidFill>
            </a:endParaRPr>
          </a:p>
        </p:txBody>
      </p:sp>
      <p:sp>
        <p:nvSpPr>
          <p:cNvPr id="16" name="Rectangle 15">
            <a:extLst>
              <a:ext uri="{FF2B5EF4-FFF2-40B4-BE49-F238E27FC236}">
                <a16:creationId xmlns:a16="http://schemas.microsoft.com/office/drawing/2014/main" id="{C2029A32-B223-0C86-1D9E-782A54BDA247}"/>
              </a:ext>
            </a:extLst>
          </p:cNvPr>
          <p:cNvSpPr/>
          <p:nvPr/>
        </p:nvSpPr>
        <p:spPr>
          <a:xfrm>
            <a:off x="1047749" y="2605178"/>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en-IN" dirty="0">
                <a:solidFill>
                  <a:schemeClr val="bg1"/>
                </a:solidFill>
              </a:rPr>
              <a:t>Property tax basics and update</a:t>
            </a:r>
          </a:p>
        </p:txBody>
      </p:sp>
      <p:sp>
        <p:nvSpPr>
          <p:cNvPr id="17" name="Rectangle 16">
            <a:extLst>
              <a:ext uri="{FF2B5EF4-FFF2-40B4-BE49-F238E27FC236}">
                <a16:creationId xmlns:a16="http://schemas.microsoft.com/office/drawing/2014/main" id="{953B53A8-ADA0-EB00-CB21-C80D650D9F22}"/>
              </a:ext>
            </a:extLst>
          </p:cNvPr>
          <p:cNvSpPr/>
          <p:nvPr/>
        </p:nvSpPr>
        <p:spPr>
          <a:xfrm>
            <a:off x="1047749" y="3202123"/>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Credits and incentives</a:t>
            </a:r>
            <a:endParaRPr lang="de-DE" err="1">
              <a:solidFill>
                <a:schemeClr val="bg1"/>
              </a:solidFill>
            </a:endParaRPr>
          </a:p>
        </p:txBody>
      </p:sp>
      <p:sp>
        <p:nvSpPr>
          <p:cNvPr id="18" name="Rectangle 17">
            <a:extLst>
              <a:ext uri="{FF2B5EF4-FFF2-40B4-BE49-F238E27FC236}">
                <a16:creationId xmlns:a16="http://schemas.microsoft.com/office/drawing/2014/main" id="{4EF27677-A8D5-FD7D-435C-113564E8898B}"/>
              </a:ext>
            </a:extLst>
          </p:cNvPr>
          <p:cNvSpPr/>
          <p:nvPr/>
        </p:nvSpPr>
        <p:spPr>
          <a:xfrm>
            <a:off x="1047749" y="3799068"/>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Unclaimed property</a:t>
            </a:r>
          </a:p>
        </p:txBody>
      </p:sp>
      <p:sp>
        <p:nvSpPr>
          <p:cNvPr id="19" name="Rectangle 18">
            <a:extLst>
              <a:ext uri="{FF2B5EF4-FFF2-40B4-BE49-F238E27FC236}">
                <a16:creationId xmlns:a16="http://schemas.microsoft.com/office/drawing/2014/main" id="{3B7E3F65-98B3-D693-08EC-07E38E7BE272}"/>
              </a:ext>
            </a:extLst>
          </p:cNvPr>
          <p:cNvSpPr/>
          <p:nvPr/>
        </p:nvSpPr>
        <p:spPr>
          <a:xfrm>
            <a:off x="1047749" y="4396013"/>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State examination update</a:t>
            </a:r>
            <a:endParaRPr lang="de-DE" err="1">
              <a:solidFill>
                <a:schemeClr val="bg1"/>
              </a:solidFill>
            </a:endParaRPr>
          </a:p>
        </p:txBody>
      </p:sp>
      <p:sp>
        <p:nvSpPr>
          <p:cNvPr id="20" name="Rectangle 19">
            <a:extLst>
              <a:ext uri="{FF2B5EF4-FFF2-40B4-BE49-F238E27FC236}">
                <a16:creationId xmlns:a16="http://schemas.microsoft.com/office/drawing/2014/main" id="{00419DB2-7062-0AC0-D0A5-4AD2D68CB382}"/>
              </a:ext>
            </a:extLst>
          </p:cNvPr>
          <p:cNvSpPr/>
          <p:nvPr/>
        </p:nvSpPr>
        <p:spPr>
          <a:xfrm>
            <a:off x="1047749" y="4992958"/>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Compliance and asset recovery</a:t>
            </a:r>
            <a:endParaRPr lang="de-DE" err="1">
              <a:solidFill>
                <a:schemeClr val="bg1"/>
              </a:solidFill>
            </a:endParaRPr>
          </a:p>
        </p:txBody>
      </p:sp>
      <p:sp>
        <p:nvSpPr>
          <p:cNvPr id="21" name="Rectangle 20">
            <a:extLst>
              <a:ext uri="{FF2B5EF4-FFF2-40B4-BE49-F238E27FC236}">
                <a16:creationId xmlns:a16="http://schemas.microsoft.com/office/drawing/2014/main" id="{8A855268-E982-8B9B-EB61-81AE1F72FEF8}"/>
              </a:ext>
            </a:extLst>
          </p:cNvPr>
          <p:cNvSpPr/>
          <p:nvPr/>
        </p:nvSpPr>
        <p:spPr>
          <a:xfrm>
            <a:off x="1047749" y="5589905"/>
            <a:ext cx="4448175" cy="502920"/>
          </a:xfrm>
          <a:prstGeom prst="rect">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buClr>
                <a:schemeClr val="tx2"/>
              </a:buClr>
            </a:pPr>
            <a:r>
              <a:rPr lang="de-DE">
                <a:solidFill>
                  <a:schemeClr val="bg1"/>
                </a:solidFill>
              </a:rPr>
              <a:t>Closing and questions</a:t>
            </a:r>
          </a:p>
        </p:txBody>
      </p:sp>
      <p:pic>
        <p:nvPicPr>
          <p:cNvPr id="23" name="Picture 22">
            <a:extLst>
              <a:ext uri="{FF2B5EF4-FFF2-40B4-BE49-F238E27FC236}">
                <a16:creationId xmlns:a16="http://schemas.microsoft.com/office/drawing/2014/main" id="{3E55CC78-6AF3-A459-DEFB-C4D4CA20C390}"/>
              </a:ext>
            </a:extLst>
          </p:cNvPr>
          <p:cNvPicPr>
            <a:picLocks noChangeAspect="1"/>
          </p:cNvPicPr>
          <p:nvPr/>
        </p:nvPicPr>
        <p:blipFill>
          <a:blip r:embed="rId2" cstate="hqprint">
            <a:extLst>
              <a:ext uri="{BEBA8EAE-BF5A-486C-A8C5-ECC9F3942E4B}">
                <a14:imgProps xmlns:a14="http://schemas.microsoft.com/office/drawing/2010/main">
                  <a14:imgLayer r:embed="rId3">
                    <a14:imgEffect>
                      <a14:brightnessContrast bright="-30000"/>
                    </a14:imgEffect>
                  </a14:imgLayer>
                </a14:imgProps>
              </a:ext>
              <a:ext uri="{28A0092B-C50C-407E-A947-70E740481C1C}">
                <a14:useLocalDpi xmlns:a14="http://schemas.microsoft.com/office/drawing/2010/main"/>
              </a:ext>
            </a:extLst>
          </a:blip>
          <a:srcRect/>
          <a:stretch>
            <a:fillRect/>
          </a:stretch>
        </p:blipFill>
        <p:spPr>
          <a:xfrm>
            <a:off x="5676900" y="1412875"/>
            <a:ext cx="6035040" cy="4690872"/>
          </a:xfrm>
          <a:prstGeom prst="rect">
            <a:avLst/>
          </a:prstGeom>
        </p:spPr>
      </p:pic>
    </p:spTree>
    <p:extLst>
      <p:ext uri="{BB962C8B-B14F-4D97-AF65-F5344CB8AC3E}">
        <p14:creationId xmlns:p14="http://schemas.microsoft.com/office/powerpoint/2010/main" val="1994903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Objectives</a:t>
            </a:r>
          </a:p>
        </p:txBody>
      </p:sp>
      <p:sp>
        <p:nvSpPr>
          <p:cNvPr id="8" name="Rectangle 7">
            <a:extLst>
              <a:ext uri="{FF2B5EF4-FFF2-40B4-BE49-F238E27FC236}">
                <a16:creationId xmlns:a16="http://schemas.microsoft.com/office/drawing/2014/main" id="{10D91FAA-B3BC-B16A-C8D7-7001579BDC0B}"/>
              </a:ext>
            </a:extLst>
          </p:cNvPr>
          <p:cNvSpPr>
            <a:spLocks/>
          </p:cNvSpPr>
          <p:nvPr/>
        </p:nvSpPr>
        <p:spPr>
          <a:xfrm>
            <a:off x="479425" y="1412875"/>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lnSpc>
                <a:spcPct val="90000"/>
              </a:lnSpc>
              <a:spcBef>
                <a:spcPts val="400"/>
              </a:spcBef>
              <a:spcAft>
                <a:spcPts val="400"/>
              </a:spcAft>
              <a:buClr>
                <a:schemeClr val="tx2"/>
              </a:buClr>
            </a:pPr>
            <a:r>
              <a:rPr lang="en-IN" sz="1600" dirty="0">
                <a:solidFill>
                  <a:schemeClr val="bg1"/>
                </a:solidFill>
              </a:rPr>
              <a:t>Identify where sales and use tax applies to exempt organizations and how recent state law changes affect everyday purchases and sales.</a:t>
            </a:r>
          </a:p>
        </p:txBody>
      </p:sp>
      <p:sp>
        <p:nvSpPr>
          <p:cNvPr id="12" name="Rectangle 11">
            <a:extLst>
              <a:ext uri="{FF2B5EF4-FFF2-40B4-BE49-F238E27FC236}">
                <a16:creationId xmlns:a16="http://schemas.microsoft.com/office/drawing/2014/main" id="{68717D70-975B-54D9-34D2-F64C3E41C40E}"/>
              </a:ext>
            </a:extLst>
          </p:cNvPr>
          <p:cNvSpPr>
            <a:spLocks/>
          </p:cNvSpPr>
          <p:nvPr/>
        </p:nvSpPr>
        <p:spPr>
          <a:xfrm>
            <a:off x="479425" y="1475882"/>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
        <p:nvSpPr>
          <p:cNvPr id="9" name="Rectangle 8">
            <a:extLst>
              <a:ext uri="{FF2B5EF4-FFF2-40B4-BE49-F238E27FC236}">
                <a16:creationId xmlns:a16="http://schemas.microsoft.com/office/drawing/2014/main" id="{951437D6-B69B-EE49-ADDD-59913F6B26D2}"/>
              </a:ext>
            </a:extLst>
          </p:cNvPr>
          <p:cNvSpPr>
            <a:spLocks/>
          </p:cNvSpPr>
          <p:nvPr/>
        </p:nvSpPr>
        <p:spPr>
          <a:xfrm>
            <a:off x="479425" y="2345267"/>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lnSpc>
                <a:spcPct val="90000"/>
              </a:lnSpc>
              <a:spcBef>
                <a:spcPts val="400"/>
              </a:spcBef>
              <a:spcAft>
                <a:spcPts val="400"/>
              </a:spcAft>
              <a:buClr>
                <a:schemeClr val="tx2"/>
              </a:buClr>
            </a:pPr>
            <a:r>
              <a:rPr lang="en-IN" sz="1600" dirty="0">
                <a:solidFill>
                  <a:schemeClr val="bg1"/>
                </a:solidFill>
              </a:rPr>
              <a:t>Describe how property and transfer taxes affect exempt organizations and the situations in which an exemption can be lost.</a:t>
            </a:r>
          </a:p>
        </p:txBody>
      </p:sp>
      <p:sp>
        <p:nvSpPr>
          <p:cNvPr id="13" name="Rectangle 12">
            <a:extLst>
              <a:ext uri="{FF2B5EF4-FFF2-40B4-BE49-F238E27FC236}">
                <a16:creationId xmlns:a16="http://schemas.microsoft.com/office/drawing/2014/main" id="{033BC482-D8A1-B203-9DBB-C0C96A43EB06}"/>
              </a:ext>
            </a:extLst>
          </p:cNvPr>
          <p:cNvSpPr>
            <a:spLocks/>
          </p:cNvSpPr>
          <p:nvPr/>
        </p:nvSpPr>
        <p:spPr>
          <a:xfrm>
            <a:off x="479425" y="2408274"/>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
        <p:nvSpPr>
          <p:cNvPr id="10" name="Rectangle 9">
            <a:extLst>
              <a:ext uri="{FF2B5EF4-FFF2-40B4-BE49-F238E27FC236}">
                <a16:creationId xmlns:a16="http://schemas.microsoft.com/office/drawing/2014/main" id="{CB5F3195-EAAB-42FC-2B4F-065A216E5628}"/>
              </a:ext>
            </a:extLst>
          </p:cNvPr>
          <p:cNvSpPr>
            <a:spLocks/>
          </p:cNvSpPr>
          <p:nvPr/>
        </p:nvSpPr>
        <p:spPr>
          <a:xfrm>
            <a:off x="479425" y="3277659"/>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lnSpc>
                <a:spcPct val="90000"/>
              </a:lnSpc>
              <a:spcBef>
                <a:spcPts val="400"/>
              </a:spcBef>
              <a:spcAft>
                <a:spcPts val="400"/>
              </a:spcAft>
              <a:buClr>
                <a:schemeClr val="tx2"/>
              </a:buClr>
            </a:pPr>
            <a:r>
              <a:rPr lang="en-IN" sz="1600" dirty="0">
                <a:solidFill>
                  <a:schemeClr val="bg1"/>
                </a:solidFill>
              </a:rPr>
              <a:t>Recognize which energy and employer credits remain available after the One Big Beautiful Bill Act (OBBBA) and how an exempt organization can benefit from them.</a:t>
            </a:r>
          </a:p>
        </p:txBody>
      </p:sp>
      <p:sp>
        <p:nvSpPr>
          <p:cNvPr id="14" name="Rectangle 13">
            <a:extLst>
              <a:ext uri="{FF2B5EF4-FFF2-40B4-BE49-F238E27FC236}">
                <a16:creationId xmlns:a16="http://schemas.microsoft.com/office/drawing/2014/main" id="{853AD002-9DCD-ED7A-CEFF-ED55DD49ADDB}"/>
              </a:ext>
            </a:extLst>
          </p:cNvPr>
          <p:cNvSpPr>
            <a:spLocks/>
          </p:cNvSpPr>
          <p:nvPr/>
        </p:nvSpPr>
        <p:spPr>
          <a:xfrm>
            <a:off x="479425" y="3340666"/>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
        <p:nvSpPr>
          <p:cNvPr id="11" name="Rectangle 10">
            <a:extLst>
              <a:ext uri="{FF2B5EF4-FFF2-40B4-BE49-F238E27FC236}">
                <a16:creationId xmlns:a16="http://schemas.microsoft.com/office/drawing/2014/main" id="{4FA7040B-4EFC-67FE-0471-9028FC922E61}"/>
              </a:ext>
            </a:extLst>
          </p:cNvPr>
          <p:cNvSpPr>
            <a:spLocks/>
          </p:cNvSpPr>
          <p:nvPr/>
        </p:nvSpPr>
        <p:spPr>
          <a:xfrm>
            <a:off x="479425" y="4210050"/>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lnSpc>
                <a:spcPct val="90000"/>
              </a:lnSpc>
              <a:spcBef>
                <a:spcPts val="400"/>
              </a:spcBef>
              <a:spcAft>
                <a:spcPts val="400"/>
              </a:spcAft>
              <a:buClr>
                <a:schemeClr val="tx2"/>
              </a:buClr>
            </a:pPr>
            <a:r>
              <a:rPr lang="en-IN" sz="1600" dirty="0">
                <a:solidFill>
                  <a:schemeClr val="bg1"/>
                </a:solidFill>
              </a:rPr>
              <a:t>Explain an organization’s unclaimed property obligations and the practices that reduce examination and liability risk.</a:t>
            </a:r>
          </a:p>
        </p:txBody>
      </p:sp>
      <p:sp>
        <p:nvSpPr>
          <p:cNvPr id="15" name="Rectangle 14">
            <a:extLst>
              <a:ext uri="{FF2B5EF4-FFF2-40B4-BE49-F238E27FC236}">
                <a16:creationId xmlns:a16="http://schemas.microsoft.com/office/drawing/2014/main" id="{B8ACB104-54E2-B99F-6566-B3C2E9A5465F}"/>
              </a:ext>
            </a:extLst>
          </p:cNvPr>
          <p:cNvSpPr>
            <a:spLocks/>
          </p:cNvSpPr>
          <p:nvPr/>
        </p:nvSpPr>
        <p:spPr>
          <a:xfrm>
            <a:off x="479425" y="4273057"/>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Tree>
    <p:extLst>
      <p:ext uri="{BB962C8B-B14F-4D97-AF65-F5344CB8AC3E}">
        <p14:creationId xmlns:p14="http://schemas.microsoft.com/office/powerpoint/2010/main" val="1994903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Polling question 1</a:t>
            </a:r>
          </a:p>
        </p:txBody>
      </p:sp>
      <p:pic>
        <p:nvPicPr>
          <p:cNvPr id="8" name="Picture 7">
            <a:extLst>
              <a:ext uri="{FF2B5EF4-FFF2-40B4-BE49-F238E27FC236}">
                <a16:creationId xmlns:a16="http://schemas.microsoft.com/office/drawing/2014/main" id="{E183334B-9EEF-579B-EC08-207B912E243B}"/>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9" name="Text Placeholder 2">
            <a:extLst>
              <a:ext uri="{FF2B5EF4-FFF2-40B4-BE49-F238E27FC236}">
                <a16:creationId xmlns:a16="http://schemas.microsoft.com/office/drawing/2014/main" id="{4A4533CD-FFB8-9B71-FE0E-72A72B513DFD}"/>
              </a:ext>
            </a:extLst>
          </p:cNvPr>
          <p:cNvSpPr txBox="1">
            <a:spLocks/>
          </p:cNvSpPr>
          <p:nvPr/>
        </p:nvSpPr>
        <p:spPr>
          <a:xfrm>
            <a:off x="476251" y="2361049"/>
            <a:ext cx="5724087" cy="640080"/>
          </a:xfrm>
          <a:prstGeom prst="rect">
            <a:avLst/>
          </a:prstGeom>
          <a:ln w="6350" cap="flat" cmpd="sng" algn="ctr">
            <a:solidFill>
              <a:schemeClr val="tx2"/>
            </a:solidFill>
            <a:prstDash val="solid"/>
            <a:round/>
            <a:headEnd type="none" w="med" len="med"/>
            <a:tailEnd type="none" w="med" len="med"/>
          </a:ln>
        </p:spPr>
        <p:txBody>
          <a:bodyPr vert="horz" lIns="91392" tIns="45720" rIns="91392" bIns="45720" rtlCol="0" anchor="ctr" anchorCtr="0">
            <a:noAutofit/>
          </a:bodyPr>
          <a:lstStyle>
            <a:lvl1pPr marL="267319" indent="-267319" algn="l" defTabSz="685434"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534639" indent="-267319" algn="l" defTabSz="685434"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801958" indent="-267319" algn="l" defTabSz="685434"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069277" indent="-267319" algn="l" defTabSz="685434"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336597" indent="-267319" algn="l" defTabSz="685434"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1884944"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6pPr>
            <a:lvl7pPr marL="2227661"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7pPr>
            <a:lvl8pPr marL="2570378"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8pPr>
            <a:lvl9pPr marL="2913096"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9pPr>
          </a:lstStyle>
          <a:p>
            <a:pPr marL="0" indent="0">
              <a:spcBef>
                <a:spcPts val="0"/>
              </a:spcBef>
              <a:buFont typeface="EYInterstate Light" panose="02000506000000020004" pitchFamily="2" charset="0"/>
              <a:buNone/>
            </a:pPr>
            <a:r>
              <a:rPr lang="en-IN" sz="1600" b="1" dirty="0"/>
              <a:t>What topic are you most interested in learning about today?</a:t>
            </a:r>
          </a:p>
        </p:txBody>
      </p:sp>
      <p:sp>
        <p:nvSpPr>
          <p:cNvPr id="13" name="Text Placeholder 2">
            <a:extLst>
              <a:ext uri="{FF2B5EF4-FFF2-40B4-BE49-F238E27FC236}">
                <a16:creationId xmlns:a16="http://schemas.microsoft.com/office/drawing/2014/main" id="{F5350C7B-BA6D-29AC-F94B-CBE70676A21B}"/>
              </a:ext>
            </a:extLst>
          </p:cNvPr>
          <p:cNvSpPr txBox="1">
            <a:spLocks/>
          </p:cNvSpPr>
          <p:nvPr/>
        </p:nvSpPr>
        <p:spPr>
          <a:xfrm>
            <a:off x="476251" y="3119826"/>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Sales and use tax</a:t>
            </a:r>
          </a:p>
        </p:txBody>
      </p:sp>
      <p:sp>
        <p:nvSpPr>
          <p:cNvPr id="14" name="Text Placeholder 2">
            <a:extLst>
              <a:ext uri="{FF2B5EF4-FFF2-40B4-BE49-F238E27FC236}">
                <a16:creationId xmlns:a16="http://schemas.microsoft.com/office/drawing/2014/main" id="{1DB7CBE5-5388-2190-0A93-680BB44AA5C4}"/>
              </a:ext>
            </a:extLst>
          </p:cNvPr>
          <p:cNvSpPr txBox="1">
            <a:spLocks/>
          </p:cNvSpPr>
          <p:nvPr/>
        </p:nvSpPr>
        <p:spPr>
          <a:xfrm>
            <a:off x="3457138" y="3119826"/>
            <a:ext cx="2743200" cy="7315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US" sz="1600" dirty="0"/>
              <a:t>Property tax</a:t>
            </a:r>
          </a:p>
        </p:txBody>
      </p:sp>
      <p:sp>
        <p:nvSpPr>
          <p:cNvPr id="15" name="Text Placeholder 2">
            <a:extLst>
              <a:ext uri="{FF2B5EF4-FFF2-40B4-BE49-F238E27FC236}">
                <a16:creationId xmlns:a16="http://schemas.microsoft.com/office/drawing/2014/main" id="{E58B6186-2AB7-6CC8-9F27-3B9A66F976E8}"/>
              </a:ext>
            </a:extLst>
          </p:cNvPr>
          <p:cNvSpPr txBox="1">
            <a:spLocks/>
          </p:cNvSpPr>
          <p:nvPr/>
        </p:nvSpPr>
        <p:spPr>
          <a:xfrm>
            <a:off x="3457138" y="3955715"/>
            <a:ext cx="2743200" cy="7315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600" dirty="0"/>
              <a:t>Unclaimed property</a:t>
            </a:r>
          </a:p>
        </p:txBody>
      </p:sp>
      <p:sp>
        <p:nvSpPr>
          <p:cNvPr id="17" name="Text Placeholder 2">
            <a:extLst>
              <a:ext uri="{FF2B5EF4-FFF2-40B4-BE49-F238E27FC236}">
                <a16:creationId xmlns:a16="http://schemas.microsoft.com/office/drawing/2014/main" id="{78C22BD3-CE10-4141-27DC-07DAAA3A3A06}"/>
              </a:ext>
            </a:extLst>
          </p:cNvPr>
          <p:cNvSpPr txBox="1">
            <a:spLocks/>
          </p:cNvSpPr>
          <p:nvPr/>
        </p:nvSpPr>
        <p:spPr>
          <a:xfrm>
            <a:off x="476251" y="3955715"/>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US" sz="1600" dirty="0"/>
              <a:t>Credits and incentives</a:t>
            </a:r>
          </a:p>
        </p:txBody>
      </p:sp>
      <p:sp>
        <p:nvSpPr>
          <p:cNvPr id="18" name="Text Placeholder 2">
            <a:extLst>
              <a:ext uri="{FF2B5EF4-FFF2-40B4-BE49-F238E27FC236}">
                <a16:creationId xmlns:a16="http://schemas.microsoft.com/office/drawing/2014/main" id="{CBD8FE0F-335D-2E1F-9287-F6046D19153B}"/>
              </a:ext>
            </a:extLst>
          </p:cNvPr>
          <p:cNvSpPr txBox="1">
            <a:spLocks/>
          </p:cNvSpPr>
          <p:nvPr/>
        </p:nvSpPr>
        <p:spPr>
          <a:xfrm>
            <a:off x="476251" y="4791604"/>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5"/>
            </a:pPr>
            <a:r>
              <a:rPr lang="en-IN" sz="1600" dirty="0"/>
              <a:t>All of the above</a:t>
            </a:r>
          </a:p>
        </p:txBody>
      </p:sp>
      <p:grpSp>
        <p:nvGrpSpPr>
          <p:cNvPr id="20" name="Group 19">
            <a:extLst>
              <a:ext uri="{FF2B5EF4-FFF2-40B4-BE49-F238E27FC236}">
                <a16:creationId xmlns:a16="http://schemas.microsoft.com/office/drawing/2014/main" id="{262B29D6-4239-F164-3CAD-AA1368CDA46C}"/>
              </a:ext>
            </a:extLst>
          </p:cNvPr>
          <p:cNvGrpSpPr/>
          <p:nvPr/>
        </p:nvGrpSpPr>
        <p:grpSpPr>
          <a:xfrm>
            <a:off x="476251" y="1408539"/>
            <a:ext cx="829941" cy="829941"/>
            <a:chOff x="10478582" y="1148265"/>
            <a:chExt cx="1119058" cy="1119058"/>
          </a:xfrm>
        </p:grpSpPr>
        <p:sp>
          <p:nvSpPr>
            <p:cNvPr id="21" name="Rectangle 20">
              <a:extLst>
                <a:ext uri="{FF2B5EF4-FFF2-40B4-BE49-F238E27FC236}">
                  <a16:creationId xmlns:a16="http://schemas.microsoft.com/office/drawing/2014/main" id="{C11FE81E-5CA8-DE76-4142-4A0503F4D672}"/>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22" name="Rectangle 21">
              <a:extLst>
                <a:ext uri="{FF2B5EF4-FFF2-40B4-BE49-F238E27FC236}">
                  <a16:creationId xmlns:a16="http://schemas.microsoft.com/office/drawing/2014/main" id="{91D730F6-0C87-AE4E-69C3-9DD3FF5871D4}"/>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23" name="Text Placeholder 2">
            <a:extLst>
              <a:ext uri="{FF2B5EF4-FFF2-40B4-BE49-F238E27FC236}">
                <a16:creationId xmlns:a16="http://schemas.microsoft.com/office/drawing/2014/main" id="{27F29A7C-7D13-07B7-D2D8-FE8672E2AE63}"/>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algn="ctr" defTabSz="1219169" hangingPunct="0">
              <a:defRPr sz="2400" kern="0">
                <a:solidFill>
                  <a:schemeClr val="bg1"/>
                </a:solidFill>
              </a:defRPr>
            </a:lvl1pPr>
            <a:lvl2pPr marL="534639" indent="-267319" algn="l" defTabSz="685434"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801958" indent="-267319" algn="l" defTabSz="685434"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069277" indent="-267319" algn="l" defTabSz="685434"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336597" indent="-267319" algn="l" defTabSz="685434"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1884944"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6pPr>
            <a:lvl7pPr marL="2227661"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7pPr>
            <a:lvl8pPr marL="2570378"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8pPr>
            <a:lvl9pPr marL="2913096" indent="-171359" algn="l" defTabSz="685434" rtl="0" eaLnBrk="1" latinLnBrk="0" hangingPunct="1">
              <a:spcBef>
                <a:spcPct val="20000"/>
              </a:spcBef>
              <a:buFont typeface="Arial" pitchFamily="34" charset="0"/>
              <a:buChar char="•"/>
              <a:defRPr sz="1499" kern="1200">
                <a:solidFill>
                  <a:schemeClr val="tx1"/>
                </a:solidFill>
                <a:latin typeface="+mn-lt"/>
                <a:ea typeface="+mn-ea"/>
                <a:cs typeface="+mn-cs"/>
              </a:defRPr>
            </a:lvl9pPr>
          </a:lstStyle>
          <a:p>
            <a:pPr algn="l"/>
            <a:r>
              <a:rPr lang="en-IN" sz="1600" b="1" dirty="0"/>
              <a:t>Which topic are you most interested in learning about today?</a:t>
            </a:r>
          </a:p>
        </p:txBody>
      </p:sp>
    </p:spTree>
    <p:extLst>
      <p:ext uri="{BB962C8B-B14F-4D97-AF65-F5344CB8AC3E}">
        <p14:creationId xmlns:p14="http://schemas.microsoft.com/office/powerpoint/2010/main" val="1994903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C0F2D9-589A-5443-F977-6038BD06B4BD}"/>
              </a:ext>
            </a:extLst>
          </p:cNvPr>
          <p:cNvSpPr>
            <a:spLocks noGrp="1"/>
          </p:cNvSpPr>
          <p:nvPr>
            <p:ph type="title"/>
          </p:nvPr>
        </p:nvSpPr>
        <p:spPr>
          <a:xfrm>
            <a:off x="485775" y="1611471"/>
            <a:ext cx="8875939" cy="2869882"/>
          </a:xfrm>
        </p:spPr>
        <p:txBody>
          <a:bodyPr>
            <a:normAutofit/>
          </a:bodyPr>
          <a:lstStyle/>
          <a:p>
            <a:r>
              <a:rPr lang="en-US" dirty="0"/>
              <a:t>Sales and use tax</a:t>
            </a:r>
          </a:p>
        </p:txBody>
      </p:sp>
    </p:spTree>
    <p:extLst>
      <p:ext uri="{BB962C8B-B14F-4D97-AF65-F5344CB8AC3E}">
        <p14:creationId xmlns:p14="http://schemas.microsoft.com/office/powerpoint/2010/main" val="3859523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Sales and use tax – overview</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Basics:</a:t>
            </a:r>
          </a:p>
          <a:p>
            <a:pPr lvl="1"/>
            <a:r>
              <a:rPr lang="en-US" dirty="0"/>
              <a:t>Sales tax is a transaction-based tax imposed on the sale of tangible personal property and, in many states, certain services. Use tax is the analog to sales tax on the purchase side — self-assessed by purchasers when sales tax is not collected.</a:t>
            </a:r>
          </a:p>
          <a:p>
            <a:pPr lvl="1"/>
            <a:r>
              <a:rPr lang="en-US" dirty="0"/>
              <a:t>It’s imposed by approximately 13,000 taxing jurisdictions across 45 states and Washington, DC.</a:t>
            </a:r>
          </a:p>
          <a:p>
            <a:pPr lvl="1"/>
            <a:r>
              <a:rPr lang="en-US" dirty="0"/>
              <a:t>Rates range from 0% to over 10% to 15% (combined state and local). Rates vary by jurisdiction and product type.</a:t>
            </a:r>
          </a:p>
          <a:p>
            <a:pPr lvl="0"/>
            <a:r>
              <a:rPr lang="en-US" dirty="0"/>
              <a:t>Sales and use tax trends:</a:t>
            </a:r>
          </a:p>
          <a:p>
            <a:pPr lvl="1"/>
            <a:r>
              <a:rPr lang="en-US" dirty="0"/>
              <a:t>Enforcement of sales and use tax laws has expanded and there is increased audit activity.</a:t>
            </a:r>
          </a:p>
          <a:p>
            <a:pPr lvl="1"/>
            <a:r>
              <a:rPr lang="en-US" dirty="0"/>
              <a:t>There’s a focus on remote sellers and marketplaces following </a:t>
            </a:r>
            <a:r>
              <a:rPr lang="en-US" i="1" dirty="0"/>
              <a:t>South Dakota vs. Wayfair, Inc</a:t>
            </a:r>
            <a:r>
              <a:rPr lang="en-US" dirty="0"/>
              <a:t>.</a:t>
            </a:r>
          </a:p>
          <a:p>
            <a:pPr lvl="1"/>
            <a:r>
              <a:rPr lang="en-US" dirty="0"/>
              <a:t>A hyperfocus on new areas of tax include digital goods, digital ads, software as a service (SaaS), cloud services and AI-enabled software.</a:t>
            </a:r>
          </a:p>
          <a:p>
            <a:pPr lvl="1"/>
            <a:r>
              <a:rPr lang="en-US" dirty="0"/>
              <a:t>Multiple states are expanding software and SaaS taxation in 2027 (e.g., California, Colorado) and more are expected to.</a:t>
            </a:r>
          </a:p>
        </p:txBody>
      </p:sp>
    </p:spTree>
    <p:extLst>
      <p:ext uri="{BB962C8B-B14F-4D97-AF65-F5344CB8AC3E}">
        <p14:creationId xmlns:p14="http://schemas.microsoft.com/office/powerpoint/2010/main" val="1994903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Sales and use tax – why it matters for exempt organizations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fontScale="92500" lnSpcReduction="10000"/>
          </a:bodyPr>
          <a:lstStyle/>
          <a:p>
            <a:pPr lvl="0"/>
            <a:r>
              <a:rPr lang="en-US" dirty="0"/>
              <a:t>Income tax exemption does not guarantee a sales and use tax exemption.</a:t>
            </a:r>
          </a:p>
          <a:p>
            <a:pPr lvl="0"/>
            <a:r>
              <a:rPr lang="en-US" dirty="0"/>
              <a:t>Exemptions for Section 501(c)(3) organizations vary by state, as follows:</a:t>
            </a:r>
          </a:p>
          <a:p>
            <a:pPr lvl="1"/>
            <a:r>
              <a:rPr lang="en-US" dirty="0"/>
              <a:t>Generally, these states are exempt: Connecticut, Hawaii, Illinois, Indiana, Iowa, Kansas, Kentucky, Maine, Maryland, Massachusetts, Michigan, Minnesota, Mississippi, Missouri, Nebraska, Nevada, New Jersey, New Mexico, New York, Ohio, Rhode Island, South Carolina, South Dakota, Tennessee, Utah, Vermont, Virginia, Washington, Wisconsin, Wyoming and Washington, DC.</a:t>
            </a:r>
          </a:p>
          <a:p>
            <a:pPr lvl="1"/>
            <a:r>
              <a:rPr lang="en-US" spc="-20" dirty="0"/>
              <a:t>It depends on the organization type in Arizona, Colorado, Idaho, Louisiana, North Carolina, North Dakota, Texas and West Virginia.</a:t>
            </a:r>
          </a:p>
          <a:p>
            <a:pPr lvl="1"/>
            <a:r>
              <a:rPr lang="en-US" dirty="0"/>
              <a:t>It depends on the property type in Arizona, California, Florida, Georgia and Pennsylvania.</a:t>
            </a:r>
          </a:p>
          <a:p>
            <a:pPr lvl="1"/>
            <a:r>
              <a:rPr lang="en-US" dirty="0"/>
              <a:t>It’s mostly taxable with limited exemptions in Alabama and Oklahoma.</a:t>
            </a:r>
          </a:p>
          <a:p>
            <a:pPr lvl="1"/>
            <a:r>
              <a:rPr lang="en-US" dirty="0"/>
              <a:t>There is no statewide sales tax in Alaska, Delaware, Montana, New Hampshire and Oregon; however, local sales taxes apply in certain Alaska jurisdictions.</a:t>
            </a:r>
          </a:p>
          <a:p>
            <a:pPr lvl="1"/>
            <a:r>
              <a:rPr lang="en-US" dirty="0"/>
              <a:t>Sales and use tax considerations for exempt organizations include:</a:t>
            </a:r>
          </a:p>
          <a:p>
            <a:pPr lvl="1"/>
            <a:r>
              <a:rPr lang="en-US" dirty="0"/>
              <a:t>States may require an application, certificate and proof to vendors.</a:t>
            </a:r>
          </a:p>
          <a:p>
            <a:pPr lvl="1"/>
            <a:r>
              <a:rPr lang="en-US" dirty="0"/>
              <a:t>Exemptions often cover only purchases that further the exempt purpose.</a:t>
            </a:r>
          </a:p>
          <a:p>
            <a:pPr lvl="1"/>
            <a:r>
              <a:rPr lang="en-US" dirty="0"/>
              <a:t>Exemptions may exclude some sales, such as gift shops or fundraising events.</a:t>
            </a:r>
          </a:p>
          <a:p>
            <a:pPr lvl="1"/>
            <a:r>
              <a:rPr lang="en-US" dirty="0"/>
              <a:t>Exemption rules are subject to frequent legislative changes — continuous monitoring is essential.</a:t>
            </a:r>
          </a:p>
        </p:txBody>
      </p:sp>
    </p:spTree>
    <p:extLst>
      <p:ext uri="{BB962C8B-B14F-4D97-AF65-F5344CB8AC3E}">
        <p14:creationId xmlns:p14="http://schemas.microsoft.com/office/powerpoint/2010/main" val="1994903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Sales and use tax nexus – history</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A state’s ability to impose tax or a tax collection obligation is limited by the U.S. Constitution.</a:t>
            </a:r>
          </a:p>
          <a:p>
            <a:pPr lvl="0"/>
            <a:r>
              <a:rPr lang="en-US" dirty="0"/>
              <a:t>A vendor must have sufficient nexus with a state before the state may impose a tax or tax collection duty.</a:t>
            </a:r>
          </a:p>
          <a:p>
            <a:pPr lvl="0"/>
            <a:r>
              <a:rPr lang="en-US" dirty="0"/>
              <a:t>Physical presence standard (pre-2018):</a:t>
            </a:r>
          </a:p>
          <a:p>
            <a:pPr lvl="1"/>
            <a:r>
              <a:rPr lang="en-US" dirty="0"/>
              <a:t>A physical presence historically was required to establish nexus for sales and use tax.</a:t>
            </a:r>
          </a:p>
          <a:p>
            <a:pPr lvl="0"/>
            <a:r>
              <a:rPr lang="en-US" dirty="0"/>
              <a:t>Economic nexus era (2018 to present):</a:t>
            </a:r>
          </a:p>
          <a:p>
            <a:pPr lvl="1"/>
            <a:r>
              <a:rPr lang="en-US" dirty="0"/>
              <a:t>On 21 June 2018, the U.S. Supreme Court overruled the physical presence requirement in </a:t>
            </a:r>
            <a:r>
              <a:rPr lang="en-US" i="1" dirty="0"/>
              <a:t>South Dakota vs. Wayfair, Inc.</a:t>
            </a:r>
          </a:p>
          <a:p>
            <a:pPr lvl="1"/>
            <a:r>
              <a:rPr lang="en-US" dirty="0"/>
              <a:t>Economic nexus allows states to impose a collection obligation based on economic presence.</a:t>
            </a:r>
          </a:p>
          <a:p>
            <a:pPr lvl="1"/>
            <a:r>
              <a:rPr lang="en-US" dirty="0"/>
              <a:t>Economic presence for remote sellers is based on sales or the transaction volume.</a:t>
            </a:r>
          </a:p>
          <a:p>
            <a:pPr lvl="1"/>
            <a:r>
              <a:rPr lang="en-US" dirty="0"/>
              <a:t>A common threshold is sales into the state greater than $100,000 per year, or 200 or more transactions.</a:t>
            </a:r>
          </a:p>
          <a:p>
            <a:pPr lvl="0"/>
            <a:r>
              <a:rPr lang="en-US" dirty="0"/>
              <a:t>Impact on exempt organizations:</a:t>
            </a:r>
          </a:p>
          <a:p>
            <a:pPr lvl="1"/>
            <a:r>
              <a:rPr lang="en-US" dirty="0"/>
              <a:t>Even without physical presence, organizations selling goods and services (bookstores, cafeterias, online sales, fundraising) may have collection obligations in multiple states.</a:t>
            </a:r>
          </a:p>
        </p:txBody>
      </p:sp>
    </p:spTree>
    <p:extLst>
      <p:ext uri="{BB962C8B-B14F-4D97-AF65-F5344CB8AC3E}">
        <p14:creationId xmlns:p14="http://schemas.microsoft.com/office/powerpoint/2010/main" val="199490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Polling question 2</a:t>
            </a:r>
          </a:p>
        </p:txBody>
      </p:sp>
      <p:pic>
        <p:nvPicPr>
          <p:cNvPr id="8" name="Picture 7">
            <a:extLst>
              <a:ext uri="{FF2B5EF4-FFF2-40B4-BE49-F238E27FC236}">
                <a16:creationId xmlns:a16="http://schemas.microsoft.com/office/drawing/2014/main" id="{53E28423-2230-AFC8-FB97-93DEF83054F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9" name="Text Placeholder 2">
            <a:extLst>
              <a:ext uri="{FF2B5EF4-FFF2-40B4-BE49-F238E27FC236}">
                <a16:creationId xmlns:a16="http://schemas.microsoft.com/office/drawing/2014/main" id="{2F4A8F64-9282-A73E-25EB-CB8781F33990}"/>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What can cause sales tax nexus?</a:t>
            </a:r>
          </a:p>
        </p:txBody>
      </p:sp>
      <p:grpSp>
        <p:nvGrpSpPr>
          <p:cNvPr id="10" name="Group 9">
            <a:extLst>
              <a:ext uri="{FF2B5EF4-FFF2-40B4-BE49-F238E27FC236}">
                <a16:creationId xmlns:a16="http://schemas.microsoft.com/office/drawing/2014/main" id="{F537FB9A-C48D-DA44-1F3A-78A8C93E23CA}"/>
              </a:ext>
            </a:extLst>
          </p:cNvPr>
          <p:cNvGrpSpPr/>
          <p:nvPr/>
        </p:nvGrpSpPr>
        <p:grpSpPr>
          <a:xfrm>
            <a:off x="476251" y="1408539"/>
            <a:ext cx="829941" cy="829941"/>
            <a:chOff x="10478582" y="1148265"/>
            <a:chExt cx="1119058" cy="1119058"/>
          </a:xfrm>
        </p:grpSpPr>
        <p:sp>
          <p:nvSpPr>
            <p:cNvPr id="11" name="Rectangle 10">
              <a:extLst>
                <a:ext uri="{FF2B5EF4-FFF2-40B4-BE49-F238E27FC236}">
                  <a16:creationId xmlns:a16="http://schemas.microsoft.com/office/drawing/2014/main" id="{B16BC9C3-FF2E-67FD-5468-735DC116CB2F}"/>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12" name="Rectangle 11">
              <a:extLst>
                <a:ext uri="{FF2B5EF4-FFF2-40B4-BE49-F238E27FC236}">
                  <a16:creationId xmlns:a16="http://schemas.microsoft.com/office/drawing/2014/main" id="{5C2D6902-DED8-6129-57A5-C3831E24FE46}"/>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13" name="Text Placeholder 2">
            <a:extLst>
              <a:ext uri="{FF2B5EF4-FFF2-40B4-BE49-F238E27FC236}">
                <a16:creationId xmlns:a16="http://schemas.microsoft.com/office/drawing/2014/main" id="{11E908F0-A993-6BD7-9A7D-0D5A2F8F9E21}"/>
              </a:ext>
            </a:extLst>
          </p:cNvPr>
          <p:cNvSpPr txBox="1">
            <a:spLocks/>
          </p:cNvSpPr>
          <p:nvPr/>
        </p:nvSpPr>
        <p:spPr>
          <a:xfrm>
            <a:off x="476251" y="3119826"/>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Office</a:t>
            </a:r>
          </a:p>
        </p:txBody>
      </p:sp>
      <p:sp>
        <p:nvSpPr>
          <p:cNvPr id="14" name="Text Placeholder 2">
            <a:extLst>
              <a:ext uri="{FF2B5EF4-FFF2-40B4-BE49-F238E27FC236}">
                <a16:creationId xmlns:a16="http://schemas.microsoft.com/office/drawing/2014/main" id="{E2DC74EF-F6A8-4334-779A-6BB618C90EED}"/>
              </a:ext>
            </a:extLst>
          </p:cNvPr>
          <p:cNvSpPr txBox="1">
            <a:spLocks/>
          </p:cNvSpPr>
          <p:nvPr/>
        </p:nvSpPr>
        <p:spPr>
          <a:xfrm>
            <a:off x="3457138" y="3119826"/>
            <a:ext cx="2743200" cy="7315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US" sz="1600" dirty="0"/>
              <a:t>Employees</a:t>
            </a:r>
          </a:p>
        </p:txBody>
      </p:sp>
      <p:sp>
        <p:nvSpPr>
          <p:cNvPr id="15" name="Text Placeholder 2">
            <a:extLst>
              <a:ext uri="{FF2B5EF4-FFF2-40B4-BE49-F238E27FC236}">
                <a16:creationId xmlns:a16="http://schemas.microsoft.com/office/drawing/2014/main" id="{FDDE2079-CA8A-3999-9BF9-DEF4B14DD8E0}"/>
              </a:ext>
            </a:extLst>
          </p:cNvPr>
          <p:cNvSpPr txBox="1">
            <a:spLocks/>
          </p:cNvSpPr>
          <p:nvPr/>
        </p:nvSpPr>
        <p:spPr>
          <a:xfrm>
            <a:off x="3457138" y="3955715"/>
            <a:ext cx="2743200" cy="7315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600" dirty="0"/>
              <a:t>All of the above</a:t>
            </a:r>
          </a:p>
        </p:txBody>
      </p:sp>
      <p:sp>
        <p:nvSpPr>
          <p:cNvPr id="16" name="Text Placeholder 2">
            <a:extLst>
              <a:ext uri="{FF2B5EF4-FFF2-40B4-BE49-F238E27FC236}">
                <a16:creationId xmlns:a16="http://schemas.microsoft.com/office/drawing/2014/main" id="{6468368F-E6C9-CF48-80FC-8A167C2FEE41}"/>
              </a:ext>
            </a:extLst>
          </p:cNvPr>
          <p:cNvSpPr txBox="1">
            <a:spLocks/>
          </p:cNvSpPr>
          <p:nvPr/>
        </p:nvSpPr>
        <p:spPr>
          <a:xfrm>
            <a:off x="476251" y="3955715"/>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US" sz="1600" dirty="0"/>
              <a:t>Sales volume</a:t>
            </a:r>
          </a:p>
        </p:txBody>
      </p:sp>
    </p:spTree>
    <p:extLst>
      <p:ext uri="{BB962C8B-B14F-4D97-AF65-F5344CB8AC3E}">
        <p14:creationId xmlns:p14="http://schemas.microsoft.com/office/powerpoint/2010/main" val="1994903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Common sales tax issues – sellers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Economic nexus may lead to increased tax compliance and administration for organizations making out-of-state sales.</a:t>
            </a:r>
          </a:p>
          <a:p>
            <a:pPr lvl="0"/>
            <a:r>
              <a:rPr lang="en-US" dirty="0"/>
              <a:t>For taxable sales, economic nexus can create new collection, remittance and reporting requirements as follows:</a:t>
            </a:r>
          </a:p>
          <a:p>
            <a:pPr lvl="1"/>
            <a:r>
              <a:rPr lang="en-US" dirty="0"/>
              <a:t>Requirements include collecting and remitting if the bright-line receipts or transaction thresholds are met.</a:t>
            </a:r>
          </a:p>
          <a:p>
            <a:pPr lvl="1"/>
            <a:r>
              <a:rPr lang="en-US" dirty="0"/>
              <a:t>Separate tax registrations are required for each entity in each state.</a:t>
            </a:r>
          </a:p>
          <a:p>
            <a:pPr lvl="0"/>
            <a:r>
              <a:rPr lang="en-US" dirty="0"/>
              <a:t>For nontaxable sales, organizations with economic nexus may be required to report those sales and collect exemption certificates from additional purchasers.</a:t>
            </a:r>
          </a:p>
          <a:p>
            <a:pPr lvl="0"/>
            <a:r>
              <a:rPr lang="en-US" dirty="0"/>
              <a:t>When this applies to exempt organizations:</a:t>
            </a:r>
          </a:p>
          <a:p>
            <a:pPr lvl="1"/>
            <a:r>
              <a:rPr lang="en-US" dirty="0"/>
              <a:t>It applies to hospital gift shops, university bookstores and online merchandise sales.</a:t>
            </a:r>
          </a:p>
          <a:p>
            <a:pPr lvl="1"/>
            <a:r>
              <a:rPr lang="en-US" dirty="0"/>
              <a:t>It’s applicable to fundraising events where goods are sold across state lines.</a:t>
            </a:r>
          </a:p>
          <a:p>
            <a:pPr lvl="1"/>
            <a:r>
              <a:rPr lang="en-US" dirty="0"/>
              <a:t>This applies to conferences, educational programs or publications sold to participants in multiple states.</a:t>
            </a:r>
          </a:p>
          <a:p>
            <a:pPr lvl="0"/>
            <a:r>
              <a:rPr lang="en-US" dirty="0"/>
              <a:t>Additional registration and filing obligations will require internal controls, tax determinations, processes and technology solutions.</a:t>
            </a:r>
          </a:p>
        </p:txBody>
      </p:sp>
    </p:spTree>
    <p:extLst>
      <p:ext uri="{BB962C8B-B14F-4D97-AF65-F5344CB8AC3E}">
        <p14:creationId xmlns:p14="http://schemas.microsoft.com/office/powerpoint/2010/main" val="1994903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Common sales tax issues – purchasers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Reduction in use tax accrual:</a:t>
            </a:r>
          </a:p>
          <a:p>
            <a:pPr lvl="1"/>
            <a:r>
              <a:rPr lang="en-US" dirty="0"/>
              <a:t>More sellers are likely charging sales tax on invoices, reducing the need for use tax accruals, though we still see them in practice.</a:t>
            </a:r>
          </a:p>
          <a:p>
            <a:pPr lvl="0"/>
            <a:r>
              <a:rPr lang="en-US" dirty="0"/>
              <a:t>Confirmation of sales tax obligation:</a:t>
            </a:r>
          </a:p>
          <a:p>
            <a:pPr lvl="1"/>
            <a:r>
              <a:rPr lang="en-US" dirty="0"/>
              <a:t>Consider deployment of additional resources to review whether sales tax charged on invoices is appropriate.</a:t>
            </a:r>
          </a:p>
          <a:p>
            <a:pPr lvl="1"/>
            <a:r>
              <a:rPr lang="en-US" dirty="0"/>
              <a:t>Sellers may not have the information needed to make accurate sales tax decisions in the complex world of taxability and exemptions.</a:t>
            </a:r>
          </a:p>
          <a:p>
            <a:pPr lvl="1"/>
            <a:r>
              <a:rPr lang="en-US" dirty="0"/>
              <a:t>To gain more control over tax, purchasers may consider direct-pay permits or implementation of a procurement company.</a:t>
            </a:r>
          </a:p>
          <a:p>
            <a:pPr lvl="0"/>
            <a:r>
              <a:rPr lang="en-US" dirty="0"/>
              <a:t>Significant increase in exemption certificate management:</a:t>
            </a:r>
          </a:p>
          <a:p>
            <a:pPr lvl="1"/>
            <a:r>
              <a:rPr lang="en-US" dirty="0"/>
              <a:t>Sellers may require exemption certificates to prevent sales tax being charged.</a:t>
            </a:r>
          </a:p>
          <a:p>
            <a:pPr lvl="1"/>
            <a:r>
              <a:rPr lang="en-US" dirty="0"/>
              <a:t>Sellers can determine applicability of exemptions based on the purchaser or use (e.g., manufacturing process).</a:t>
            </a:r>
          </a:p>
          <a:p>
            <a:pPr lvl="1"/>
            <a:r>
              <a:rPr lang="en-US" dirty="0"/>
              <a:t>Some states require exemption certificates to be reissued after a certain time.</a:t>
            </a:r>
          </a:p>
          <a:p>
            <a:pPr lvl="1"/>
            <a:r>
              <a:rPr lang="en-US" dirty="0"/>
              <a:t>Exempt organizations must maintain centralized repositories and track renewals across all operating states.</a:t>
            </a:r>
          </a:p>
        </p:txBody>
      </p:sp>
    </p:spTree>
    <p:extLst>
      <p:ext uri="{BB962C8B-B14F-4D97-AF65-F5344CB8AC3E}">
        <p14:creationId xmlns:p14="http://schemas.microsoft.com/office/powerpoint/2010/main" val="1994903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Technology to drive efficiencies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Software solutions for sellers include tools to assist with state and local tax calculations, as follows:</a:t>
            </a:r>
          </a:p>
          <a:p>
            <a:pPr lvl="1"/>
            <a:r>
              <a:rPr lang="en-US" dirty="0"/>
              <a:t>Taxability matrix: Determines the taxability of products and services based on product category by jurisdiction.</a:t>
            </a:r>
          </a:p>
          <a:p>
            <a:pPr lvl="1"/>
            <a:r>
              <a:rPr lang="en-US" dirty="0"/>
              <a:t>Tax rate application: Determines the appropriate combined tax rate (state, city, county, district) based on the ZIP code plus four digits of the shipping address.</a:t>
            </a:r>
          </a:p>
          <a:p>
            <a:pPr lvl="1"/>
            <a:r>
              <a:rPr lang="en-US" dirty="0"/>
              <a:t>Exemption certificates: Applies customer-based tax exemptions and downloads certificates from source files.</a:t>
            </a:r>
          </a:p>
          <a:p>
            <a:pPr lvl="1"/>
            <a:r>
              <a:rPr lang="en-US" dirty="0"/>
              <a:t>Filing: Supports filing and remittance of taxes to the appropriate taxing jurisdictions.</a:t>
            </a:r>
          </a:p>
          <a:p>
            <a:pPr lvl="1"/>
            <a:r>
              <a:rPr lang="en-US" dirty="0"/>
              <a:t>Document retention: Retains required records as required by taxing jurisdictions.</a:t>
            </a:r>
          </a:p>
          <a:p>
            <a:pPr lvl="0"/>
            <a:r>
              <a:rPr lang="en-US" dirty="0"/>
              <a:t>Automation: Automatically calculates, collects and remits taxes directly or on behalf of sellers, including handling refunds.</a:t>
            </a:r>
          </a:p>
          <a:p>
            <a:pPr lvl="0"/>
            <a:r>
              <a:rPr lang="en-US" dirty="0"/>
              <a:t>Artificial intelligence (AI): Compliance teams can use AI to:</a:t>
            </a:r>
          </a:p>
          <a:p>
            <a:pPr lvl="1"/>
            <a:r>
              <a:rPr lang="en-US" dirty="0"/>
              <a:t>Automate data cleansing, integration and review functions.</a:t>
            </a:r>
          </a:p>
          <a:p>
            <a:pPr lvl="1"/>
            <a:r>
              <a:rPr lang="en-US" dirty="0"/>
              <a:t>Map product codes and SKUs to the tax engine.</a:t>
            </a:r>
          </a:p>
          <a:p>
            <a:pPr lvl="1"/>
            <a:r>
              <a:rPr lang="en-US" dirty="0"/>
              <a:t>Perform sales and use tax research (taxability, economic nexus thresholds, rates, exemptions).</a:t>
            </a:r>
          </a:p>
          <a:p>
            <a:pPr lvl="1"/>
            <a:r>
              <a:rPr lang="en-US" dirty="0"/>
              <a:t>Prospectively flag and correct data anomalies.</a:t>
            </a:r>
          </a:p>
        </p:txBody>
      </p:sp>
    </p:spTree>
    <p:extLst>
      <p:ext uri="{BB962C8B-B14F-4D97-AF65-F5344CB8AC3E}">
        <p14:creationId xmlns:p14="http://schemas.microsoft.com/office/powerpoint/2010/main" val="1994903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Legislative changes – Washington SB 6346 (March 2026)</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Washington SB 6346 (signed 30 March 2026) includes new sales and use tax exemptions.</a:t>
            </a:r>
          </a:p>
          <a:p>
            <a:pPr lvl="0"/>
            <a:r>
              <a:rPr lang="en-US" dirty="0"/>
              <a:t>Sales and use tax exemptions are effective 1 July 2026 as follows:</a:t>
            </a:r>
          </a:p>
          <a:p>
            <a:pPr lvl="1"/>
            <a:r>
              <a:rPr lang="en-US" dirty="0"/>
              <a:t>Public libraries and K-12 schools include IT services, custom website development, live presentations, investigation and security services, temporary staffing and custom software.</a:t>
            </a:r>
          </a:p>
          <a:p>
            <a:pPr lvl="1"/>
            <a:r>
              <a:rPr lang="en-US" dirty="0"/>
              <a:t>Hospital-based clinical providers with temporary staffing services are exempt from sales and use tax.</a:t>
            </a:r>
          </a:p>
          <a:p>
            <a:pPr lvl="1"/>
            <a:r>
              <a:rPr lang="en-US" dirty="0"/>
              <a:t>Healthcare relevance includes hospitals using staffing agencies for clinical staff (nurses, technicians) should review contracts to confirm the exemption is being applied to invoices.</a:t>
            </a:r>
          </a:p>
          <a:p>
            <a:pPr lvl="0"/>
            <a:r>
              <a:rPr lang="en-US" dirty="0"/>
              <a:t>The implementation grace period includes:</a:t>
            </a:r>
          </a:p>
          <a:p>
            <a:pPr lvl="1"/>
            <a:r>
              <a:rPr lang="en-US" dirty="0"/>
              <a:t>Transition for existing contracts: Washington DOR extended through June 30, 2026 certain transitional treatment for qualifying existing contracts. Beginning July 1, 2026, the new exemptions apply to qualifying services.</a:t>
            </a:r>
          </a:p>
          <a:p>
            <a:pPr lvl="1"/>
            <a:r>
              <a:rPr lang="en-US" dirty="0"/>
              <a:t>Contracts executed after 1 July 2026 should reflect the exemption from the start.</a:t>
            </a:r>
          </a:p>
          <a:p>
            <a:pPr lvl="0"/>
            <a:r>
              <a:rPr lang="en-US" dirty="0"/>
              <a:t>Additional provisions include:</a:t>
            </a:r>
          </a:p>
          <a:p>
            <a:pPr lvl="1"/>
            <a:r>
              <a:rPr lang="en-US" dirty="0"/>
              <a:t>Most additional relief provisions do not take effect until 1 January 2029.</a:t>
            </a:r>
          </a:p>
          <a:p>
            <a:pPr lvl="0"/>
            <a:r>
              <a:rPr lang="en-US" dirty="0"/>
              <a:t>Action: Notify staffing vendors of the new exemption and verify it is applied to invoices beginning 1 July 2026.</a:t>
            </a:r>
          </a:p>
        </p:txBody>
      </p:sp>
    </p:spTree>
    <p:extLst>
      <p:ext uri="{BB962C8B-B14F-4D97-AF65-F5344CB8AC3E}">
        <p14:creationId xmlns:p14="http://schemas.microsoft.com/office/powerpoint/2010/main" val="1994903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Legislative changes – California SB 122 (effective 1 January 2027)</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3600" y="1234306"/>
            <a:ext cx="11224800" cy="4638675"/>
          </a:xfrm>
        </p:spPr>
        <p:txBody>
          <a:bodyPr>
            <a:noAutofit/>
          </a:bodyPr>
          <a:lstStyle/>
          <a:p>
            <a:pPr lvl="0">
              <a:spcBef>
                <a:spcPts val="300"/>
              </a:spcBef>
              <a:spcAft>
                <a:spcPts val="300"/>
              </a:spcAft>
            </a:pPr>
            <a:r>
              <a:rPr lang="en-US" dirty="0"/>
              <a:t>California SB 122 (signed 29 June 2026, effective 1 January 2027):</a:t>
            </a:r>
          </a:p>
          <a:p>
            <a:pPr lvl="1">
              <a:spcBef>
                <a:spcPts val="300"/>
              </a:spcBef>
              <a:spcAft>
                <a:spcPts val="300"/>
              </a:spcAft>
            </a:pPr>
            <a:r>
              <a:rPr lang="en-US" dirty="0"/>
              <a:t>It redefines “tangible personal property” to include a “digital product” — prewritten software on tangible media, delivered electronically or accessed remotely (SaaS), and associated copyright or patent interests.</a:t>
            </a:r>
          </a:p>
          <a:p>
            <a:pPr lvl="1">
              <a:spcBef>
                <a:spcPts val="300"/>
              </a:spcBef>
              <a:spcAft>
                <a:spcPts val="300"/>
              </a:spcAft>
            </a:pPr>
            <a:r>
              <a:rPr lang="en-US" dirty="0"/>
              <a:t>Other digital products (e.g., digital books, video games, digital assets) and custom software remain nontaxable.</a:t>
            </a:r>
          </a:p>
          <a:p>
            <a:pPr lvl="1">
              <a:spcBef>
                <a:spcPts val="300"/>
              </a:spcBef>
              <a:spcAft>
                <a:spcPts val="300"/>
              </a:spcAft>
            </a:pPr>
            <a:r>
              <a:rPr lang="en-US" dirty="0"/>
              <a:t>Local (Bradley-Burns Uniform Local Sales and Use Tax Act) and district taxes automatically conform, using a destination sourcing “known addresses” hierarchy.</a:t>
            </a:r>
          </a:p>
          <a:p>
            <a:pPr lvl="1">
              <a:spcBef>
                <a:spcPts val="300"/>
              </a:spcBef>
              <a:spcAft>
                <a:spcPts val="300"/>
              </a:spcAft>
            </a:pPr>
            <a:r>
              <a:rPr lang="en-US" spc="-20" dirty="0"/>
              <a:t>It abrogates the software technology transfer agreement (TTA) exclusion for agreements entered on or after 1 January </a:t>
            </a:r>
            <a:r>
              <a:rPr lang="en-US" dirty="0"/>
              <a:t>2027.</a:t>
            </a:r>
          </a:p>
          <a:p>
            <a:pPr lvl="1">
              <a:spcBef>
                <a:spcPts val="300"/>
              </a:spcBef>
              <a:spcAft>
                <a:spcPts val="300"/>
              </a:spcAft>
            </a:pPr>
            <a:r>
              <a:rPr lang="en-US" dirty="0"/>
              <a:t>Purchasers may need use tax direct-pay permits and must self-assess use tax in specified cases.</a:t>
            </a:r>
          </a:p>
          <a:p>
            <a:pPr lvl="1">
              <a:spcBef>
                <a:spcPts val="300"/>
              </a:spcBef>
              <a:spcAft>
                <a:spcPts val="300"/>
              </a:spcAft>
            </a:pPr>
            <a:r>
              <a:rPr lang="en-US" dirty="0"/>
              <a:t>Retained exclusions include temporary in-state storage for out-of-state use and “golden master” resale transactions.</a:t>
            </a:r>
          </a:p>
          <a:p>
            <a:pPr lvl="0">
              <a:spcBef>
                <a:spcPts val="300"/>
              </a:spcBef>
              <a:spcAft>
                <a:spcPts val="300"/>
              </a:spcAft>
            </a:pPr>
            <a:r>
              <a:rPr lang="en-US" dirty="0"/>
              <a:t>Next steps:</a:t>
            </a:r>
          </a:p>
          <a:p>
            <a:pPr lvl="1">
              <a:spcBef>
                <a:spcPts val="300"/>
              </a:spcBef>
              <a:spcAft>
                <a:spcPts val="300"/>
              </a:spcAft>
            </a:pPr>
            <a:r>
              <a:rPr lang="en-US" dirty="0"/>
              <a:t>Identify offerings that are digital products, including downloaded software, remotely accessed SaaS (including AI enabled) and embedded software.</a:t>
            </a:r>
          </a:p>
          <a:p>
            <a:pPr lvl="1">
              <a:spcBef>
                <a:spcPts val="300"/>
              </a:spcBef>
              <a:spcAft>
                <a:spcPts val="300"/>
              </a:spcAft>
            </a:pPr>
            <a:r>
              <a:rPr lang="en-US" dirty="0"/>
              <a:t>Evaluate billing systems to distinguish taxable transactions and apply tax beginning 1 January 2027.</a:t>
            </a:r>
          </a:p>
          <a:p>
            <a:pPr lvl="1">
              <a:spcBef>
                <a:spcPts val="300"/>
              </a:spcBef>
              <a:spcAft>
                <a:spcPts val="300"/>
              </a:spcAft>
            </a:pPr>
            <a:r>
              <a:rPr lang="en-US" dirty="0"/>
              <a:t>Assess the impact on pricing, contract terms and direct pay permit obligations.</a:t>
            </a:r>
          </a:p>
          <a:p>
            <a:pPr lvl="1">
              <a:spcBef>
                <a:spcPts val="300"/>
              </a:spcBef>
              <a:spcAft>
                <a:spcPts val="300"/>
              </a:spcAft>
            </a:pPr>
            <a:r>
              <a:rPr lang="en-US" dirty="0"/>
              <a:t>Monitor California Department of Tax and Fee Administration (CDTFA) guidance on definitions, sourcing, exemptions, resale transactions, bundling, and transition rules.</a:t>
            </a:r>
          </a:p>
        </p:txBody>
      </p:sp>
    </p:spTree>
    <p:extLst>
      <p:ext uri="{BB962C8B-B14F-4D97-AF65-F5344CB8AC3E}">
        <p14:creationId xmlns:p14="http://schemas.microsoft.com/office/powerpoint/2010/main" val="1994903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Legislative changes – Colorado HB 26-1223 (effective 1 January 2027)</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Autofit/>
          </a:bodyPr>
          <a:lstStyle/>
          <a:p>
            <a:pPr lvl="0">
              <a:spcBef>
                <a:spcPts val="300"/>
              </a:spcBef>
              <a:spcAft>
                <a:spcPts val="300"/>
              </a:spcAft>
            </a:pPr>
            <a:r>
              <a:rPr lang="en-US" dirty="0"/>
              <a:t>Colorado HB 26-1223 (signed in 2026 but effective 1 January 2027) addresses software sales tax expansion.</a:t>
            </a:r>
          </a:p>
          <a:p>
            <a:pPr lvl="0">
              <a:spcBef>
                <a:spcPts val="300"/>
              </a:spcBef>
              <a:spcAft>
                <a:spcPts val="300"/>
              </a:spcAft>
            </a:pPr>
            <a:r>
              <a:rPr lang="en-US" dirty="0"/>
              <a:t>What changed:</a:t>
            </a:r>
          </a:p>
          <a:p>
            <a:pPr lvl="1">
              <a:spcBef>
                <a:spcPts val="300"/>
              </a:spcBef>
              <a:spcAft>
                <a:spcPts val="300"/>
              </a:spcAft>
            </a:pPr>
            <a:r>
              <a:rPr lang="en-US" dirty="0"/>
              <a:t>It repeals or narrows the downloadable software exemption. Software available for repeated sale or license is now treated as tangible personal property subject to state sales and use tax.</a:t>
            </a:r>
          </a:p>
          <a:p>
            <a:pPr lvl="1">
              <a:spcBef>
                <a:spcPts val="300"/>
              </a:spcBef>
              <a:spcAft>
                <a:spcPts val="300"/>
              </a:spcAft>
            </a:pPr>
            <a:r>
              <a:rPr lang="en-US" dirty="0"/>
              <a:t>It applies regardless of the delivery method: physical media, electronic download or remote access (SaaS).</a:t>
            </a:r>
          </a:p>
          <a:p>
            <a:pPr lvl="0">
              <a:spcBef>
                <a:spcPts val="300"/>
              </a:spcBef>
              <a:spcAft>
                <a:spcPts val="300"/>
              </a:spcAft>
            </a:pPr>
            <a:r>
              <a:rPr lang="en-US" dirty="0"/>
              <a:t>Retained exemptions:</a:t>
            </a:r>
          </a:p>
          <a:p>
            <a:pPr lvl="1">
              <a:spcBef>
                <a:spcPts val="300"/>
              </a:spcBef>
              <a:spcAft>
                <a:spcPts val="300"/>
              </a:spcAft>
            </a:pPr>
            <a:r>
              <a:rPr lang="en-US" dirty="0"/>
              <a:t>Custom software developed for use by a particular user remains exempt.</a:t>
            </a:r>
          </a:p>
          <a:p>
            <a:pPr lvl="1">
              <a:spcBef>
                <a:spcPts val="300"/>
              </a:spcBef>
              <a:spcAft>
                <a:spcPts val="300"/>
              </a:spcAft>
            </a:pPr>
            <a:r>
              <a:rPr lang="en-US" dirty="0"/>
              <a:t>Software governed by a negotiable license agreement remains exempt.</a:t>
            </a:r>
          </a:p>
          <a:p>
            <a:pPr lvl="0">
              <a:spcBef>
                <a:spcPts val="300"/>
              </a:spcBef>
              <a:spcAft>
                <a:spcPts val="300"/>
              </a:spcAft>
            </a:pPr>
            <a:r>
              <a:rPr lang="en-US" dirty="0"/>
              <a:t>Local tax considerations:</a:t>
            </a:r>
          </a:p>
          <a:p>
            <a:pPr lvl="1">
              <a:spcBef>
                <a:spcPts val="300"/>
              </a:spcBef>
              <a:spcAft>
                <a:spcPts val="300"/>
              </a:spcAft>
            </a:pPr>
            <a:r>
              <a:rPr lang="en-US" dirty="0"/>
              <a:t>State-administered local governments conform effective 1 January 2027, but home-rule cities may administer sales taxes separately and may not automatically conform.</a:t>
            </a:r>
          </a:p>
          <a:p>
            <a:pPr lvl="0">
              <a:spcBef>
                <a:spcPts val="300"/>
              </a:spcBef>
              <a:spcAft>
                <a:spcPts val="300"/>
              </a:spcAft>
            </a:pPr>
            <a:r>
              <a:rPr lang="en-US" dirty="0"/>
              <a:t>Next steps:</a:t>
            </a:r>
          </a:p>
          <a:p>
            <a:pPr lvl="1">
              <a:spcBef>
                <a:spcPts val="300"/>
              </a:spcBef>
              <a:spcAft>
                <a:spcPts val="300"/>
              </a:spcAft>
            </a:pPr>
            <a:r>
              <a:rPr lang="en-US" dirty="0"/>
              <a:t>Identify all standardized software purchases and SaaS subscriptions that may now be taxable.</a:t>
            </a:r>
          </a:p>
          <a:p>
            <a:pPr lvl="1">
              <a:spcBef>
                <a:spcPts val="300"/>
              </a:spcBef>
              <a:spcAft>
                <a:spcPts val="300"/>
              </a:spcAft>
            </a:pPr>
            <a:r>
              <a:rPr lang="en-US" dirty="0"/>
              <a:t>Evaluate whether any existing licenses qualify as “negotiable license agreements” or custom software.</a:t>
            </a:r>
          </a:p>
          <a:p>
            <a:pPr lvl="1">
              <a:spcBef>
                <a:spcPts val="300"/>
              </a:spcBef>
              <a:spcAft>
                <a:spcPts val="300"/>
              </a:spcAft>
            </a:pPr>
            <a:r>
              <a:rPr lang="en-US" dirty="0"/>
              <a:t>Monitor Colorado’s Department of Revenue guidance on the boundary between taxable remote access and exempt arrangements.</a:t>
            </a:r>
          </a:p>
        </p:txBody>
      </p:sp>
    </p:spTree>
    <p:extLst>
      <p:ext uri="{BB962C8B-B14F-4D97-AF65-F5344CB8AC3E}">
        <p14:creationId xmlns:p14="http://schemas.microsoft.com/office/powerpoint/2010/main" val="1994903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Legislative changes – Missouri exemption clarification (February 2026)</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Missouri finalized regulations (28 February 2026) clarifying the sales tax exemption for nonprofit organizations.</a:t>
            </a:r>
          </a:p>
          <a:p>
            <a:pPr lvl="0"/>
            <a:r>
              <a:rPr lang="en-US" dirty="0"/>
              <a:t>Purpose-specific exemption:</a:t>
            </a:r>
          </a:p>
          <a:p>
            <a:pPr lvl="1"/>
            <a:r>
              <a:rPr lang="en-US" dirty="0"/>
              <a:t>The sales tax exemption applies only to purchases that directly further the organization’s exempt function.</a:t>
            </a:r>
          </a:p>
          <a:p>
            <a:pPr lvl="1"/>
            <a:r>
              <a:rPr lang="en-US" dirty="0"/>
              <a:t>The organization must be the ultimate purchaser and consumer, not an employee or member.</a:t>
            </a:r>
          </a:p>
          <a:p>
            <a:pPr lvl="0"/>
            <a:r>
              <a:rPr lang="en-US" dirty="0"/>
              <a:t>Personal use restriction:</a:t>
            </a:r>
          </a:p>
          <a:p>
            <a:pPr lvl="1"/>
            <a:r>
              <a:rPr lang="en-US" dirty="0"/>
              <a:t>The exemption letter should not be presented by employees for personal purchases under any circumstances.</a:t>
            </a:r>
          </a:p>
          <a:p>
            <a:pPr lvl="1"/>
            <a:r>
              <a:rPr lang="en-US" dirty="0"/>
              <a:t>Even if the employee reimburses the organization, this violates the exemption rules.</a:t>
            </a:r>
          </a:p>
          <a:p>
            <a:pPr lvl="1"/>
            <a:r>
              <a:rPr lang="en-US" dirty="0"/>
              <a:t>Organizations found allowing personal use may have their exemption letter revoked.</a:t>
            </a:r>
          </a:p>
          <a:p>
            <a:pPr lvl="0"/>
            <a:r>
              <a:rPr lang="en-US" dirty="0"/>
              <a:t>Suggested compliance actions:</a:t>
            </a:r>
          </a:p>
          <a:p>
            <a:pPr lvl="1"/>
            <a:r>
              <a:rPr lang="en-US" dirty="0"/>
              <a:t>Implement stronger controls over exemption certificate distribution and usage.</a:t>
            </a:r>
          </a:p>
          <a:p>
            <a:pPr lvl="1"/>
            <a:r>
              <a:rPr lang="en-US" dirty="0"/>
              <a:t>Train all employees and members on proper use and the consequences of misuse.</a:t>
            </a:r>
          </a:p>
          <a:p>
            <a:pPr lvl="1"/>
            <a:r>
              <a:rPr lang="en-US" dirty="0"/>
              <a:t>Establish approval workflows requiring pre-authorization before exemption certificates are used.</a:t>
            </a:r>
          </a:p>
          <a:p>
            <a:pPr lvl="1"/>
            <a:r>
              <a:rPr lang="en-US" dirty="0"/>
              <a:t>Audit past purchases to identify any exposure from improper certificate use.</a:t>
            </a:r>
          </a:p>
        </p:txBody>
      </p:sp>
    </p:spTree>
    <p:extLst>
      <p:ext uri="{BB962C8B-B14F-4D97-AF65-F5344CB8AC3E}">
        <p14:creationId xmlns:p14="http://schemas.microsoft.com/office/powerpoint/2010/main" val="1994903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Legislative changes – Nebraska exemption repeal (July 2026)</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lnSpcReduction="10000"/>
          </a:bodyPr>
          <a:lstStyle/>
          <a:p>
            <a:pPr lvl="0"/>
            <a:r>
              <a:rPr lang="en-US" dirty="0"/>
              <a:t>Nebraska is repealing sales tax exemptions for certain nonprofit organizations (effective 1 July 2026).</a:t>
            </a:r>
          </a:p>
          <a:p>
            <a:pPr lvl="0"/>
            <a:r>
              <a:rPr lang="en-US" dirty="0"/>
              <a:t>What changed:</a:t>
            </a:r>
          </a:p>
          <a:p>
            <a:pPr lvl="1"/>
            <a:r>
              <a:rPr lang="en-US" dirty="0"/>
              <a:t>Nebraska eliminated or narrowed exemptions for specific categories of purchases by nonprofits as part of a broader tax base expansion.</a:t>
            </a:r>
          </a:p>
          <a:p>
            <a:pPr lvl="1"/>
            <a:r>
              <a:rPr lang="en-US" dirty="0"/>
              <a:t>Organizations that previously qualified for blanket exemptions may no longer qualify under the revised rules.</a:t>
            </a:r>
          </a:p>
          <a:p>
            <a:pPr lvl="1"/>
            <a:r>
              <a:rPr lang="en-US" dirty="0"/>
              <a:t>The Nebraska Department of Revenue is issuing guidance on which categories are affected.</a:t>
            </a:r>
          </a:p>
          <a:p>
            <a:pPr lvl="0"/>
            <a:r>
              <a:rPr lang="en-US" dirty="0"/>
              <a:t>Contractor implications:</a:t>
            </a:r>
          </a:p>
          <a:p>
            <a:pPr lvl="1"/>
            <a:r>
              <a:rPr lang="en-US" dirty="0"/>
              <a:t>Materials purchased by contractors for nonprofit construction projects may no longer be exempt.</a:t>
            </a:r>
          </a:p>
          <a:p>
            <a:pPr lvl="1"/>
            <a:r>
              <a:rPr lang="en-US" dirty="0"/>
              <a:t>This increases the effective cost of construction and renovation projects for affected organizations.</a:t>
            </a:r>
          </a:p>
          <a:p>
            <a:pPr lvl="0"/>
            <a:r>
              <a:rPr lang="en-US" dirty="0"/>
              <a:t>Financial impact:</a:t>
            </a:r>
          </a:p>
          <a:p>
            <a:pPr lvl="1"/>
            <a:r>
              <a:rPr lang="en-US" dirty="0"/>
              <a:t>Nebraska’s combined state and local rates typically range from 5.5% to 7.5%, depending on the location.</a:t>
            </a:r>
          </a:p>
          <a:p>
            <a:pPr lvl="1"/>
            <a:r>
              <a:rPr lang="en-US" dirty="0"/>
              <a:t>For large purchasers (e.g., hospitals, universities), this can represent a significant unbudgeted expense.</a:t>
            </a:r>
          </a:p>
          <a:p>
            <a:pPr lvl="0"/>
            <a:r>
              <a:rPr lang="en-US" dirty="0"/>
              <a:t>Suggested Actions:</a:t>
            </a:r>
          </a:p>
          <a:p>
            <a:pPr lvl="1"/>
            <a:r>
              <a:rPr lang="en-US" dirty="0"/>
              <a:t>Verify the organization’s exempt status under the new rules, update procurement processes and vendor communications, budget for increased costs and consult a Nebraska tax advisor.</a:t>
            </a:r>
          </a:p>
        </p:txBody>
      </p:sp>
    </p:spTree>
    <p:extLst>
      <p:ext uri="{BB962C8B-B14F-4D97-AF65-F5344CB8AC3E}">
        <p14:creationId xmlns:p14="http://schemas.microsoft.com/office/powerpoint/2010/main" val="1994903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2027 software tax landscape – California vs. Colorado</a:t>
            </a:r>
          </a:p>
        </p:txBody>
      </p:sp>
      <p:sp>
        <p:nvSpPr>
          <p:cNvPr id="14" name="Content Placeholder 13">
            <a:extLst>
              <a:ext uri="{FF2B5EF4-FFF2-40B4-BE49-F238E27FC236}">
                <a16:creationId xmlns:a16="http://schemas.microsoft.com/office/drawing/2014/main" id="{49E05824-E6C2-A2AF-2ACA-B8C5E5EC67A5}"/>
              </a:ext>
            </a:extLst>
          </p:cNvPr>
          <p:cNvSpPr>
            <a:spLocks noGrp="1"/>
          </p:cNvSpPr>
          <p:nvPr>
            <p:ph sz="quarter" idx="4294967295"/>
          </p:nvPr>
        </p:nvSpPr>
        <p:spPr>
          <a:xfrm>
            <a:off x="6360160" y="1411288"/>
            <a:ext cx="5349240" cy="4638675"/>
          </a:xfrm>
        </p:spPr>
        <p:txBody>
          <a:bodyPr>
            <a:normAutofit/>
          </a:bodyPr>
          <a:lstStyle/>
          <a:p>
            <a:pPr marL="274320" lvl="0" indent="-274320"/>
            <a:r>
              <a:rPr lang="en-US" dirty="0"/>
              <a:t>California SB 122:</a:t>
            </a:r>
          </a:p>
          <a:p>
            <a:pPr marL="548640" lvl="1" indent="-274320"/>
            <a:r>
              <a:rPr lang="en-US" dirty="0"/>
              <a:t>Effective date: 1 January 2027</a:t>
            </a:r>
          </a:p>
          <a:p>
            <a:pPr marL="548640" lvl="1" indent="-274320"/>
            <a:r>
              <a:rPr lang="en-US" dirty="0"/>
              <a:t>Scope: prewritten software (tangible media, electronic or SaaS) and related intellectual property (IP) interests</a:t>
            </a:r>
          </a:p>
          <a:p>
            <a:pPr marL="548640" lvl="1" indent="-274320"/>
            <a:r>
              <a:rPr lang="en-US" dirty="0"/>
              <a:t>Exempt: custom software, digital books, video games, digital assets</a:t>
            </a:r>
          </a:p>
          <a:p>
            <a:pPr marL="548640" lvl="1" indent="-274320"/>
            <a:r>
              <a:rPr lang="en-US" dirty="0"/>
              <a:t>Local taxes: Bradley-Burns Act and district taxes automatically conform, destination sourcing</a:t>
            </a:r>
          </a:p>
          <a:p>
            <a:pPr marL="548640" lvl="1" indent="-274320"/>
            <a:r>
              <a:rPr lang="en-US" dirty="0"/>
              <a:t>Key change: eliminates the technology transfer agreement (TTA) exclusion</a:t>
            </a:r>
          </a:p>
          <a:p>
            <a:pPr marL="548640" lvl="1" indent="-274320"/>
            <a:r>
              <a:rPr lang="en-US" dirty="0"/>
              <a:t>Suggested Action: identify digital products, update billing, assess pricing and contract terms</a:t>
            </a:r>
          </a:p>
        </p:txBody>
      </p:sp>
      <p:sp>
        <p:nvSpPr>
          <p:cNvPr id="13" name="Content Placeholder 12">
            <a:extLst>
              <a:ext uri="{FF2B5EF4-FFF2-40B4-BE49-F238E27FC236}">
                <a16:creationId xmlns:a16="http://schemas.microsoft.com/office/drawing/2014/main" id="{E0B06C19-6EA7-64F1-D7ED-13F8666349EA}"/>
              </a:ext>
            </a:extLst>
          </p:cNvPr>
          <p:cNvSpPr>
            <a:spLocks noGrp="1"/>
          </p:cNvSpPr>
          <p:nvPr>
            <p:ph sz="quarter" idx="4294967295"/>
          </p:nvPr>
        </p:nvSpPr>
        <p:spPr>
          <a:xfrm>
            <a:off x="485775" y="1411288"/>
            <a:ext cx="5349240" cy="4638675"/>
          </a:xfrm>
        </p:spPr>
        <p:txBody>
          <a:bodyPr>
            <a:normAutofit/>
          </a:bodyPr>
          <a:lstStyle/>
          <a:p>
            <a:pPr marL="274320" lvl="0" indent="-274320"/>
            <a:r>
              <a:rPr lang="en-US" dirty="0"/>
              <a:t>Colorado HB 26-1223:</a:t>
            </a:r>
          </a:p>
          <a:p>
            <a:pPr marL="548640" lvl="1" indent="-274320"/>
            <a:r>
              <a:rPr lang="en-US" dirty="0"/>
              <a:t>Effective date: 1 January 2027</a:t>
            </a:r>
          </a:p>
          <a:p>
            <a:pPr marL="548640" lvl="1" indent="-274320"/>
            <a:r>
              <a:rPr lang="en-US" dirty="0"/>
              <a:t>Scope: software available for repeated sale or license, regardless of delivery method</a:t>
            </a:r>
          </a:p>
          <a:p>
            <a:pPr marL="548640" lvl="1" indent="-274320"/>
            <a:r>
              <a:rPr lang="en-US" dirty="0"/>
              <a:t>Exempt: custom software for a particular user, software under a negotiable license agreement</a:t>
            </a:r>
          </a:p>
          <a:p>
            <a:pPr marL="548640" lvl="1" indent="-274320"/>
            <a:r>
              <a:rPr lang="en-US" dirty="0"/>
              <a:t>Local taxes: state-administered locals conform, home-rule cities may differ</a:t>
            </a:r>
          </a:p>
          <a:p>
            <a:pPr marL="548640" lvl="1" indent="-274320"/>
            <a:r>
              <a:rPr lang="en-US" dirty="0"/>
              <a:t>Key change: repeals the downloadable software exemption</a:t>
            </a:r>
          </a:p>
          <a:p>
            <a:pPr marL="548640" lvl="1" indent="-274320"/>
            <a:r>
              <a:rPr lang="en-US" dirty="0"/>
              <a:t>Action: inventory software, classify custom vs. standardized, evaluate license terms</a:t>
            </a:r>
          </a:p>
        </p:txBody>
      </p:sp>
    </p:spTree>
    <p:extLst>
      <p:ext uri="{BB962C8B-B14F-4D97-AF65-F5344CB8AC3E}">
        <p14:creationId xmlns:p14="http://schemas.microsoft.com/office/powerpoint/2010/main" val="3007938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775" y="346075"/>
            <a:ext cx="11223625" cy="469900"/>
          </a:xfrm>
        </p:spPr>
        <p:txBody>
          <a:bodyPr>
            <a:normAutofit/>
          </a:bodyPr>
          <a:lstStyle/>
          <a:p>
            <a:r>
              <a:rPr lang="en-US" dirty="0"/>
              <a:t>2025–27 legislative timeline – key dates at a glance</a:t>
            </a:r>
          </a:p>
        </p:txBody>
      </p:sp>
      <p:sp>
        <p:nvSpPr>
          <p:cNvPr id="14" name="Content Placeholder 13">
            <a:extLst>
              <a:ext uri="{FF2B5EF4-FFF2-40B4-BE49-F238E27FC236}">
                <a16:creationId xmlns:a16="http://schemas.microsoft.com/office/drawing/2014/main" id="{49E05824-E6C2-A2AF-2ACA-B8C5E5EC67A5}"/>
              </a:ext>
            </a:extLst>
          </p:cNvPr>
          <p:cNvSpPr>
            <a:spLocks noGrp="1"/>
          </p:cNvSpPr>
          <p:nvPr>
            <p:ph sz="quarter" idx="4294967295"/>
          </p:nvPr>
        </p:nvSpPr>
        <p:spPr>
          <a:xfrm>
            <a:off x="6360160" y="1411288"/>
            <a:ext cx="5349240" cy="4638675"/>
          </a:xfrm>
        </p:spPr>
        <p:txBody>
          <a:bodyPr>
            <a:normAutofit/>
          </a:bodyPr>
          <a:lstStyle/>
          <a:p>
            <a:pPr marL="274320" lvl="0" indent="-274320"/>
            <a:r>
              <a:rPr lang="en-US" dirty="0"/>
              <a:t>February 2026:</a:t>
            </a:r>
          </a:p>
          <a:p>
            <a:pPr marL="548640" lvl="1" indent="-274320"/>
            <a:r>
              <a:rPr lang="en-US" dirty="0"/>
              <a:t>Missouri – finalized regulations tightening nonprofit exemption certificate use and personal-use restrictions</a:t>
            </a:r>
          </a:p>
          <a:p>
            <a:pPr marL="274320" lvl="0" indent="-274320"/>
            <a:r>
              <a:rPr lang="en-US" dirty="0"/>
              <a:t>March 2026:</a:t>
            </a:r>
          </a:p>
          <a:p>
            <a:pPr marL="548640" lvl="1" indent="-274320"/>
            <a:r>
              <a:rPr lang="en-US" dirty="0"/>
              <a:t>Washington SB 6346 – new sales tax exemptions for schools, libraries and hospital staffing (effective</a:t>
            </a:r>
          </a:p>
          <a:p>
            <a:pPr marL="548640" lvl="1" indent="0">
              <a:spcBef>
                <a:spcPts val="0"/>
              </a:spcBef>
              <a:buNone/>
            </a:pPr>
            <a:r>
              <a:rPr lang="en-US" dirty="0"/>
              <a:t>1 July 2026)</a:t>
            </a:r>
          </a:p>
        </p:txBody>
      </p:sp>
      <p:sp>
        <p:nvSpPr>
          <p:cNvPr id="13" name="Content Placeholder 12">
            <a:extLst>
              <a:ext uri="{FF2B5EF4-FFF2-40B4-BE49-F238E27FC236}">
                <a16:creationId xmlns:a16="http://schemas.microsoft.com/office/drawing/2014/main" id="{E0B06C19-6EA7-64F1-D7ED-13F8666349EA}"/>
              </a:ext>
            </a:extLst>
          </p:cNvPr>
          <p:cNvSpPr>
            <a:spLocks noGrp="1"/>
          </p:cNvSpPr>
          <p:nvPr>
            <p:ph sz="quarter" idx="4294967295"/>
          </p:nvPr>
        </p:nvSpPr>
        <p:spPr>
          <a:xfrm>
            <a:off x="485775" y="1411288"/>
            <a:ext cx="5349240" cy="4638675"/>
          </a:xfrm>
        </p:spPr>
        <p:txBody>
          <a:bodyPr>
            <a:normAutofit/>
          </a:bodyPr>
          <a:lstStyle/>
          <a:p>
            <a:pPr marL="274320" lvl="0" indent="-274320"/>
            <a:r>
              <a:rPr lang="en-US" dirty="0"/>
              <a:t>July 2026:</a:t>
            </a:r>
          </a:p>
          <a:p>
            <a:pPr marL="548640" lvl="1" indent="-274320"/>
            <a:r>
              <a:rPr lang="en-US" dirty="0"/>
              <a:t>Nebraska – repealed or narrowed sales tax exemptions for certain nonprofit organizations</a:t>
            </a:r>
          </a:p>
          <a:p>
            <a:pPr marL="548640" lvl="1" indent="-274320"/>
            <a:r>
              <a:rPr lang="en-US" dirty="0"/>
              <a:t>Washington – SB 6346 exemptions effective</a:t>
            </a:r>
          </a:p>
          <a:p>
            <a:pPr marL="274320" lvl="0" indent="-274320"/>
            <a:r>
              <a:rPr lang="en-US" dirty="0"/>
              <a:t>January 2027:</a:t>
            </a:r>
          </a:p>
          <a:p>
            <a:pPr marL="548640" lvl="1" indent="-274320"/>
            <a:r>
              <a:rPr lang="en-US" dirty="0"/>
              <a:t>California SB 122 – digital products (prewritten software, SaaS) taxable</a:t>
            </a:r>
          </a:p>
          <a:p>
            <a:pPr marL="548640" lvl="1" indent="-274320"/>
            <a:r>
              <a:rPr lang="en-US" dirty="0"/>
              <a:t>Colorado HB 26-1223 – downloadable and remote software exemption repealed, standardized software taxable</a:t>
            </a:r>
          </a:p>
        </p:txBody>
      </p:sp>
    </p:spTree>
    <p:extLst>
      <p:ext uri="{BB962C8B-B14F-4D97-AF65-F5344CB8AC3E}">
        <p14:creationId xmlns:p14="http://schemas.microsoft.com/office/powerpoint/2010/main" val="3007938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Sales and use tax – key takeaways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Federal exemption does not equal state sales tax exemption. Each state determines eligibility independently.</a:t>
            </a:r>
          </a:p>
          <a:p>
            <a:pPr lvl="0"/>
            <a:r>
              <a:rPr lang="en-US" dirty="0"/>
              <a:t>Economic nexus (after </a:t>
            </a:r>
            <a:r>
              <a:rPr lang="en-US" i="1" dirty="0"/>
              <a:t>Wayfair</a:t>
            </a:r>
            <a:r>
              <a:rPr lang="en-US" dirty="0"/>
              <a:t>) means organizations may have collection obligations in states where they have no physical presence.</a:t>
            </a:r>
          </a:p>
          <a:p>
            <a:pPr lvl="0"/>
            <a:r>
              <a:rPr lang="en-US" dirty="0"/>
              <a:t>Digital tax expansion is accelerating. California and Colorado will both tax software and SaaS effective 1 January 2027. More states are expected to follow.</a:t>
            </a:r>
          </a:p>
          <a:p>
            <a:pPr lvl="0"/>
            <a:r>
              <a:rPr lang="en-US" dirty="0"/>
              <a:t>Suggested key actions for your organization:</a:t>
            </a:r>
          </a:p>
          <a:p>
            <a:pPr lvl="1"/>
            <a:r>
              <a:rPr lang="en-US" dirty="0"/>
              <a:t>Review the exemption status in each operating state under the new rules (Missouri, Nebraska).</a:t>
            </a:r>
          </a:p>
          <a:p>
            <a:pPr lvl="1"/>
            <a:r>
              <a:rPr lang="en-US" dirty="0"/>
              <a:t>Classify all software and SaaS purchases, including custom vs. standardized, and evaluate license terms for the Colorado exemption.</a:t>
            </a:r>
          </a:p>
          <a:p>
            <a:pPr lvl="1"/>
            <a:r>
              <a:rPr lang="en-US" dirty="0"/>
              <a:t>Implement procurement controls for exemption certificate use and train staff on the proper use.</a:t>
            </a:r>
          </a:p>
          <a:p>
            <a:pPr lvl="1"/>
            <a:r>
              <a:rPr lang="en-US" dirty="0"/>
              <a:t>Evaluate automated tax calculation engines for multistate compliance, including digital products.</a:t>
            </a:r>
          </a:p>
          <a:p>
            <a:pPr lvl="1"/>
            <a:r>
              <a:rPr lang="en-US" dirty="0"/>
              <a:t>Implement exemption certificate management systems with renewal alerts.</a:t>
            </a:r>
          </a:p>
          <a:p>
            <a:pPr lvl="1"/>
            <a:r>
              <a:rPr lang="en-US" dirty="0"/>
              <a:t>Update tax engines for the California and Colorado software changes by the fourth quarter of 2026.</a:t>
            </a:r>
          </a:p>
          <a:p>
            <a:pPr lvl="1"/>
            <a:r>
              <a:rPr lang="en-US" dirty="0"/>
              <a:t>Establish a quarterly review process for state legislative changes — digital tax is the fastest-growing area.</a:t>
            </a:r>
          </a:p>
        </p:txBody>
      </p:sp>
    </p:spTree>
    <p:extLst>
      <p:ext uri="{BB962C8B-B14F-4D97-AF65-F5344CB8AC3E}">
        <p14:creationId xmlns:p14="http://schemas.microsoft.com/office/powerpoint/2010/main" val="1994903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C0F2D9-589A-5443-F977-6038BD06B4BD}"/>
              </a:ext>
            </a:extLst>
          </p:cNvPr>
          <p:cNvSpPr>
            <a:spLocks noGrp="1"/>
          </p:cNvSpPr>
          <p:nvPr>
            <p:ph type="title"/>
          </p:nvPr>
        </p:nvSpPr>
        <p:spPr/>
        <p:txBody>
          <a:bodyPr>
            <a:normAutofit/>
          </a:bodyPr>
          <a:lstStyle/>
          <a:p>
            <a:r>
              <a:rPr lang="en-US" dirty="0"/>
              <a:t>Property tax basics and update</a:t>
            </a:r>
          </a:p>
        </p:txBody>
      </p:sp>
    </p:spTree>
    <p:extLst>
      <p:ext uri="{BB962C8B-B14F-4D97-AF65-F5344CB8AC3E}">
        <p14:creationId xmlns:p14="http://schemas.microsoft.com/office/powerpoint/2010/main" val="3859523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Property tax – overview</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What is property tax?</a:t>
            </a:r>
          </a:p>
          <a:p>
            <a:pPr lvl="1"/>
            <a:r>
              <a:rPr lang="en-US" dirty="0"/>
              <a:t>It’s an ad valorem tax based on the value of the property as of a certain date each year.</a:t>
            </a:r>
          </a:p>
          <a:p>
            <a:pPr lvl="1"/>
            <a:r>
              <a:rPr lang="en-US" dirty="0"/>
              <a:t>It is imposed on real property and business personal property in most states.</a:t>
            </a:r>
          </a:p>
          <a:p>
            <a:pPr lvl="1"/>
            <a:r>
              <a:rPr lang="en-US" dirty="0"/>
              <a:t>Property tax is a state and local tax based on the law of the state where the property is located.</a:t>
            </a:r>
          </a:p>
          <a:p>
            <a:pPr lvl="1"/>
            <a:r>
              <a:rPr lang="en-US" dirty="0"/>
              <a:t>Typically, it is administered by the county where the property is located.</a:t>
            </a:r>
          </a:p>
          <a:p>
            <a:pPr lvl="1"/>
            <a:r>
              <a:rPr lang="en-US" dirty="0"/>
              <a:t>Property tax rates are set by local authorities (cities, counties, school districts) based on budgetary needs.</a:t>
            </a:r>
          </a:p>
          <a:p>
            <a:pPr lvl="1"/>
            <a:r>
              <a:rPr lang="en-US" dirty="0"/>
              <a:t>Value is generally fair market value at a specific date (1 January).</a:t>
            </a:r>
          </a:p>
          <a:p>
            <a:pPr lvl="1"/>
            <a:r>
              <a:rPr lang="en-US" dirty="0"/>
              <a:t>Some states value residential, commercial and industrial property at different ratios.</a:t>
            </a:r>
          </a:p>
          <a:p>
            <a:pPr lvl="1"/>
            <a:r>
              <a:rPr lang="en-US" dirty="0"/>
              <a:t>Taxpayers have the right to appeal the value.</a:t>
            </a:r>
          </a:p>
          <a:p>
            <a:pPr lvl="1"/>
            <a:r>
              <a:rPr lang="en-US" dirty="0"/>
              <a:t>Nonpayment of tax bills can result in a lien being placed on the property.</a:t>
            </a:r>
          </a:p>
          <a:p>
            <a:pPr lvl="0"/>
            <a:r>
              <a:rPr lang="en-US" dirty="0"/>
              <a:t>Treatment is highly specific to the state where the property is located.</a:t>
            </a:r>
          </a:p>
        </p:txBody>
      </p:sp>
    </p:spTree>
    <p:extLst>
      <p:ext uri="{BB962C8B-B14F-4D97-AF65-F5344CB8AC3E}">
        <p14:creationId xmlns:p14="http://schemas.microsoft.com/office/powerpoint/2010/main" val="1994903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Property tax – why tax-exempt organizations should care</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Why would a federal income tax-exempt organization care about local property taxes?</a:t>
            </a:r>
          </a:p>
          <a:p>
            <a:pPr lvl="1"/>
            <a:r>
              <a:rPr lang="en-US" dirty="0"/>
              <a:t>The IRS definition of tax exempt is different from most states’ property tax exemption definitions.</a:t>
            </a:r>
          </a:p>
          <a:p>
            <a:pPr lvl="1"/>
            <a:r>
              <a:rPr lang="en-US" dirty="0"/>
              <a:t>Just because an organization is exempt for federal income tax purposes does not mean the state agrees that property located in the state is exempt from local tax.</a:t>
            </a:r>
          </a:p>
          <a:p>
            <a:pPr lvl="1"/>
            <a:r>
              <a:rPr lang="en-US" dirty="0"/>
              <a:t>There are mandatory filing requirements in some states, even if the organization is deemed to be exempt.</a:t>
            </a:r>
          </a:p>
          <a:p>
            <a:pPr lvl="1"/>
            <a:r>
              <a:rPr lang="en-US" dirty="0"/>
              <a:t>Property tax can represent one of the largest potential tax liabilities for organizations with significant real estate holdings.</a:t>
            </a:r>
          </a:p>
          <a:p>
            <a:pPr lvl="0"/>
            <a:r>
              <a:rPr lang="en-US" dirty="0"/>
              <a:t>Erosion of welfare and charitable exemptions:</a:t>
            </a:r>
          </a:p>
          <a:p>
            <a:pPr lvl="1"/>
            <a:r>
              <a:rPr lang="en-US" dirty="0"/>
              <a:t>Nonprofits have changed since exemptions were first enacted.</a:t>
            </a:r>
          </a:p>
          <a:p>
            <a:pPr lvl="2"/>
            <a:r>
              <a:rPr lang="en-US" sz="1600" dirty="0"/>
              <a:t>Hospitals have become sophisticated medical centers providing a variety of medical and related services.</a:t>
            </a:r>
          </a:p>
          <a:p>
            <a:pPr lvl="2"/>
            <a:r>
              <a:rPr lang="en-US" sz="1600" dirty="0"/>
              <a:t>Universities have become large landowners and lucrative research institutions.</a:t>
            </a:r>
          </a:p>
          <a:p>
            <a:pPr lvl="1"/>
            <a:r>
              <a:rPr lang="en-US" dirty="0"/>
              <a:t>States increasingly seek to tie an exemption to the quantified value an organization provides to the community.</a:t>
            </a:r>
          </a:p>
        </p:txBody>
      </p:sp>
    </p:spTree>
    <p:extLst>
      <p:ext uri="{BB962C8B-B14F-4D97-AF65-F5344CB8AC3E}">
        <p14:creationId xmlns:p14="http://schemas.microsoft.com/office/powerpoint/2010/main" val="1994903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Property tax – exempt entities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In general, a property tax welfare exemption may be available to property owned by:</a:t>
            </a:r>
          </a:p>
          <a:p>
            <a:pPr lvl="1"/>
            <a:r>
              <a:rPr lang="en-US" dirty="0"/>
              <a:t>Organizations that are formed and operated exclusively for qualifying purposes (e.g., charitable, hospital, religious, scientific).</a:t>
            </a:r>
          </a:p>
          <a:p>
            <a:pPr lvl="1"/>
            <a:r>
              <a:rPr lang="en-US" dirty="0"/>
              <a:t>Entities that have a current exempt letter from the IRS or franchise tax board.</a:t>
            </a:r>
          </a:p>
          <a:p>
            <a:pPr lvl="1"/>
            <a:r>
              <a:rPr lang="en-US" dirty="0"/>
              <a:t>Those that have formation documents irrevocably dedicating property to a qualified purpose.</a:t>
            </a:r>
          </a:p>
          <a:p>
            <a:pPr lvl="1"/>
            <a:r>
              <a:rPr lang="en-US" dirty="0"/>
              <a:t>Organizations that use their property exclusively for qualifying purposes.</a:t>
            </a:r>
          </a:p>
          <a:p>
            <a:pPr lvl="0"/>
            <a:r>
              <a:rPr lang="en-US" dirty="0"/>
              <a:t>The IRS tax-exempt definition is broader than some states’ definitions and includes literary purposes and public purposes.</a:t>
            </a:r>
          </a:p>
          <a:p>
            <a:pPr lvl="0"/>
            <a:r>
              <a:rPr lang="en-US" dirty="0"/>
              <a:t>A qualifying organization’s property may be fully or partially exempted from property tax, depending on how much of the property is used for a qualifying purpose.</a:t>
            </a:r>
          </a:p>
          <a:p>
            <a:pPr lvl="0"/>
            <a:r>
              <a:rPr lang="en-US" dirty="0"/>
              <a:t>The determination is fact-and-circumstance specific and generally requires various administrative approvals and annual review. Failure to secure the approvals may mean property that was previously exempt is currently taxable until the exemption claim is perfected.</a:t>
            </a:r>
          </a:p>
        </p:txBody>
      </p:sp>
    </p:spTree>
    <p:extLst>
      <p:ext uri="{BB962C8B-B14F-4D97-AF65-F5344CB8AC3E}">
        <p14:creationId xmlns:p14="http://schemas.microsoft.com/office/powerpoint/2010/main" val="1994903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Property tax – exempt entities (cont.)</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There is generally a state-level process where an organization obtains certification as an entity to which a property tax exemption may be granted:</a:t>
            </a:r>
          </a:p>
          <a:p>
            <a:pPr lvl="1"/>
            <a:r>
              <a:rPr lang="en-US" dirty="0"/>
              <a:t>The organization submits a one-time filing.</a:t>
            </a:r>
          </a:p>
          <a:p>
            <a:pPr lvl="1"/>
            <a:r>
              <a:rPr lang="en-US" dirty="0"/>
              <a:t>Determination is made by the state if the organization is eligible for exemption.</a:t>
            </a:r>
          </a:p>
          <a:p>
            <a:pPr lvl="1"/>
            <a:r>
              <a:rPr lang="en-US" dirty="0"/>
              <a:t>The organization must submit organizational documents, a tax exemption letter, financial statements and a description of activities.</a:t>
            </a:r>
          </a:p>
          <a:p>
            <a:pPr lvl="0"/>
            <a:r>
              <a:rPr lang="en-US" dirty="0"/>
              <a:t>Local assessor review:</a:t>
            </a:r>
          </a:p>
          <a:p>
            <a:pPr lvl="1"/>
            <a:r>
              <a:rPr lang="en-US" dirty="0"/>
              <a:t>Once an organization is certified by the state that its property is eligible for exemption, the local assessor must review if the property is being put to a charitable purpose.</a:t>
            </a:r>
          </a:p>
          <a:p>
            <a:pPr lvl="1"/>
            <a:r>
              <a:rPr lang="en-US" dirty="0"/>
              <a:t>The county assessor can determine whether the property qualifies for the exemption based on use.</a:t>
            </a:r>
          </a:p>
          <a:p>
            <a:pPr lvl="1"/>
            <a:r>
              <a:rPr lang="en-US" dirty="0"/>
              <a:t>Supplemental information may be needed for real property used by others.</a:t>
            </a:r>
          </a:p>
          <a:p>
            <a:pPr lvl="0"/>
            <a:r>
              <a:rPr lang="en-US" dirty="0"/>
              <a:t>There are annual ongoing personal property return obligations.</a:t>
            </a:r>
          </a:p>
        </p:txBody>
      </p:sp>
    </p:spTree>
    <p:extLst>
      <p:ext uri="{BB962C8B-B14F-4D97-AF65-F5344CB8AC3E}">
        <p14:creationId xmlns:p14="http://schemas.microsoft.com/office/powerpoint/2010/main" val="1994903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Polling question 3</a:t>
            </a:r>
          </a:p>
        </p:txBody>
      </p:sp>
      <p:pic>
        <p:nvPicPr>
          <p:cNvPr id="5" name="Picture 4">
            <a:extLst>
              <a:ext uri="{FF2B5EF4-FFF2-40B4-BE49-F238E27FC236}">
                <a16:creationId xmlns:a16="http://schemas.microsoft.com/office/drawing/2014/main" id="{C9A2BDED-A004-FE49-4955-D6C9032FC3CE}"/>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7" name="Text Placeholder 2">
            <a:extLst>
              <a:ext uri="{FF2B5EF4-FFF2-40B4-BE49-F238E27FC236}">
                <a16:creationId xmlns:a16="http://schemas.microsoft.com/office/drawing/2014/main" id="{6E22DBF7-82F3-99BE-32C2-62D42B4CDB7C}"/>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Why should exempt organizations pay attention to property tax obligations?</a:t>
            </a:r>
          </a:p>
        </p:txBody>
      </p:sp>
      <p:grpSp>
        <p:nvGrpSpPr>
          <p:cNvPr id="8" name="Group 7">
            <a:extLst>
              <a:ext uri="{FF2B5EF4-FFF2-40B4-BE49-F238E27FC236}">
                <a16:creationId xmlns:a16="http://schemas.microsoft.com/office/drawing/2014/main" id="{D851A427-F26B-4579-199B-6E0BE378A23E}"/>
              </a:ext>
            </a:extLst>
          </p:cNvPr>
          <p:cNvGrpSpPr/>
          <p:nvPr/>
        </p:nvGrpSpPr>
        <p:grpSpPr>
          <a:xfrm>
            <a:off x="476251" y="1408539"/>
            <a:ext cx="829941" cy="829941"/>
            <a:chOff x="10478582" y="1148265"/>
            <a:chExt cx="1119058" cy="1119058"/>
          </a:xfrm>
        </p:grpSpPr>
        <p:sp>
          <p:nvSpPr>
            <p:cNvPr id="9" name="Rectangle 8">
              <a:extLst>
                <a:ext uri="{FF2B5EF4-FFF2-40B4-BE49-F238E27FC236}">
                  <a16:creationId xmlns:a16="http://schemas.microsoft.com/office/drawing/2014/main" id="{7767EDBF-4630-7A86-5B3D-74247453C01D}"/>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10" name="Rectangle 9">
              <a:extLst>
                <a:ext uri="{FF2B5EF4-FFF2-40B4-BE49-F238E27FC236}">
                  <a16:creationId xmlns:a16="http://schemas.microsoft.com/office/drawing/2014/main" id="{8C27CE2A-9693-B1D5-8081-E05E3BA7037D}"/>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11" name="Text Placeholder 2">
            <a:extLst>
              <a:ext uri="{FF2B5EF4-FFF2-40B4-BE49-F238E27FC236}">
                <a16:creationId xmlns:a16="http://schemas.microsoft.com/office/drawing/2014/main" id="{E3B4483A-BF91-453B-FC64-CB83A5D70FDB}"/>
              </a:ext>
            </a:extLst>
          </p:cNvPr>
          <p:cNvSpPr txBox="1">
            <a:spLocks/>
          </p:cNvSpPr>
          <p:nvPr/>
        </p:nvSpPr>
        <p:spPr>
          <a:xfrm>
            <a:off x="476251" y="3119826"/>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The IRS definition of tax exempt is different from most states’ definition of property tax exemption.</a:t>
            </a:r>
          </a:p>
        </p:txBody>
      </p:sp>
      <p:sp>
        <p:nvSpPr>
          <p:cNvPr id="12" name="Text Placeholder 2">
            <a:extLst>
              <a:ext uri="{FF2B5EF4-FFF2-40B4-BE49-F238E27FC236}">
                <a16:creationId xmlns:a16="http://schemas.microsoft.com/office/drawing/2014/main" id="{D0166120-F932-72F4-FACE-417D238480C7}"/>
              </a:ext>
            </a:extLst>
          </p:cNvPr>
          <p:cNvSpPr txBox="1">
            <a:spLocks/>
          </p:cNvSpPr>
          <p:nvPr/>
        </p:nvSpPr>
        <p:spPr>
          <a:xfrm>
            <a:off x="3457138" y="3119826"/>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IN" sz="1600" dirty="0"/>
              <a:t>Mandatory filing requirements exist in many states, even if property is exempt.</a:t>
            </a:r>
          </a:p>
        </p:txBody>
      </p:sp>
      <p:sp>
        <p:nvSpPr>
          <p:cNvPr id="13" name="Text Placeholder 2">
            <a:extLst>
              <a:ext uri="{FF2B5EF4-FFF2-40B4-BE49-F238E27FC236}">
                <a16:creationId xmlns:a16="http://schemas.microsoft.com/office/drawing/2014/main" id="{B8092F4F-19C4-8847-0619-279362195712}"/>
              </a:ext>
            </a:extLst>
          </p:cNvPr>
          <p:cNvSpPr txBox="1">
            <a:spLocks/>
          </p:cNvSpPr>
          <p:nvPr/>
        </p:nvSpPr>
        <p:spPr>
          <a:xfrm>
            <a:off x="3457138" y="4467779"/>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600" dirty="0"/>
              <a:t>All of the above.</a:t>
            </a:r>
          </a:p>
        </p:txBody>
      </p:sp>
      <p:sp>
        <p:nvSpPr>
          <p:cNvPr id="14" name="Text Placeholder 2">
            <a:extLst>
              <a:ext uri="{FF2B5EF4-FFF2-40B4-BE49-F238E27FC236}">
                <a16:creationId xmlns:a16="http://schemas.microsoft.com/office/drawing/2014/main" id="{0E56222B-582E-9AE3-ABA6-139D8723D88E}"/>
              </a:ext>
            </a:extLst>
          </p:cNvPr>
          <p:cNvSpPr txBox="1">
            <a:spLocks/>
          </p:cNvSpPr>
          <p:nvPr/>
        </p:nvSpPr>
        <p:spPr>
          <a:xfrm>
            <a:off x="476251" y="4467779"/>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IN" sz="1600" dirty="0"/>
              <a:t>Some jurisdictions are seeking to narrow </a:t>
            </a:r>
            <a:r>
              <a:rPr lang="en-IN" sz="1600" spc="-20" dirty="0"/>
              <a:t>property tax exemptions.</a:t>
            </a:r>
          </a:p>
        </p:txBody>
      </p:sp>
    </p:spTree>
    <p:extLst>
      <p:ext uri="{BB962C8B-B14F-4D97-AF65-F5344CB8AC3E}">
        <p14:creationId xmlns:p14="http://schemas.microsoft.com/office/powerpoint/2010/main" val="1994903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Common pitfalls and considerations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Leasing to for-profit tenants:</a:t>
            </a:r>
          </a:p>
          <a:p>
            <a:pPr lvl="1"/>
            <a:r>
              <a:rPr lang="en-US" dirty="0"/>
              <a:t>Space leased to physician groups, vendors or retail tenants may lose exemption for that portion — assessed parcel by parcel.</a:t>
            </a:r>
          </a:p>
          <a:p>
            <a:pPr lvl="0"/>
            <a:r>
              <a:rPr lang="en-US" dirty="0"/>
              <a:t>Mixed-use property:</a:t>
            </a:r>
          </a:p>
          <a:p>
            <a:pPr lvl="1"/>
            <a:r>
              <a:rPr lang="en-US" dirty="0"/>
              <a:t>Many states require exclusive or primary charitable use, and any nonexempt use can trigger partial or full taxation.</a:t>
            </a:r>
          </a:p>
          <a:p>
            <a:pPr lvl="0"/>
            <a:r>
              <a:rPr lang="en-US" dirty="0"/>
              <a:t>Vacant or property under construction:</a:t>
            </a:r>
          </a:p>
          <a:p>
            <a:pPr lvl="1"/>
            <a:r>
              <a:rPr lang="en-US" dirty="0"/>
              <a:t>Some jurisdictions tax exempt-owned property not yet in active charitable use.</a:t>
            </a:r>
          </a:p>
          <a:p>
            <a:pPr lvl="0"/>
            <a:r>
              <a:rPr lang="en-US" dirty="0"/>
              <a:t>Missed filings or deadlines:</a:t>
            </a:r>
          </a:p>
          <a:p>
            <a:pPr lvl="1"/>
            <a:r>
              <a:rPr lang="en-US" dirty="0"/>
              <a:t>Annual or periodic filings are required; missed deadlines can result in the loss of an exemption and back taxes.</a:t>
            </a:r>
          </a:p>
          <a:p>
            <a:pPr lvl="0"/>
            <a:r>
              <a:rPr lang="en-US" dirty="0"/>
              <a:t>Retroactive assessments:</a:t>
            </a:r>
          </a:p>
          <a:p>
            <a:pPr lvl="1"/>
            <a:r>
              <a:rPr lang="en-US" dirty="0"/>
              <a:t>If an exemption is challenged, back taxes plus interest and penalties can apply for multiple years.</a:t>
            </a:r>
          </a:p>
        </p:txBody>
      </p:sp>
    </p:spTree>
    <p:extLst>
      <p:ext uri="{BB962C8B-B14F-4D97-AF65-F5344CB8AC3E}">
        <p14:creationId xmlns:p14="http://schemas.microsoft.com/office/powerpoint/2010/main" val="1994903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Payments in lieu of tax (PILOTs)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These are PILOTs.</a:t>
            </a:r>
          </a:p>
          <a:p>
            <a:pPr lvl="0"/>
            <a:r>
              <a:rPr lang="en-US" dirty="0"/>
              <a:t>Communities will challenge nonprofit institutions to provide payments for public services they use, like police and fire protection.</a:t>
            </a:r>
          </a:p>
          <a:p>
            <a:pPr lvl="0"/>
            <a:r>
              <a:rPr lang="en-US" dirty="0"/>
              <a:t>The amount is generally negotiated and significantly less than what property tax would be.</a:t>
            </a:r>
          </a:p>
          <a:p>
            <a:pPr lvl="0"/>
            <a:r>
              <a:rPr lang="en-US" dirty="0"/>
              <a:t>PILOTs:</a:t>
            </a:r>
          </a:p>
          <a:p>
            <a:pPr lvl="1"/>
            <a:r>
              <a:rPr lang="en-US" dirty="0"/>
              <a:t>Help maintain a cordial relationship between the nonprofit and the community.</a:t>
            </a:r>
          </a:p>
          <a:p>
            <a:pPr lvl="1"/>
            <a:r>
              <a:rPr lang="en-US" dirty="0"/>
              <a:t>They are more common in Eastern states than in other areas.</a:t>
            </a:r>
          </a:p>
          <a:p>
            <a:pPr lvl="1"/>
            <a:r>
              <a:rPr lang="en-US" dirty="0"/>
              <a:t>They are most common in small communities that host large universities and medical centers where a large portion of the tax base is exempt.</a:t>
            </a:r>
          </a:p>
          <a:p>
            <a:pPr lvl="0"/>
            <a:r>
              <a:rPr lang="en-US" dirty="0"/>
              <a:t>Even with a valid exemption, municipalities may pressure organizations to enter PILOT agreements. As exemption challenges increase, PILOTs may become a compromise solution in more jurisdictions.</a:t>
            </a:r>
          </a:p>
        </p:txBody>
      </p:sp>
    </p:spTree>
    <p:extLst>
      <p:ext uri="{BB962C8B-B14F-4D97-AF65-F5344CB8AC3E}">
        <p14:creationId xmlns:p14="http://schemas.microsoft.com/office/powerpoint/2010/main" val="1994903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Transfer tax</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What is transfer tax?</a:t>
            </a:r>
          </a:p>
          <a:p>
            <a:pPr lvl="1"/>
            <a:r>
              <a:rPr lang="en-US" dirty="0"/>
              <a:t>It’s a charge levied on the transfer of ownership or title to real property from one individual or entity to another.</a:t>
            </a:r>
          </a:p>
          <a:p>
            <a:pPr lvl="1"/>
            <a:r>
              <a:rPr lang="en-US" dirty="0"/>
              <a:t>Usually, it is tied to the fair market value of the underlying property being transferred.</a:t>
            </a:r>
          </a:p>
          <a:p>
            <a:pPr lvl="1"/>
            <a:r>
              <a:rPr lang="en-US" dirty="0"/>
              <a:t>Sometimes it’s imposed on legal entity transfers that do not involve recordings of deeds.</a:t>
            </a:r>
          </a:p>
          <a:p>
            <a:pPr lvl="0"/>
            <a:r>
              <a:rPr lang="en-US" dirty="0"/>
              <a:t>Not all jurisdictions have an exemption for tax-exempt buyers and sellers:</a:t>
            </a:r>
          </a:p>
          <a:p>
            <a:pPr lvl="1"/>
            <a:r>
              <a:rPr lang="en-US" dirty="0"/>
              <a:t>In Washington, DC, no exemption exists for nonprofits.</a:t>
            </a:r>
          </a:p>
          <a:p>
            <a:pPr lvl="1"/>
            <a:r>
              <a:rPr lang="en-US" dirty="0"/>
              <a:t>In California, exemptions for nonprofits are extremely narrow:</a:t>
            </a:r>
          </a:p>
          <a:p>
            <a:pPr lvl="2"/>
            <a:r>
              <a:rPr lang="en-US" dirty="0"/>
              <a:t>See California Revenue and Taxation Code § 11929.</a:t>
            </a:r>
          </a:p>
          <a:p>
            <a:pPr lvl="1"/>
            <a:r>
              <a:rPr lang="en-US" dirty="0"/>
              <a:t>There may be a need to find a broader exemption; otherwise, a transfer tax may apply.</a:t>
            </a:r>
          </a:p>
        </p:txBody>
      </p:sp>
    </p:spTree>
    <p:extLst>
      <p:ext uri="{BB962C8B-B14F-4D97-AF65-F5344CB8AC3E}">
        <p14:creationId xmlns:p14="http://schemas.microsoft.com/office/powerpoint/2010/main" val="1994903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State developments: Missouri – Skaggs Community Hospital (2025)</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The Missouri State Tax Commission evaluated property tax exemption for multiple clinic locations within a hospital system.</a:t>
            </a:r>
          </a:p>
          <a:p>
            <a:pPr lvl="0"/>
            <a:r>
              <a:rPr lang="en-US" dirty="0"/>
              <a:t>It applied the “Franciscan test” — a three-factor charitable exemption analysis:</a:t>
            </a:r>
          </a:p>
          <a:p>
            <a:pPr lvl="1"/>
            <a:r>
              <a:rPr lang="en-US" dirty="0"/>
              <a:t>(1) Owned and operated on a not-for-profit basis.</a:t>
            </a:r>
          </a:p>
          <a:p>
            <a:pPr lvl="1"/>
            <a:r>
              <a:rPr lang="en-US" dirty="0"/>
              <a:t>(2) Dedicated unconditionally to the charitable activity.</a:t>
            </a:r>
          </a:p>
          <a:p>
            <a:pPr lvl="1"/>
            <a:r>
              <a:rPr lang="en-US" dirty="0"/>
              <a:t>(3) Dominant use was for the benefit of an indefinite number of people, benefiting society generally.</a:t>
            </a:r>
          </a:p>
          <a:p>
            <a:pPr lvl="0"/>
            <a:r>
              <a:rPr lang="en-US" dirty="0"/>
              <a:t>The State Tax Commission focused most heavily on prong 2 — whether clinics treated patients without prior consideration of their ability to pay.</a:t>
            </a:r>
          </a:p>
          <a:p>
            <a:pPr lvl="1"/>
            <a:r>
              <a:rPr lang="en-US" dirty="0"/>
              <a:t>Qualifying clinics considered the ability to pay only after care was provided.</a:t>
            </a:r>
          </a:p>
          <a:p>
            <a:pPr lvl="1"/>
            <a:r>
              <a:rPr lang="en-US" dirty="0"/>
              <a:t>One clinic within the system was denied exemption, illustrating a parcel-by-parcel risk.</a:t>
            </a:r>
          </a:p>
          <a:p>
            <a:pPr lvl="0"/>
            <a:r>
              <a:rPr lang="en-US" dirty="0"/>
              <a:t>Takeaway: Financial screening or preservice payment requirements at any individual location can jeopardize that property’s exemption, even if the broader system qualifies.</a:t>
            </a:r>
          </a:p>
        </p:txBody>
      </p:sp>
    </p:spTree>
    <p:extLst>
      <p:ext uri="{BB962C8B-B14F-4D97-AF65-F5344CB8AC3E}">
        <p14:creationId xmlns:p14="http://schemas.microsoft.com/office/powerpoint/2010/main" val="1994903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State developments: Texas – HB 23 (effective 1 January 2026)</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HB 23 creates a new property tax exemption for real and personal property owned by qualifying Section 501(c)(3) nonprofit corporations.</a:t>
            </a:r>
          </a:p>
          <a:p>
            <a:pPr lvl="0"/>
            <a:r>
              <a:rPr lang="en-US" dirty="0"/>
              <a:t>It applies only in counties with populations of 3.3 million or more (currently Harris County and Houston metro).</a:t>
            </a:r>
          </a:p>
          <a:p>
            <a:pPr lvl="0"/>
            <a:r>
              <a:rPr lang="en-US" dirty="0"/>
              <a:t>Property must be used for specified community purposes.</a:t>
            </a:r>
          </a:p>
          <a:p>
            <a:pPr lvl="0"/>
            <a:r>
              <a:rPr lang="en-US" dirty="0"/>
              <a:t>For-profit lessee exclusion: The exemption does not apply to any interests held by for-profit lessees of the exempt property.</a:t>
            </a:r>
          </a:p>
          <a:p>
            <a:pPr lvl="0"/>
            <a:r>
              <a:rPr lang="en-US" dirty="0"/>
              <a:t>Signed 17 September 2025 and effective for tax years beginning on or after 1 January 2026.</a:t>
            </a:r>
          </a:p>
          <a:p>
            <a:pPr lvl="0"/>
            <a:r>
              <a:rPr lang="en-US" dirty="0"/>
              <a:t>Relevance: For healthcare systems with property in Harris County, this is a new exemption opportunity. However, any space leased to for-profit physician groups, vendors or other tenants will be excluded from the exemption.</a:t>
            </a:r>
          </a:p>
        </p:txBody>
      </p:sp>
    </p:spTree>
    <p:extLst>
      <p:ext uri="{BB962C8B-B14F-4D97-AF65-F5344CB8AC3E}">
        <p14:creationId xmlns:p14="http://schemas.microsoft.com/office/powerpoint/2010/main" val="1994903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State developments: North Carolina – legislative study (February 2026)</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The North Carolina General Assembly’s Legislative Analysis Division published a formal study on nonprofit property tax exemptions for hospitals.</a:t>
            </a:r>
          </a:p>
          <a:p>
            <a:pPr lvl="0"/>
            <a:r>
              <a:rPr lang="en-US" dirty="0"/>
              <a:t>This signals that the legislature is actively evaluating whether the current exemption framework adequately addresses community benefit and charitable use standards.</a:t>
            </a:r>
          </a:p>
          <a:p>
            <a:pPr lvl="0"/>
            <a:r>
              <a:rPr lang="en-US" dirty="0"/>
              <a:t>It follows the national trend of states reassessing the value hospitals provide vs. the exemption benefits received.</a:t>
            </a:r>
          </a:p>
          <a:p>
            <a:pPr lvl="0"/>
            <a:r>
              <a:rPr lang="en-US" dirty="0"/>
              <a:t>Legislative studies of this nature often precede formal legislation.</a:t>
            </a:r>
          </a:p>
          <a:p>
            <a:pPr lvl="0"/>
            <a:r>
              <a:rPr lang="en-US" dirty="0"/>
              <a:t>Suggested action item: Organizations with property in North Carolina should monitor the 2026–27 legislative session for any bills introduced in response to this study and begin proactively documenting their community benefit.</a:t>
            </a:r>
          </a:p>
        </p:txBody>
      </p:sp>
    </p:spTree>
    <p:extLst>
      <p:ext uri="{BB962C8B-B14F-4D97-AF65-F5344CB8AC3E}">
        <p14:creationId xmlns:p14="http://schemas.microsoft.com/office/powerpoint/2010/main" val="19949037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p:txBody>
          <a:bodyPr>
            <a:normAutofit/>
          </a:bodyPr>
          <a:lstStyle/>
          <a:p>
            <a:r>
              <a:rPr lang="en-US" dirty="0"/>
              <a:t>Property tax – suggested key actions</a:t>
            </a:r>
          </a:p>
        </p:txBody>
      </p:sp>
      <p:sp>
        <p:nvSpPr>
          <p:cNvPr id="11" name="Rectangle 10">
            <a:extLst>
              <a:ext uri="{FF2B5EF4-FFF2-40B4-BE49-F238E27FC236}">
                <a16:creationId xmlns:a16="http://schemas.microsoft.com/office/drawing/2014/main" id="{558A6D71-41E0-D63D-DE5E-221234344AC8}"/>
              </a:ext>
            </a:extLst>
          </p:cNvPr>
          <p:cNvSpPr>
            <a:spLocks/>
          </p:cNvSpPr>
          <p:nvPr/>
        </p:nvSpPr>
        <p:spPr>
          <a:xfrm>
            <a:off x="577215" y="2290617"/>
            <a:ext cx="3474720" cy="3802207"/>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137160" rIns="91440" bIns="91440" rtlCol="0" anchor="t" anchorCtr="0"/>
          <a:lstStyle/>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Review the filing footprint.</a:t>
            </a:r>
          </a:p>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Assess the filing and renewal deadline tracking.</a:t>
            </a:r>
          </a:p>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Examine taxability decisions.</a:t>
            </a:r>
          </a:p>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Review exemption certificate management.</a:t>
            </a:r>
          </a:p>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Assess patient billing practices at each location.</a:t>
            </a:r>
          </a:p>
          <a:p>
            <a:pPr marL="182880" indent="-182880" algn="l">
              <a:spcBef>
                <a:spcPts val="400"/>
              </a:spcBef>
              <a:spcAft>
                <a:spcPts val="400"/>
              </a:spcAft>
              <a:buClr>
                <a:schemeClr val="tx2"/>
              </a:buClr>
              <a:buSzPct val="100000"/>
              <a:buFont typeface="Wingdings" pitchFamily="2" charset="2"/>
              <a:buChar char="§"/>
            </a:pPr>
            <a:r>
              <a:rPr lang="en-IN" sz="1400" dirty="0">
                <a:solidFill>
                  <a:schemeClr val="bg1"/>
                </a:solidFill>
              </a:rPr>
              <a:t>Maintain executive compensation documentation.</a:t>
            </a:r>
          </a:p>
        </p:txBody>
      </p:sp>
      <p:sp>
        <p:nvSpPr>
          <p:cNvPr id="8" name="Rectangle 7">
            <a:extLst>
              <a:ext uri="{FF2B5EF4-FFF2-40B4-BE49-F238E27FC236}">
                <a16:creationId xmlns:a16="http://schemas.microsoft.com/office/drawing/2014/main" id="{CF82E8A9-B4EC-7EA8-900C-50525C351CF0}"/>
              </a:ext>
            </a:extLst>
          </p:cNvPr>
          <p:cNvSpPr/>
          <p:nvPr/>
        </p:nvSpPr>
        <p:spPr>
          <a:xfrm>
            <a:off x="485775" y="1411288"/>
            <a:ext cx="3657600" cy="914400"/>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spcAft>
                <a:spcPts val="300"/>
              </a:spcAft>
            </a:pPr>
            <a:r>
              <a:rPr lang="en-IN" b="1" kern="0" dirty="0">
                <a:solidFill>
                  <a:schemeClr val="tx2"/>
                </a:solidFill>
              </a:rPr>
              <a:t>Now</a:t>
            </a:r>
          </a:p>
          <a:p>
            <a:pPr algn="ctr" defTabSz="1219169" hangingPunct="0">
              <a:spcAft>
                <a:spcPts val="300"/>
              </a:spcAft>
            </a:pPr>
            <a:r>
              <a:rPr lang="en-IN" sz="1400" kern="0" dirty="0">
                <a:solidFill>
                  <a:schemeClr val="bg1"/>
                </a:solidFill>
              </a:rPr>
              <a:t>Review compliance policy, processes and systems</a:t>
            </a:r>
          </a:p>
        </p:txBody>
      </p:sp>
      <p:sp>
        <p:nvSpPr>
          <p:cNvPr id="19" name="Rectangle 18">
            <a:extLst>
              <a:ext uri="{FF2B5EF4-FFF2-40B4-BE49-F238E27FC236}">
                <a16:creationId xmlns:a16="http://schemas.microsoft.com/office/drawing/2014/main" id="{570A2A1D-A5F1-5226-935C-ECCB13B4E6BE}"/>
              </a:ext>
            </a:extLst>
          </p:cNvPr>
          <p:cNvSpPr>
            <a:spLocks/>
          </p:cNvSpPr>
          <p:nvPr/>
        </p:nvSpPr>
        <p:spPr>
          <a:xfrm>
            <a:off x="4360463" y="2290617"/>
            <a:ext cx="3474720" cy="3802207"/>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137160" rIns="91440" bIns="91440" rtlCol="0" anchor="t" anchorCtr="0"/>
          <a:lstStyle/>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Follow changes in jurisdictions where the organization receives exemption benefits.</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Review PILOTs to assess whether changing laws are more favorable.</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Evaluate Schedule H reporting and community health needs assessment documentation needs.</a:t>
            </a:r>
          </a:p>
        </p:txBody>
      </p:sp>
      <p:sp>
        <p:nvSpPr>
          <p:cNvPr id="21" name="Rectangle 20">
            <a:extLst>
              <a:ext uri="{FF2B5EF4-FFF2-40B4-BE49-F238E27FC236}">
                <a16:creationId xmlns:a16="http://schemas.microsoft.com/office/drawing/2014/main" id="{403FB16F-791C-1785-4B71-A6B7D4D82245}"/>
              </a:ext>
            </a:extLst>
          </p:cNvPr>
          <p:cNvSpPr/>
          <p:nvPr/>
        </p:nvSpPr>
        <p:spPr>
          <a:xfrm>
            <a:off x="4269023" y="1411288"/>
            <a:ext cx="3657600" cy="914400"/>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spcAft>
                <a:spcPts val="300"/>
              </a:spcAft>
            </a:pPr>
            <a:r>
              <a:rPr lang="en-IN" b="1" kern="0" dirty="0">
                <a:solidFill>
                  <a:schemeClr val="tx2"/>
                </a:solidFill>
              </a:rPr>
              <a:t>Monitor</a:t>
            </a:r>
          </a:p>
          <a:p>
            <a:pPr algn="ctr" defTabSz="1219169" hangingPunct="0">
              <a:spcAft>
                <a:spcPts val="300"/>
              </a:spcAft>
            </a:pPr>
            <a:r>
              <a:rPr lang="en-IN" sz="1400" kern="0" dirty="0">
                <a:solidFill>
                  <a:schemeClr val="bg1"/>
                </a:solidFill>
              </a:rPr>
              <a:t>Track case law, legislation and community benefit</a:t>
            </a:r>
          </a:p>
        </p:txBody>
      </p:sp>
      <p:sp>
        <p:nvSpPr>
          <p:cNvPr id="24" name="Rectangle 23">
            <a:extLst>
              <a:ext uri="{FF2B5EF4-FFF2-40B4-BE49-F238E27FC236}">
                <a16:creationId xmlns:a16="http://schemas.microsoft.com/office/drawing/2014/main" id="{95F1929B-E1E7-2116-4661-12869F396EDC}"/>
              </a:ext>
            </a:extLst>
          </p:cNvPr>
          <p:cNvSpPr>
            <a:spLocks/>
          </p:cNvSpPr>
          <p:nvPr/>
        </p:nvSpPr>
        <p:spPr>
          <a:xfrm>
            <a:off x="8143710" y="2290617"/>
            <a:ext cx="3474720" cy="3802207"/>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137160" rIns="91440" bIns="91440" rtlCol="0" anchor="t" anchorCtr="0"/>
          <a:lstStyle/>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Understand exemption rules for each jurisdiction where you have property.</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Manage and document property use at each location.</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Flag for-profit leases, vacant or property under construction for exemption risks.</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Consider potential exemption in lease vs. purchase decisions.</a:t>
            </a:r>
          </a:p>
          <a:p>
            <a:pPr marL="182880" indent="-182880">
              <a:spcBef>
                <a:spcPts val="400"/>
              </a:spcBef>
              <a:spcAft>
                <a:spcPts val="400"/>
              </a:spcAft>
              <a:buClr>
                <a:schemeClr val="tx2"/>
              </a:buClr>
              <a:buSzPct val="100000"/>
              <a:buFont typeface="Wingdings" pitchFamily="2" charset="2"/>
              <a:buChar char="§"/>
            </a:pPr>
            <a:r>
              <a:rPr lang="en-IN" sz="1400" dirty="0">
                <a:solidFill>
                  <a:schemeClr val="bg1"/>
                </a:solidFill>
              </a:rPr>
              <a:t>Review real estate transactions for potential transfer taxes.</a:t>
            </a:r>
          </a:p>
        </p:txBody>
      </p:sp>
      <p:sp>
        <p:nvSpPr>
          <p:cNvPr id="26" name="Rectangle 25">
            <a:extLst>
              <a:ext uri="{FF2B5EF4-FFF2-40B4-BE49-F238E27FC236}">
                <a16:creationId xmlns:a16="http://schemas.microsoft.com/office/drawing/2014/main" id="{EBDA99AF-4F01-7B9C-CCDC-E4EE0DBF5142}"/>
              </a:ext>
            </a:extLst>
          </p:cNvPr>
          <p:cNvSpPr/>
          <p:nvPr/>
        </p:nvSpPr>
        <p:spPr>
          <a:xfrm>
            <a:off x="8052270" y="1411288"/>
            <a:ext cx="3657600" cy="914400"/>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p>
            <a:pPr algn="ctr" defTabSz="1219169" hangingPunct="0">
              <a:spcAft>
                <a:spcPts val="300"/>
              </a:spcAft>
            </a:pPr>
            <a:r>
              <a:rPr lang="en-IN" b="1" kern="0" dirty="0">
                <a:solidFill>
                  <a:schemeClr val="tx2"/>
                </a:solidFill>
              </a:rPr>
              <a:t>Decide</a:t>
            </a:r>
          </a:p>
          <a:p>
            <a:pPr algn="ctr" defTabSz="1219169" hangingPunct="0">
              <a:spcAft>
                <a:spcPts val="300"/>
              </a:spcAft>
            </a:pPr>
            <a:r>
              <a:rPr lang="en-IN" sz="1400" kern="0" dirty="0">
                <a:solidFill>
                  <a:schemeClr val="bg1"/>
                </a:solidFill>
              </a:rPr>
              <a:t>Weigh property use, leasing and transactions</a:t>
            </a:r>
          </a:p>
        </p:txBody>
      </p:sp>
    </p:spTree>
    <p:extLst>
      <p:ext uri="{BB962C8B-B14F-4D97-AF65-F5344CB8AC3E}">
        <p14:creationId xmlns:p14="http://schemas.microsoft.com/office/powerpoint/2010/main" val="3007938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C0F2D9-589A-5443-F977-6038BD06B4BD}"/>
              </a:ext>
            </a:extLst>
          </p:cNvPr>
          <p:cNvSpPr>
            <a:spLocks noGrp="1"/>
          </p:cNvSpPr>
          <p:nvPr>
            <p:ph type="title"/>
          </p:nvPr>
        </p:nvSpPr>
        <p:spPr/>
        <p:txBody>
          <a:bodyPr>
            <a:normAutofit/>
          </a:bodyPr>
          <a:lstStyle/>
          <a:p>
            <a:r>
              <a:rPr lang="en-US" dirty="0"/>
              <a:t>Credits and incentives</a:t>
            </a:r>
          </a:p>
        </p:txBody>
      </p:sp>
    </p:spTree>
    <p:extLst>
      <p:ext uri="{BB962C8B-B14F-4D97-AF65-F5344CB8AC3E}">
        <p14:creationId xmlns:p14="http://schemas.microsoft.com/office/powerpoint/2010/main" val="3859523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A0FF-B8BC-8FB8-AB92-70CBAD0ADA6E}"/>
              </a:ext>
            </a:extLst>
          </p:cNvPr>
          <p:cNvSpPr>
            <a:spLocks noGrp="1"/>
          </p:cNvSpPr>
          <p:nvPr>
            <p:ph type="title"/>
          </p:nvPr>
        </p:nvSpPr>
        <p:spPr/>
        <p:txBody>
          <a:bodyPr/>
          <a:lstStyle/>
          <a:p>
            <a:r>
              <a:rPr lang="de-DE"/>
              <a:t>Sustainability credits</a:t>
            </a:r>
          </a:p>
        </p:txBody>
      </p:sp>
    </p:spTree>
    <p:extLst>
      <p:ext uri="{BB962C8B-B14F-4D97-AF65-F5344CB8AC3E}">
        <p14:creationId xmlns:p14="http://schemas.microsoft.com/office/powerpoint/2010/main" val="628510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20C65-ADA9-6B0A-FFA9-599D84B2F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80D05A-DD76-D345-B014-3AE62D4A79B8}"/>
              </a:ext>
            </a:extLst>
          </p:cNvPr>
          <p:cNvSpPr>
            <a:spLocks noGrp="1"/>
          </p:cNvSpPr>
          <p:nvPr>
            <p:ph type="title"/>
          </p:nvPr>
        </p:nvSpPr>
        <p:spPr>
          <a:xfrm>
            <a:off x="485523" y="345396"/>
            <a:ext cx="11224347" cy="470898"/>
          </a:xfrm>
        </p:spPr>
        <p:txBody>
          <a:bodyPr/>
          <a:lstStyle/>
          <a:p>
            <a:r>
              <a:rPr lang="en-IN" dirty="0"/>
              <a:t>Inflation Reduction Act (IRA) overview</a:t>
            </a:r>
            <a:endParaRPr lang="en-US" dirty="0"/>
          </a:p>
        </p:txBody>
      </p:sp>
      <p:grpSp>
        <p:nvGrpSpPr>
          <p:cNvPr id="8" name="Group 7">
            <a:extLst>
              <a:ext uri="{FF2B5EF4-FFF2-40B4-BE49-F238E27FC236}">
                <a16:creationId xmlns:a16="http://schemas.microsoft.com/office/drawing/2014/main" id="{1BAD3F3E-671A-06F7-6F45-0DB50283F8B0}"/>
              </a:ext>
            </a:extLst>
          </p:cNvPr>
          <p:cNvGrpSpPr/>
          <p:nvPr/>
        </p:nvGrpSpPr>
        <p:grpSpPr>
          <a:xfrm>
            <a:off x="485775" y="1411287"/>
            <a:ext cx="11223625" cy="4681537"/>
            <a:chOff x="485775" y="1411287"/>
            <a:chExt cx="11223625" cy="4681537"/>
          </a:xfrm>
        </p:grpSpPr>
        <p:sp>
          <p:nvSpPr>
            <p:cNvPr id="10" name="Rectangle 3">
              <a:extLst>
                <a:ext uri="{FF2B5EF4-FFF2-40B4-BE49-F238E27FC236}">
                  <a16:creationId xmlns:a16="http://schemas.microsoft.com/office/drawing/2014/main" id="{E0093C90-6CCD-C6B7-47CE-9DC80BD49B48}"/>
                </a:ext>
              </a:extLst>
            </p:cNvPr>
            <p:cNvSpPr txBox="1">
              <a:spLocks noChangeArrowheads="1"/>
            </p:cNvSpPr>
            <p:nvPr/>
          </p:nvSpPr>
          <p:spPr>
            <a:xfrm>
              <a:off x="611188" y="1515546"/>
              <a:ext cx="10972800" cy="4473019"/>
            </a:xfrm>
            <a:prstGeom prst="rect">
              <a:avLst/>
            </a:prstGeom>
          </p:spPr>
          <p:txBody>
            <a:bodyPr vert="horz" lIns="0" tIns="0" rIns="0" bIns="0" rtlCol="0" anchor="t" anchorCtr="0">
              <a:spAutoFit/>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40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40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40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40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a:lstStyle>
            <a:p>
              <a:pPr marL="0" marR="0" lvl="0" indent="0" algn="l" defTabSz="914400" rtl="0" eaLnBrk="1" fontAlgn="auto" latinLnBrk="0" hangingPunct="1">
                <a:lnSpc>
                  <a:spcPct val="100000"/>
                </a:lnSpc>
                <a:buClr>
                  <a:srgbClr val="FFE600"/>
                </a:buClr>
                <a:buSzPct val="100000"/>
                <a:buFont typeface="Wingdings" pitchFamily="2" charset="2"/>
                <a:buNone/>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The IRA was signed by President Biden on 16 August 2022, and included over $350 billion in new and expanded incentives for energy efficiency, renewable and clean energy investments, fleet decarbonization, infrastructure improvements and other sustainability-related investments. </a:t>
              </a:r>
            </a:p>
            <a:p>
              <a:pPr marL="0" marR="0" lvl="0" indent="0" algn="l" defTabSz="914400" rtl="0" eaLnBrk="1" fontAlgn="auto" latinLnBrk="0" hangingPunct="1">
                <a:lnSpc>
                  <a:spcPct val="100000"/>
                </a:lnSpc>
                <a:buClr>
                  <a:srgbClr val="FFE600"/>
                </a:buClr>
                <a:buSzPct val="100000"/>
                <a:buFont typeface="Wingdings" pitchFamily="2" charset="2"/>
                <a:buNone/>
                <a:tabLst/>
                <a:defRPr/>
              </a:pPr>
              <a:r>
                <a:rPr lang="en-IN" dirty="0">
                  <a:solidFill>
                    <a:srgbClr val="FFFFFF"/>
                  </a:solidFill>
                  <a:latin typeface="EYInterstate Light"/>
                </a:rPr>
                <a:t>T</a:t>
              </a:r>
              <a:r>
                <a:rPr kumimoji="0" lang="en-IN" b="0" i="0" u="none" strike="noStrike" kern="1200" cap="none" spc="0" normalizeH="0" baseline="0" noProof="0" dirty="0">
                  <a:ln>
                    <a:noFill/>
                  </a:ln>
                  <a:solidFill>
                    <a:srgbClr val="FFFFFF"/>
                  </a:solidFill>
                  <a:effectLst/>
                  <a:uLnTx/>
                  <a:uFillTx/>
                  <a:latin typeface="EYInterstate Light"/>
                  <a:ea typeface="+mn-ea"/>
                  <a:cs typeface="+mn-cs"/>
                </a:rPr>
                <a:t>he Infrastructure Investment and Jobs Act (IIJA) of November 2021 added further investments in clean energy and sustainability. </a:t>
              </a:r>
            </a:p>
            <a:p>
              <a:pPr marL="0" marR="0" lvl="0" indent="0" algn="l" defTabSz="914400" rtl="0" eaLnBrk="1" fontAlgn="auto" latinLnBrk="0" hangingPunct="1">
                <a:lnSpc>
                  <a:spcPct val="100000"/>
                </a:lnSpc>
                <a:buClr>
                  <a:srgbClr val="FFE600"/>
                </a:buClr>
                <a:buSzPct val="100000"/>
                <a:buFont typeface="Wingdings" pitchFamily="2" charset="2"/>
                <a:buNone/>
                <a:tabLst/>
                <a:defRPr/>
              </a:pPr>
              <a:r>
                <a:rPr kumimoji="0" lang="en-IN" b="1" i="0" u="none" strike="noStrike" kern="1200" cap="none" spc="0" normalizeH="0" baseline="0" noProof="0" dirty="0">
                  <a:ln>
                    <a:noFill/>
                  </a:ln>
                  <a:solidFill>
                    <a:srgbClr val="FFE600"/>
                  </a:solidFill>
                  <a:effectLst/>
                  <a:uLnTx/>
                  <a:uFillTx/>
                  <a:latin typeface="EYInterstate Light"/>
                  <a:ea typeface="+mn-ea"/>
                  <a:cs typeface="+mn-cs"/>
                </a:rPr>
                <a:t>IRA highlights, what the legislation created:</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Funding of Section 48C advanced energy project credit</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Extension and modification of Section 48 investment tax credits </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Newly created clean energy tax credits (</a:t>
              </a:r>
              <a:r>
                <a:rPr lang="en-IN" dirty="0">
                  <a:solidFill>
                    <a:srgbClr val="FFFFFF"/>
                  </a:solidFill>
                  <a:latin typeface="EYInterstate Light"/>
                </a:rPr>
                <a:t>e.g.</a:t>
              </a:r>
              <a:r>
                <a:rPr kumimoji="0" lang="en-IN" b="0" i="0" u="none" strike="noStrike" kern="1200" cap="none" spc="0" normalizeH="0" baseline="0" noProof="0" dirty="0">
                  <a:ln>
                    <a:noFill/>
                  </a:ln>
                  <a:solidFill>
                    <a:srgbClr val="FFFFFF"/>
                  </a:solidFill>
                  <a:effectLst/>
                  <a:uLnTx/>
                  <a:uFillTx/>
                  <a:latin typeface="EYInterstate Light"/>
                  <a:ea typeface="+mn-ea"/>
                  <a:cs typeface="+mn-cs"/>
                </a:rPr>
                <a:t>, Sections 45V, 45U, 45W, 45X)</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Two-tiered credit structure (i.e., base credit and bonus credit) 	</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Transferability of certain credits under Section 6418</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Direct pay for certain credits under Section 6417</a:t>
              </a:r>
              <a:endParaRPr lang="en-IN" dirty="0">
                <a:solidFill>
                  <a:srgbClr val="FFFFFF"/>
                </a:solidFill>
                <a:latin typeface="EYInterstate Light"/>
              </a:endParaRP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Extended carryback of credits	</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Grant-funding opportunities: industrial efficiency and decarbonization and carbon capture grant programs</a:t>
              </a:r>
            </a:p>
          </p:txBody>
        </p:sp>
        <p:grpSp>
          <p:nvGrpSpPr>
            <p:cNvPr id="7" name="Group 6">
              <a:extLst>
                <a:ext uri="{FF2B5EF4-FFF2-40B4-BE49-F238E27FC236}">
                  <a16:creationId xmlns:a16="http://schemas.microsoft.com/office/drawing/2014/main" id="{B593089A-AECA-7DFB-4365-FAAB591AE613}"/>
                </a:ext>
              </a:extLst>
            </p:cNvPr>
            <p:cNvGrpSpPr/>
            <p:nvPr/>
          </p:nvGrpSpPr>
          <p:grpSpPr>
            <a:xfrm>
              <a:off x="485775" y="1411287"/>
              <a:ext cx="11223625" cy="4681537"/>
              <a:chOff x="485775" y="1411287"/>
              <a:chExt cx="11223625" cy="4681537"/>
            </a:xfrm>
          </p:grpSpPr>
          <p:grpSp>
            <p:nvGrpSpPr>
              <p:cNvPr id="6" name="Group 5">
                <a:extLst>
                  <a:ext uri="{FF2B5EF4-FFF2-40B4-BE49-F238E27FC236}">
                    <a16:creationId xmlns:a16="http://schemas.microsoft.com/office/drawing/2014/main" id="{3A7B354B-59EB-C0A2-87F4-B988158AA5C5}"/>
                  </a:ext>
                </a:extLst>
              </p:cNvPr>
              <p:cNvGrpSpPr/>
              <p:nvPr/>
            </p:nvGrpSpPr>
            <p:grpSpPr>
              <a:xfrm>
                <a:off x="485775" y="1411287"/>
                <a:ext cx="5613164" cy="4681537"/>
                <a:chOff x="485775" y="1411287"/>
                <a:chExt cx="5613164" cy="4681537"/>
              </a:xfrm>
            </p:grpSpPr>
            <p:cxnSp>
              <p:nvCxnSpPr>
                <p:cNvPr id="17" name="Straight Connector 16">
                  <a:extLst>
                    <a:ext uri="{FF2B5EF4-FFF2-40B4-BE49-F238E27FC236}">
                      <a16:creationId xmlns:a16="http://schemas.microsoft.com/office/drawing/2014/main" id="{44610269-1846-D874-EAEE-7B47BAFDCC4B}"/>
                    </a:ext>
                  </a:extLst>
                </p:cNvPr>
                <p:cNvCxnSpPr>
                  <a:cxnSpLocks/>
                </p:cNvCxnSpPr>
                <p:nvPr/>
              </p:nvCxnSpPr>
              <p:spPr>
                <a:xfrm>
                  <a:off x="487109" y="1411287"/>
                  <a:ext cx="0" cy="4681537"/>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E85C6F8-5792-D262-2DAD-C24CF7FD275D}"/>
                    </a:ext>
                  </a:extLst>
                </p:cNvPr>
                <p:cNvCxnSpPr>
                  <a:cxnSpLocks/>
                </p:cNvCxnSpPr>
                <p:nvPr/>
              </p:nvCxnSpPr>
              <p:spPr>
                <a:xfrm flipH="1">
                  <a:off x="485775" y="1411287"/>
                  <a:ext cx="5613164"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3E599EF-2A46-A27A-1CF1-D1C83898F971}"/>
                    </a:ext>
                  </a:extLst>
                </p:cNvPr>
                <p:cNvCxnSpPr>
                  <a:cxnSpLocks/>
                </p:cNvCxnSpPr>
                <p:nvPr/>
              </p:nvCxnSpPr>
              <p:spPr>
                <a:xfrm flipH="1">
                  <a:off x="485775" y="6089069"/>
                  <a:ext cx="908556"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nvGrpSpPr>
              <p:cNvPr id="13" name="Group 12">
                <a:extLst>
                  <a:ext uri="{FF2B5EF4-FFF2-40B4-BE49-F238E27FC236}">
                    <a16:creationId xmlns:a16="http://schemas.microsoft.com/office/drawing/2014/main" id="{9C9D8E34-1554-DF15-D9D8-4F74DEB05A2A}"/>
                  </a:ext>
                </a:extLst>
              </p:cNvPr>
              <p:cNvGrpSpPr>
                <a:grpSpLocks/>
              </p:cNvGrpSpPr>
              <p:nvPr/>
            </p:nvGrpSpPr>
            <p:grpSpPr>
              <a:xfrm flipH="1" flipV="1">
                <a:off x="6096236" y="1411287"/>
                <a:ext cx="5613164" cy="4681537"/>
                <a:chOff x="479425" y="2816772"/>
                <a:chExt cx="5616575" cy="3276053"/>
              </a:xfrm>
            </p:grpSpPr>
            <p:cxnSp>
              <p:nvCxnSpPr>
                <p:cNvPr id="14" name="Straight Connector 13">
                  <a:extLst>
                    <a:ext uri="{FF2B5EF4-FFF2-40B4-BE49-F238E27FC236}">
                      <a16:creationId xmlns:a16="http://schemas.microsoft.com/office/drawing/2014/main" id="{652B68AA-BDCA-E4EB-41FE-790FE3061227}"/>
                    </a:ext>
                  </a:extLst>
                </p:cNvPr>
                <p:cNvCxnSpPr>
                  <a:cxnSpLocks/>
                </p:cNvCxnSpPr>
                <p:nvPr/>
              </p:nvCxnSpPr>
              <p:spPr>
                <a:xfrm>
                  <a:off x="480760" y="2816772"/>
                  <a:ext cx="0" cy="3276053"/>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94DCC2B-6DC3-8CBF-215C-2BFB783BABA3}"/>
                    </a:ext>
                  </a:extLst>
                </p:cNvPr>
                <p:cNvCxnSpPr>
                  <a:cxnSpLocks/>
                </p:cNvCxnSpPr>
                <p:nvPr/>
              </p:nvCxnSpPr>
              <p:spPr>
                <a:xfrm flipH="1">
                  <a:off x="479425" y="2816772"/>
                  <a:ext cx="5616575"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E83F28A-2DC7-3969-A39C-88D48C2C8FEE}"/>
                    </a:ext>
                  </a:extLst>
                </p:cNvPr>
                <p:cNvCxnSpPr>
                  <a:cxnSpLocks/>
                </p:cNvCxnSpPr>
                <p:nvPr/>
              </p:nvCxnSpPr>
              <p:spPr>
                <a:xfrm flipH="1">
                  <a:off x="479425" y="6090197"/>
                  <a:ext cx="909108"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grpSp>
    </p:spTree>
    <p:extLst>
      <p:ext uri="{BB962C8B-B14F-4D97-AF65-F5344CB8AC3E}">
        <p14:creationId xmlns:p14="http://schemas.microsoft.com/office/powerpoint/2010/main" val="1004282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A10A-FBC8-D169-64A1-1C73F91E59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E9B78-648A-4136-935D-EBE9FD457648}"/>
              </a:ext>
            </a:extLst>
          </p:cNvPr>
          <p:cNvSpPr>
            <a:spLocks noGrp="1"/>
          </p:cNvSpPr>
          <p:nvPr>
            <p:ph type="title"/>
          </p:nvPr>
        </p:nvSpPr>
        <p:spPr>
          <a:xfrm>
            <a:off x="485523" y="345396"/>
            <a:ext cx="11224347" cy="470898"/>
          </a:xfrm>
        </p:spPr>
        <p:txBody>
          <a:bodyPr/>
          <a:lstStyle/>
          <a:p>
            <a:r>
              <a:rPr lang="en-IN" dirty="0"/>
              <a:t>One Big Beautiful Bill Act (OBBBA), repealed or modified credits</a:t>
            </a:r>
            <a:endParaRPr lang="en-US" dirty="0"/>
          </a:p>
        </p:txBody>
      </p:sp>
      <p:sp>
        <p:nvSpPr>
          <p:cNvPr id="7" name="Content Placeholder 6">
            <a:extLst>
              <a:ext uri="{FF2B5EF4-FFF2-40B4-BE49-F238E27FC236}">
                <a16:creationId xmlns:a16="http://schemas.microsoft.com/office/drawing/2014/main" id="{EF7DD976-7516-C0A5-E46F-C85025640C30}"/>
              </a:ext>
            </a:extLst>
          </p:cNvPr>
          <p:cNvSpPr>
            <a:spLocks noGrp="1"/>
          </p:cNvSpPr>
          <p:nvPr>
            <p:ph sz="quarter" idx="16"/>
          </p:nvPr>
        </p:nvSpPr>
        <p:spPr/>
        <p:txBody>
          <a:bodyPr/>
          <a:lstStyle/>
          <a:p>
            <a:r>
              <a:rPr lang="en-IN" dirty="0"/>
              <a:t>OBBBA, signed by the president on 4 July 2025, repeals or modifies most of the renewable energy credits created under the IRA.</a:t>
            </a:r>
          </a:p>
        </p:txBody>
      </p:sp>
      <p:graphicFrame>
        <p:nvGraphicFramePr>
          <p:cNvPr id="10" name="Table 9">
            <a:extLst>
              <a:ext uri="{FF2B5EF4-FFF2-40B4-BE49-F238E27FC236}">
                <a16:creationId xmlns:a16="http://schemas.microsoft.com/office/drawing/2014/main" id="{6B9F2855-C6D3-FE00-A4CF-5D1E92B29588}"/>
              </a:ext>
            </a:extLst>
          </p:cNvPr>
          <p:cNvGraphicFramePr>
            <a:graphicFrameLocks noGrp="1"/>
          </p:cNvGraphicFramePr>
          <p:nvPr>
            <p:extLst>
              <p:ext uri="{D42A27DB-BD31-4B8C-83A1-F6EECF244321}">
                <p14:modId xmlns:p14="http://schemas.microsoft.com/office/powerpoint/2010/main" val="3988065008"/>
              </p:ext>
            </p:extLst>
          </p:nvPr>
        </p:nvGraphicFramePr>
        <p:xfrm>
          <a:off x="485521" y="2013527"/>
          <a:ext cx="11228832" cy="2743200"/>
        </p:xfrm>
        <a:graphic>
          <a:graphicData uri="http://schemas.openxmlformats.org/drawingml/2006/table">
            <a:tbl>
              <a:tblPr>
                <a:tableStyleId>{5C22544A-7EE6-4342-B048-85BDC9FD1C3A}</a:tableStyleId>
              </a:tblPr>
              <a:tblGrid>
                <a:gridCol w="3657600">
                  <a:extLst>
                    <a:ext uri="{9D8B030D-6E8A-4147-A177-3AD203B41FA5}">
                      <a16:colId xmlns:a16="http://schemas.microsoft.com/office/drawing/2014/main" val="1061036042"/>
                    </a:ext>
                  </a:extLst>
                </a:gridCol>
                <a:gridCol w="7571232">
                  <a:extLst>
                    <a:ext uri="{9D8B030D-6E8A-4147-A177-3AD203B41FA5}">
                      <a16:colId xmlns:a16="http://schemas.microsoft.com/office/drawing/2014/main" val="2376168404"/>
                    </a:ext>
                  </a:extLst>
                </a:gridCol>
              </a:tblGrid>
              <a:tr h="196850">
                <a:tc>
                  <a:txBody>
                    <a:bodyPr/>
                    <a:lstStyle/>
                    <a:p>
                      <a:pPr algn="l" rtl="0" fontAlgn="ctr">
                        <a:buNone/>
                      </a:pPr>
                      <a:r>
                        <a:rPr lang="en-IN" sz="1100" b="1" u="none" strike="noStrike" dirty="0">
                          <a:solidFill>
                            <a:schemeClr val="tx2"/>
                          </a:solidFill>
                          <a:effectLst/>
                          <a:latin typeface="+mn-lt"/>
                        </a:rPr>
                        <a:t>Clean vehicle credit (Section 30D)</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vehicles acquired after 30 September 2025</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283546350"/>
                  </a:ext>
                </a:extLst>
              </a:tr>
              <a:tr h="196850">
                <a:tc>
                  <a:txBody>
                    <a:bodyPr/>
                    <a:lstStyle/>
                    <a:p>
                      <a:pPr algn="l" rtl="0" fontAlgn="ctr">
                        <a:buNone/>
                      </a:pPr>
                      <a:r>
                        <a:rPr lang="en-IN" sz="1100" b="1" u="none" strike="noStrike" dirty="0">
                          <a:solidFill>
                            <a:schemeClr val="tx2"/>
                          </a:solidFill>
                          <a:effectLst/>
                          <a:latin typeface="+mn-lt"/>
                        </a:rPr>
                        <a:t>Credit for previously owned clean vehicles</a:t>
                      </a:r>
                    </a:p>
                    <a:p>
                      <a:pPr algn="l" rtl="0" fontAlgn="ctr">
                        <a:buNone/>
                      </a:pPr>
                      <a:r>
                        <a:rPr lang="en-IN" sz="1100" b="1" u="none" strike="noStrike" dirty="0">
                          <a:solidFill>
                            <a:schemeClr val="tx2"/>
                          </a:solidFill>
                          <a:effectLst/>
                          <a:latin typeface="+mn-lt"/>
                        </a:rPr>
                        <a:t>(Section 25E)</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vehicles acquired after 30 September 2025</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708005031"/>
                  </a:ext>
                </a:extLst>
              </a:tr>
              <a:tr h="196850">
                <a:tc>
                  <a:txBody>
                    <a:bodyPr/>
                    <a:lstStyle/>
                    <a:p>
                      <a:pPr algn="l" rtl="0" fontAlgn="ctr">
                        <a:buNone/>
                      </a:pPr>
                      <a:r>
                        <a:rPr lang="en-IN" sz="1100" b="1" u="none" strike="noStrike" dirty="0">
                          <a:solidFill>
                            <a:schemeClr val="tx2"/>
                          </a:solidFill>
                          <a:effectLst/>
                          <a:latin typeface="+mn-lt"/>
                        </a:rPr>
                        <a:t>Credit for qualified commercial clean vehicles</a:t>
                      </a:r>
                    </a:p>
                    <a:p>
                      <a:pPr algn="l" rtl="0" fontAlgn="ctr">
                        <a:buNone/>
                      </a:pPr>
                      <a:r>
                        <a:rPr lang="en-IN" sz="1100" b="1" u="none" strike="noStrike" dirty="0">
                          <a:solidFill>
                            <a:schemeClr val="tx2"/>
                          </a:solidFill>
                          <a:effectLst/>
                          <a:latin typeface="+mn-lt"/>
                        </a:rPr>
                        <a:t>(Section 45W)</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vehicles acquired after 30 September 2025</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808964508"/>
                  </a:ext>
                </a:extLst>
              </a:tr>
              <a:tr h="196850">
                <a:tc>
                  <a:txBody>
                    <a:bodyPr/>
                    <a:lstStyle/>
                    <a:p>
                      <a:pPr algn="l" rtl="0" fontAlgn="ctr">
                        <a:buNone/>
                      </a:pPr>
                      <a:r>
                        <a:rPr lang="en-IN" sz="1100" b="1" u="none" strike="noStrike" dirty="0">
                          <a:solidFill>
                            <a:schemeClr val="tx2"/>
                          </a:solidFill>
                          <a:effectLst/>
                          <a:latin typeface="+mn-lt"/>
                        </a:rPr>
                        <a:t>Alternative fuel refueling property credit</a:t>
                      </a:r>
                    </a:p>
                    <a:p>
                      <a:pPr algn="l" rtl="0" fontAlgn="ctr">
                        <a:buNone/>
                      </a:pPr>
                      <a:r>
                        <a:rPr lang="en-IN" sz="1100" b="1" u="none" strike="noStrike" dirty="0">
                          <a:solidFill>
                            <a:schemeClr val="tx2"/>
                          </a:solidFill>
                          <a:effectLst/>
                          <a:latin typeface="+mn-lt"/>
                        </a:rPr>
                        <a:t>(Section 30C)</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property placed in service after 30 June 2026</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1884242877"/>
                  </a:ext>
                </a:extLst>
              </a:tr>
              <a:tr h="196850">
                <a:tc>
                  <a:txBody>
                    <a:bodyPr/>
                    <a:lstStyle/>
                    <a:p>
                      <a:pPr algn="l" rtl="0" fontAlgn="ctr">
                        <a:buNone/>
                      </a:pPr>
                      <a:r>
                        <a:rPr lang="en-IN" sz="1100" b="1" u="none" strike="noStrike" dirty="0">
                          <a:solidFill>
                            <a:schemeClr val="tx2"/>
                          </a:solidFill>
                          <a:effectLst/>
                          <a:latin typeface="+mn-lt"/>
                        </a:rPr>
                        <a:t>Energy-efficient commercial buildings deduction</a:t>
                      </a:r>
                      <a:br>
                        <a:rPr lang="en-IN" sz="1100" b="1" u="none" strike="noStrike" dirty="0">
                          <a:solidFill>
                            <a:schemeClr val="tx2"/>
                          </a:solidFill>
                          <a:effectLst/>
                          <a:latin typeface="+mn-lt"/>
                        </a:rPr>
                      </a:br>
                      <a:r>
                        <a:rPr lang="en-IN" sz="1100" b="1" u="none" strike="noStrike" dirty="0">
                          <a:solidFill>
                            <a:schemeClr val="tx2"/>
                          </a:solidFill>
                          <a:effectLst/>
                          <a:latin typeface="+mn-lt"/>
                        </a:rPr>
                        <a:t>(Section 179D)</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Clr>
                          <a:schemeClr val="tx2"/>
                        </a:buClr>
                        <a:buSzPts val="830"/>
                        <a:buFont typeface="EYInterstate Light" panose="02000506000000020004" pitchFamily="2" charset="0"/>
                        <a:buNone/>
                      </a:pPr>
                      <a:r>
                        <a:rPr lang="en-IN" sz="1100" b="0" i="0" u="none" strike="noStrike" dirty="0">
                          <a:solidFill>
                            <a:schemeClr val="bg1"/>
                          </a:solidFill>
                          <a:effectLst/>
                          <a:latin typeface="+mn-lt"/>
                        </a:rPr>
                        <a:t>Terminates the deduction for property that begins construction after 30 June 2026</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362676125"/>
                  </a:ext>
                </a:extLst>
              </a:tr>
              <a:tr h="196850">
                <a:tc>
                  <a:txBody>
                    <a:bodyPr/>
                    <a:lstStyle/>
                    <a:p>
                      <a:pPr algn="l" rtl="0" fontAlgn="ctr">
                        <a:buNone/>
                      </a:pPr>
                      <a:r>
                        <a:rPr lang="en-IN" sz="1100" b="1" u="none" strike="noStrike" dirty="0">
                          <a:solidFill>
                            <a:schemeClr val="tx2"/>
                          </a:solidFill>
                          <a:effectLst/>
                          <a:latin typeface="+mn-lt"/>
                        </a:rPr>
                        <a:t>Energy-efficient home credit (Section 25C)</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expenditures made after 31 December 2025</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924484895"/>
                  </a:ext>
                </a:extLst>
              </a:tr>
              <a:tr h="196850">
                <a:tc>
                  <a:txBody>
                    <a:bodyPr/>
                    <a:lstStyle/>
                    <a:p>
                      <a:pPr algn="l" rtl="0" fontAlgn="ctr">
                        <a:buNone/>
                      </a:pPr>
                      <a:r>
                        <a:rPr lang="en-IN" sz="1100" b="1" u="none" strike="noStrike" dirty="0">
                          <a:solidFill>
                            <a:schemeClr val="tx2"/>
                          </a:solidFill>
                          <a:effectLst/>
                          <a:latin typeface="+mn-lt"/>
                        </a:rPr>
                        <a:t>Residential clean energy credit (Section 25D)</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expenditures made after 31 December 2025</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057821333"/>
                  </a:ext>
                </a:extLst>
              </a:tr>
              <a:tr h="196850">
                <a:tc>
                  <a:txBody>
                    <a:bodyPr/>
                    <a:lstStyle/>
                    <a:p>
                      <a:pPr algn="l" rtl="0" fontAlgn="ctr">
                        <a:buNone/>
                      </a:pPr>
                      <a:r>
                        <a:rPr lang="en-IN" sz="1100" b="1" u="none" strike="noStrike" dirty="0">
                          <a:solidFill>
                            <a:schemeClr val="tx2"/>
                          </a:solidFill>
                          <a:effectLst/>
                          <a:latin typeface="+mn-lt"/>
                        </a:rPr>
                        <a:t>New energy-efficient home credit (Section 45L)</a:t>
                      </a:r>
                      <a:endParaRPr lang="en-IN" sz="1100" b="1" i="0" u="none" strike="noStrike" dirty="0">
                        <a:solidFill>
                          <a:schemeClr val="tx2"/>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algn="l" rtl="0" fontAlgn="ctr">
                        <a:buNone/>
                      </a:pPr>
                      <a:r>
                        <a:rPr lang="en-IN" sz="1100" u="none" strike="noStrike" dirty="0">
                          <a:solidFill>
                            <a:schemeClr val="bg1"/>
                          </a:solidFill>
                          <a:effectLst/>
                          <a:latin typeface="+mn-lt"/>
                        </a:rPr>
                        <a:t>Repealed for energy-efficient homes acquired after 30 June 2026</a:t>
                      </a:r>
                      <a:endParaRPr lang="en-IN" sz="1100" b="0" i="0" u="none" strike="noStrike" dirty="0">
                        <a:solidFill>
                          <a:schemeClr val="bg1"/>
                        </a:solidFill>
                        <a:effectLst/>
                        <a:latin typeface="+mn-lt"/>
                      </a:endParaRP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735608412"/>
                  </a:ext>
                </a:extLst>
              </a:tr>
            </a:tbl>
          </a:graphicData>
        </a:graphic>
      </p:graphicFrame>
    </p:spTree>
    <p:extLst>
      <p:ext uri="{BB962C8B-B14F-4D97-AF65-F5344CB8AC3E}">
        <p14:creationId xmlns:p14="http://schemas.microsoft.com/office/powerpoint/2010/main" val="23291747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14256-6AA3-443E-031A-08EBAFE931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873C4F-D409-FE38-F369-63C193F97B39}"/>
              </a:ext>
            </a:extLst>
          </p:cNvPr>
          <p:cNvSpPr>
            <a:spLocks noGrp="1"/>
          </p:cNvSpPr>
          <p:nvPr>
            <p:ph type="title"/>
          </p:nvPr>
        </p:nvSpPr>
        <p:spPr>
          <a:xfrm>
            <a:off x="485523" y="345396"/>
            <a:ext cx="11224347" cy="470898"/>
          </a:xfrm>
        </p:spPr>
        <p:txBody>
          <a:bodyPr/>
          <a:lstStyle/>
          <a:p>
            <a:r>
              <a:rPr lang="en-IN" dirty="0"/>
              <a:t>OBBBA, credits modified and phased down</a:t>
            </a:r>
          </a:p>
        </p:txBody>
      </p:sp>
      <p:graphicFrame>
        <p:nvGraphicFramePr>
          <p:cNvPr id="20" name="Table 19">
            <a:extLst>
              <a:ext uri="{FF2B5EF4-FFF2-40B4-BE49-F238E27FC236}">
                <a16:creationId xmlns:a16="http://schemas.microsoft.com/office/drawing/2014/main" id="{99887876-B396-E8D7-222C-9953E8150DD1}"/>
              </a:ext>
            </a:extLst>
          </p:cNvPr>
          <p:cNvGraphicFramePr>
            <a:graphicFrameLocks noGrp="1"/>
          </p:cNvGraphicFramePr>
          <p:nvPr>
            <p:extLst>
              <p:ext uri="{D42A27DB-BD31-4B8C-83A1-F6EECF244321}">
                <p14:modId xmlns:p14="http://schemas.microsoft.com/office/powerpoint/2010/main" val="2772951026"/>
              </p:ext>
            </p:extLst>
          </p:nvPr>
        </p:nvGraphicFramePr>
        <p:xfrm>
          <a:off x="485775" y="1411288"/>
          <a:ext cx="11228832" cy="4343400"/>
        </p:xfrm>
        <a:graphic>
          <a:graphicData uri="http://schemas.openxmlformats.org/drawingml/2006/table">
            <a:tbl>
              <a:tblPr>
                <a:tableStyleId>{5C22544A-7EE6-4342-B048-85BDC9FD1C3A}</a:tableStyleId>
              </a:tblPr>
              <a:tblGrid>
                <a:gridCol w="3657600">
                  <a:extLst>
                    <a:ext uri="{9D8B030D-6E8A-4147-A177-3AD203B41FA5}">
                      <a16:colId xmlns:a16="http://schemas.microsoft.com/office/drawing/2014/main" val="1061036042"/>
                    </a:ext>
                  </a:extLst>
                </a:gridCol>
                <a:gridCol w="7571232">
                  <a:extLst>
                    <a:ext uri="{9D8B030D-6E8A-4147-A177-3AD203B41FA5}">
                      <a16:colId xmlns:a16="http://schemas.microsoft.com/office/drawing/2014/main" val="2376168404"/>
                    </a:ext>
                  </a:extLst>
                </a:gridCol>
              </a:tblGrid>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Clean electricity production credit (Section 45Y)</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Wind and solar retain full credit for facilities that begin construction by one year after date of enactment (DOE); facilities that begin construction after one year must be placed in service by end of 2027</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283546350"/>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Clean electricity investment credit (Section 48E)</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All other technologies: eliminates the “later of” rule to start phasedown and termination (75% in 2034, 50% in 2035 and 0% in 2036); new foreign entity of concern (FEOC) rules and prohibition on residential wind and solar leasing apply; new excise tax on wind and solar tax removed</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708005031"/>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Carbon sequestration (Section 45Q)</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Increases credit value for utilized captured carbon with amount allowed for sequestration only ($17 per ton), effective for equipment placed in service after DOE; new FEOC rules; retains transferability of credits</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808964508"/>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Zero-emission nuclear power production credit (Section 45U)</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New FEOC rules</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1884242877"/>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Advanced manufacturing production tax credit (Section 45X)</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Phases out credit amount for producing critical minerals to 75% in 2031, 50% in 2032, 25% in 2033 and no credit in 2034; terminates the credit for wind components produced and sold after 31 December 2027; eligible components within integrated structure are stackable but with requirement that secondary component be at least 65% US produced; new FEOC rules</a:t>
                      </a:r>
                      <a:br>
                        <a:rPr lang="en-IN" sz="1100" u="none" strike="noStrike" kern="1200" dirty="0">
                          <a:solidFill>
                            <a:schemeClr val="bg1"/>
                          </a:solidFill>
                          <a:effectLst/>
                          <a:latin typeface="+mn-lt"/>
                          <a:ea typeface="+mn-ea"/>
                          <a:cs typeface="+mn-cs"/>
                        </a:rPr>
                      </a:br>
                      <a:br>
                        <a:rPr lang="en-IN" sz="1100" u="none" strike="noStrike" kern="1200" dirty="0">
                          <a:solidFill>
                            <a:schemeClr val="bg1"/>
                          </a:solidFill>
                          <a:effectLst/>
                          <a:latin typeface="+mn-lt"/>
                          <a:ea typeface="+mn-ea"/>
                          <a:cs typeface="+mn-cs"/>
                        </a:rPr>
                      </a:br>
                      <a:r>
                        <a:rPr lang="en-IN" sz="1100" u="none" strike="noStrike" kern="1200" dirty="0">
                          <a:solidFill>
                            <a:schemeClr val="bg1"/>
                          </a:solidFill>
                          <a:effectLst/>
                          <a:latin typeface="+mn-lt"/>
                          <a:ea typeface="+mn-ea"/>
                          <a:cs typeface="+mn-cs"/>
                        </a:rPr>
                        <a:t>New credit for metallurgical coal</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362676125"/>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Clean fuel production credit (Section 45Z)</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Extends credit through 2029; prohibition on foreign feedstocks (other than from Mexico and Canada); new rules on emissions rates, related-party sales and FEOC</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924484895"/>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Credit for production of clean hydrogen (Section 45V)</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Repeals for facilities that begin construction after 31 December 2027</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057821333"/>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Publicly traded partnerships (Section 7704)</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Expands definition of qualifying income for publicly traded partnerships</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735608412"/>
                  </a:ext>
                </a:extLst>
              </a:tr>
              <a:tr h="196850">
                <a:tc>
                  <a:txBody>
                    <a:bodyPr/>
                    <a:lstStyle/>
                    <a:p>
                      <a:pPr marL="0" algn="l" defTabSz="914400" rtl="0" eaLnBrk="1" fontAlgn="ctr" latinLnBrk="0" hangingPunct="1">
                        <a:buNone/>
                      </a:pPr>
                      <a:r>
                        <a:rPr lang="en-IN" sz="1100" b="1" u="none" strike="noStrike" kern="1200" dirty="0">
                          <a:solidFill>
                            <a:schemeClr val="tx2"/>
                          </a:solidFill>
                          <a:effectLst/>
                          <a:latin typeface="+mn-lt"/>
                          <a:ea typeface="+mn-ea"/>
                          <a:cs typeface="+mn-cs"/>
                        </a:rPr>
                        <a:t>Cost recovery for qualified clean energy facilities, property and technology</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bg2"/>
                    </a:solidFill>
                  </a:tcPr>
                </a:tc>
                <a:tc>
                  <a:txBody>
                    <a:bodyPr/>
                    <a:lstStyle/>
                    <a:p>
                      <a:pPr marL="0" algn="l" defTabSz="914400" rtl="0" eaLnBrk="1" fontAlgn="ctr" latinLnBrk="0" hangingPunct="1">
                        <a:buNone/>
                      </a:pPr>
                      <a:r>
                        <a:rPr lang="en-IN" sz="1100" u="none" strike="noStrike" kern="1200" dirty="0">
                          <a:solidFill>
                            <a:schemeClr val="bg1"/>
                          </a:solidFill>
                          <a:effectLst/>
                          <a:latin typeface="+mn-lt"/>
                          <a:ea typeface="+mn-ea"/>
                          <a:cs typeface="+mn-cs"/>
                        </a:rPr>
                        <a:t>Repeals special five-year cost recovery period for wind and solar property for property beginning construction after 31 December 2024</a:t>
                      </a:r>
                    </a:p>
                  </a:txBody>
                  <a:tcPr marL="45720" marR="45720"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987506355"/>
                  </a:ext>
                </a:extLst>
              </a:tr>
            </a:tbl>
          </a:graphicData>
        </a:graphic>
      </p:graphicFrame>
    </p:spTree>
    <p:extLst>
      <p:ext uri="{BB962C8B-B14F-4D97-AF65-F5344CB8AC3E}">
        <p14:creationId xmlns:p14="http://schemas.microsoft.com/office/powerpoint/2010/main" val="401008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523" y="345396"/>
            <a:ext cx="11224347" cy="470898"/>
          </a:xfrm>
        </p:spPr>
        <p:txBody>
          <a:bodyPr>
            <a:normAutofit/>
          </a:bodyPr>
          <a:lstStyle/>
          <a:p>
            <a:r>
              <a:rPr lang="en-US" dirty="0"/>
              <a:t>Direct pay (Section 6417) for exempt organizations</a:t>
            </a:r>
          </a:p>
        </p:txBody>
      </p:sp>
      <p:sp>
        <p:nvSpPr>
          <p:cNvPr id="20" name="Lead"/>
          <p:cNvSpPr txBox="1">
            <a:spLocks/>
          </p:cNvSpPr>
          <p:nvPr/>
        </p:nvSpPr>
        <p:spPr>
          <a:xfrm>
            <a:off x="485775" y="1411288"/>
            <a:ext cx="11223625" cy="430887"/>
          </a:xfrm>
          <a:prstGeom prst="rect">
            <a:avLst/>
          </a:prstGeom>
          <a:noFill/>
          <a:ln>
            <a:noFill/>
          </a:ln>
        </p:spPr>
        <p:txBody>
          <a:bodyPr vert="horz" lIns="0" tIns="0" rIns="0" bIns="0" rtlCol="0" anchor="t">
            <a:spAutoFit/>
          </a:bodyPr>
          <a:lstStyle/>
          <a:p>
            <a:pPr marL="0" indent="0">
              <a:buNone/>
            </a:pPr>
            <a:r>
              <a:rPr lang="en-US" sz="1400" b="0" dirty="0">
                <a:solidFill>
                  <a:schemeClr val="bg1"/>
                </a:solidFill>
              </a:rPr>
              <a:t>Direct pay was created by the IRA and remains an opportunity under the OBBBA. It is the route by which an exempt organization monetizes an energy credit to help offset the cost of the project. </a:t>
            </a:r>
          </a:p>
        </p:txBody>
      </p:sp>
      <p:sp>
        <p:nvSpPr>
          <p:cNvPr id="101" name="Head0"/>
          <p:cNvSpPr txBox="1">
            <a:spLocks/>
          </p:cNvSpPr>
          <p:nvPr/>
        </p:nvSpPr>
        <p:spPr>
          <a:xfrm>
            <a:off x="485775" y="2080440"/>
            <a:ext cx="3657600" cy="369332"/>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defPPr>
              <a:defRPr lang="en-US"/>
            </a:defPPr>
            <a:lvl1pPr algn="ctr" defTabSz="1219169" hangingPunct="0">
              <a:spcAft>
                <a:spcPts val="300"/>
              </a:spcAft>
              <a:defRPr b="1" kern="0">
                <a:solidFill>
                  <a:schemeClr val="tx2"/>
                </a:solidFill>
              </a:defRPr>
            </a:lvl1pPr>
          </a:lstStyle>
          <a:p>
            <a:r>
              <a:rPr lang="en-US" sz="1600" dirty="0"/>
              <a:t>What is available</a:t>
            </a:r>
          </a:p>
        </p:txBody>
      </p:sp>
      <p:sp>
        <p:nvSpPr>
          <p:cNvPr id="102" name="Body0"/>
          <p:cNvSpPr txBox="1">
            <a:spLocks/>
          </p:cNvSpPr>
          <p:nvPr/>
        </p:nvSpPr>
        <p:spPr>
          <a:xfrm>
            <a:off x="485775" y="2546549"/>
            <a:ext cx="3657600" cy="1867178"/>
          </a:xfrm>
          <a:prstGeom prst="rect">
            <a:avLst/>
          </a:prstGeom>
          <a:noFill/>
          <a:ln>
            <a:noFill/>
          </a:ln>
        </p:spPr>
        <p:txBody>
          <a:bodyPr vert="horz" lIns="0" tIns="0" rIns="0" bIns="0" rtlCol="0" anchor="t">
            <a:spAutoFit/>
          </a:bodyPr>
          <a:lstStyle/>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Elective payment (direct pay) under Section 6417 treats an energy credit as a tax paid on a filed return.</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Effectively, it treats tax credits as taxes paid on a filed return, which are refundable.</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Eligible credits have included Section 48 and 48E investment credits; Section 45 and 45Y production credits; and Sections 30C, 45Q, 45U, 45V, 45W, 45X, 45Z and 48C.</a:t>
            </a:r>
          </a:p>
        </p:txBody>
      </p:sp>
      <p:sp>
        <p:nvSpPr>
          <p:cNvPr id="104" name="Head1"/>
          <p:cNvSpPr txBox="1">
            <a:spLocks/>
          </p:cNvSpPr>
          <p:nvPr/>
        </p:nvSpPr>
        <p:spPr>
          <a:xfrm>
            <a:off x="4268787" y="2080440"/>
            <a:ext cx="3657600" cy="369332"/>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defPPr>
              <a:defRPr lang="en-US"/>
            </a:defPPr>
            <a:lvl1pPr algn="ctr" defTabSz="1219169" hangingPunct="0">
              <a:spcAft>
                <a:spcPts val="300"/>
              </a:spcAft>
              <a:defRPr b="1" kern="0">
                <a:solidFill>
                  <a:schemeClr val="tx2"/>
                </a:solidFill>
              </a:defRPr>
            </a:lvl1pPr>
          </a:lstStyle>
          <a:p>
            <a:r>
              <a:rPr lang="en-US" sz="1600" dirty="0"/>
              <a:t>Who is eligible</a:t>
            </a:r>
          </a:p>
        </p:txBody>
      </p:sp>
      <p:sp>
        <p:nvSpPr>
          <p:cNvPr id="105" name="Body1"/>
          <p:cNvSpPr txBox="1">
            <a:spLocks/>
          </p:cNvSpPr>
          <p:nvPr/>
        </p:nvSpPr>
        <p:spPr>
          <a:xfrm>
            <a:off x="4268788" y="2546549"/>
            <a:ext cx="3657600" cy="2995692"/>
          </a:xfrm>
          <a:prstGeom prst="rect">
            <a:avLst/>
          </a:prstGeom>
          <a:noFill/>
          <a:ln>
            <a:noFill/>
          </a:ln>
        </p:spPr>
        <p:txBody>
          <a:bodyPr vert="horz" lIns="0" tIns="0" rIns="0" bIns="0" rtlCol="0" anchor="t">
            <a:spAutoFit/>
          </a:bodyPr>
          <a:lstStyle/>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Applicable entities include tax-exempt organizations, state and local governments, Native American tribal governments, the Tennessee Valley Authority and Alaska Native corporations.</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Taxable entities may elect direct pay only for Sections 45Q, 45V and 45X, and only for a five-year period.</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The organization must own the facility or equipment.</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Credits purchased from another party do not qualify.</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Prevailing wage, apprenticeship and FEOC rules still apply to the underlying credit.</a:t>
            </a:r>
          </a:p>
        </p:txBody>
      </p:sp>
      <p:sp>
        <p:nvSpPr>
          <p:cNvPr id="107" name="Head2"/>
          <p:cNvSpPr txBox="1">
            <a:spLocks/>
          </p:cNvSpPr>
          <p:nvPr/>
        </p:nvSpPr>
        <p:spPr>
          <a:xfrm>
            <a:off x="8051800" y="2080440"/>
            <a:ext cx="3657600" cy="369332"/>
          </a:xfrm>
          <a:prstGeom prst="rect">
            <a:avLst/>
          </a:prstGeom>
          <a:solidFill>
            <a:srgbClr val="1A1A24"/>
          </a:solidFill>
          <a:ln w="12700" cap="flat" cmpd="sng" algn="ctr">
            <a:solidFill>
              <a:schemeClr val="tx2"/>
            </a:solidFill>
            <a:prstDash val="solid"/>
            <a:round/>
            <a:headEnd type="none" w="med" len="med"/>
            <a:tailEnd type="none" w="med" len="med"/>
          </a:ln>
          <a:effectLst/>
        </p:spPr>
        <p:txBody>
          <a:bodyPr lIns="25400" tIns="25400" rIns="25400" bIns="25400" anchor="ctr"/>
          <a:lstStyle>
            <a:defPPr>
              <a:defRPr lang="en-US"/>
            </a:defPPr>
            <a:lvl1pPr algn="ctr" defTabSz="1219169" hangingPunct="0">
              <a:spcAft>
                <a:spcPts val="300"/>
              </a:spcAft>
              <a:defRPr b="1" kern="0">
                <a:solidFill>
                  <a:schemeClr val="tx2"/>
                </a:solidFill>
              </a:defRPr>
            </a:lvl1pPr>
          </a:lstStyle>
          <a:p>
            <a:r>
              <a:rPr lang="en-US" sz="1600" dirty="0"/>
              <a:t>How to file for the credit</a:t>
            </a:r>
          </a:p>
        </p:txBody>
      </p:sp>
      <p:sp>
        <p:nvSpPr>
          <p:cNvPr id="108" name="Body2"/>
          <p:cNvSpPr txBox="1">
            <a:spLocks/>
          </p:cNvSpPr>
          <p:nvPr/>
        </p:nvSpPr>
        <p:spPr>
          <a:xfrm>
            <a:off x="8051800" y="2546549"/>
            <a:ext cx="3657600" cy="3282950"/>
          </a:xfrm>
          <a:prstGeom prst="rect">
            <a:avLst/>
          </a:prstGeom>
          <a:noFill/>
          <a:ln>
            <a:noFill/>
          </a:ln>
        </p:spPr>
        <p:txBody>
          <a:bodyPr vert="horz" lIns="0" tIns="0" rIns="0" bIns="0" rtlCol="0" anchor="t">
            <a:spAutoFit/>
          </a:bodyPr>
          <a:lstStyle/>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Complete the IRS prefiling registration for each facility or item of equipment and obtain a registration number before the return is filed.</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The IRS recommends submitting the prefiling registration at least 120 days prior to when the organization or entity plans to file its tax return with the election. IRS Publication 5884 contains the User Guide and Instructions.</a:t>
            </a:r>
          </a:p>
          <a:p>
            <a:pPr marL="180000" indent="-180000">
              <a:spcBef>
                <a:spcPts val="400"/>
              </a:spcBef>
              <a:buClr>
                <a:schemeClr val="tx2"/>
              </a:buClr>
              <a:buSzPct val="100000"/>
              <a:buFont typeface="Wingdings" pitchFamily="2" charset="2"/>
              <a:buChar char="§"/>
            </a:pPr>
            <a:r>
              <a:rPr lang="en-US" sz="1200" dirty="0">
                <a:solidFill>
                  <a:schemeClr val="bg1"/>
                </a:solidFill>
              </a:rPr>
              <a:t>Make the election on an original, timely filed </a:t>
            </a:r>
          </a:p>
          <a:p>
            <a:pPr marL="182880">
              <a:spcAft>
                <a:spcPts val="400"/>
              </a:spcAft>
              <a:buClr>
                <a:schemeClr val="tx2"/>
              </a:buClr>
              <a:buSzPct val="100000"/>
            </a:pPr>
            <a:r>
              <a:rPr lang="en-US" sz="1200" dirty="0">
                <a:solidFill>
                  <a:schemeClr val="bg1"/>
                </a:solidFill>
              </a:rPr>
              <a:t>Form 990-T with Form 3800, including extensions, for the tax year the property is placed in service.</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Late elections are not permitted and the election cannot be made on an amended Form 990-T.</a:t>
            </a:r>
          </a:p>
          <a:p>
            <a:pPr marL="180000" indent="-180000">
              <a:spcBef>
                <a:spcPts val="400"/>
              </a:spcBef>
              <a:spcAft>
                <a:spcPts val="400"/>
              </a:spcAft>
              <a:buClr>
                <a:schemeClr val="tx2"/>
              </a:buClr>
              <a:buSzPct val="100000"/>
              <a:buFont typeface="Wingdings" pitchFamily="2" charset="2"/>
              <a:buChar char="§"/>
            </a:pPr>
            <a:r>
              <a:rPr lang="en-US" sz="1200" dirty="0">
                <a:solidFill>
                  <a:schemeClr val="bg1"/>
                </a:solidFill>
              </a:rPr>
              <a:t>Payment for the direct pay monetized tax credit is issued as a refund after Form 990-T is filed.</a:t>
            </a:r>
          </a:p>
        </p:txBody>
      </p:sp>
      <p:cxnSp>
        <p:nvCxnSpPr>
          <p:cNvPr id="8" name="Straight Connector 7">
            <a:extLst>
              <a:ext uri="{FF2B5EF4-FFF2-40B4-BE49-F238E27FC236}">
                <a16:creationId xmlns:a16="http://schemas.microsoft.com/office/drawing/2014/main" id="{6A57696F-46DD-1465-CD89-3BF8C2B4F026}"/>
              </a:ext>
            </a:extLst>
          </p:cNvPr>
          <p:cNvCxnSpPr>
            <a:cxnSpLocks/>
          </p:cNvCxnSpPr>
          <p:nvPr/>
        </p:nvCxnSpPr>
        <p:spPr>
          <a:xfrm flipH="1">
            <a:off x="4206081" y="2080440"/>
            <a:ext cx="0" cy="4012385"/>
          </a:xfrm>
          <a:prstGeom prst="line">
            <a:avLst/>
          </a:prstGeom>
          <a:ln w="6350">
            <a:solidFill>
              <a:srgbClr val="74748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6353074-7F15-D13A-9F39-762E1CA052E4}"/>
              </a:ext>
            </a:extLst>
          </p:cNvPr>
          <p:cNvCxnSpPr>
            <a:cxnSpLocks/>
          </p:cNvCxnSpPr>
          <p:nvPr/>
        </p:nvCxnSpPr>
        <p:spPr>
          <a:xfrm flipH="1">
            <a:off x="7989093" y="2080440"/>
            <a:ext cx="0" cy="4012385"/>
          </a:xfrm>
          <a:prstGeom prst="line">
            <a:avLst/>
          </a:prstGeom>
          <a:ln w="6350">
            <a:solidFill>
              <a:srgbClr val="747480"/>
            </a:solidFill>
            <a:prstDash val="dash"/>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90007-0D58-CC0A-9F6A-9ABAB4E52F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ADBBC-4856-EB1B-EB5B-3AB9E8CE6701}"/>
              </a:ext>
            </a:extLst>
          </p:cNvPr>
          <p:cNvSpPr>
            <a:spLocks noGrp="1"/>
          </p:cNvSpPr>
          <p:nvPr>
            <p:ph type="title"/>
          </p:nvPr>
        </p:nvSpPr>
        <p:spPr>
          <a:xfrm>
            <a:off x="485523" y="345396"/>
            <a:ext cx="11224347" cy="470898"/>
          </a:xfrm>
        </p:spPr>
        <p:txBody>
          <a:bodyPr/>
          <a:lstStyle/>
          <a:p>
            <a:r>
              <a:rPr lang="en-US" dirty="0"/>
              <a:t>Polling question 4</a:t>
            </a:r>
          </a:p>
        </p:txBody>
      </p:sp>
      <p:pic>
        <p:nvPicPr>
          <p:cNvPr id="11" name="Picture 10">
            <a:extLst>
              <a:ext uri="{FF2B5EF4-FFF2-40B4-BE49-F238E27FC236}">
                <a16:creationId xmlns:a16="http://schemas.microsoft.com/office/drawing/2014/main" id="{C94D777E-7A31-D2A1-AB18-CB0EFD6CBFA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12" name="Text Placeholder 2">
            <a:extLst>
              <a:ext uri="{FF2B5EF4-FFF2-40B4-BE49-F238E27FC236}">
                <a16:creationId xmlns:a16="http://schemas.microsoft.com/office/drawing/2014/main" id="{FE02224C-20DF-0DC0-ACA5-34F7809261A7}"/>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A Section 6417 election will effectively treat tax credits as tax paid on a filed return. </a:t>
            </a:r>
          </a:p>
        </p:txBody>
      </p:sp>
      <p:grpSp>
        <p:nvGrpSpPr>
          <p:cNvPr id="13" name="Group 12">
            <a:extLst>
              <a:ext uri="{FF2B5EF4-FFF2-40B4-BE49-F238E27FC236}">
                <a16:creationId xmlns:a16="http://schemas.microsoft.com/office/drawing/2014/main" id="{6A0F5665-598D-0B68-252D-60861F452F1C}"/>
              </a:ext>
            </a:extLst>
          </p:cNvPr>
          <p:cNvGrpSpPr/>
          <p:nvPr/>
        </p:nvGrpSpPr>
        <p:grpSpPr>
          <a:xfrm>
            <a:off x="476251" y="1408539"/>
            <a:ext cx="829941" cy="829941"/>
            <a:chOff x="10478582" y="1148265"/>
            <a:chExt cx="1119058" cy="1119058"/>
          </a:xfrm>
        </p:grpSpPr>
        <p:sp>
          <p:nvSpPr>
            <p:cNvPr id="14" name="Rectangle 13">
              <a:extLst>
                <a:ext uri="{FF2B5EF4-FFF2-40B4-BE49-F238E27FC236}">
                  <a16:creationId xmlns:a16="http://schemas.microsoft.com/office/drawing/2014/main" id="{D97708F5-84EC-DBF2-BACC-DDA55050A341}"/>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15" name="Rectangle 14">
              <a:extLst>
                <a:ext uri="{FF2B5EF4-FFF2-40B4-BE49-F238E27FC236}">
                  <a16:creationId xmlns:a16="http://schemas.microsoft.com/office/drawing/2014/main" id="{D68EDB65-B555-A3FC-431C-5988A55FB738}"/>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16" name="Text Placeholder 2">
            <a:extLst>
              <a:ext uri="{FF2B5EF4-FFF2-40B4-BE49-F238E27FC236}">
                <a16:creationId xmlns:a16="http://schemas.microsoft.com/office/drawing/2014/main" id="{2C439406-15A6-A2CA-7488-31D66E91B534}"/>
              </a:ext>
            </a:extLst>
          </p:cNvPr>
          <p:cNvSpPr txBox="1">
            <a:spLocks/>
          </p:cNvSpPr>
          <p:nvPr/>
        </p:nvSpPr>
        <p:spPr>
          <a:xfrm>
            <a:off x="476251" y="3119826"/>
            <a:ext cx="2743200" cy="7315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True</a:t>
            </a:r>
          </a:p>
        </p:txBody>
      </p:sp>
      <p:sp>
        <p:nvSpPr>
          <p:cNvPr id="17" name="Text Placeholder 2">
            <a:extLst>
              <a:ext uri="{FF2B5EF4-FFF2-40B4-BE49-F238E27FC236}">
                <a16:creationId xmlns:a16="http://schemas.microsoft.com/office/drawing/2014/main" id="{D3A1859E-95A9-6CF2-B8FA-A33B182964AC}"/>
              </a:ext>
            </a:extLst>
          </p:cNvPr>
          <p:cNvSpPr txBox="1">
            <a:spLocks/>
          </p:cNvSpPr>
          <p:nvPr/>
        </p:nvSpPr>
        <p:spPr>
          <a:xfrm>
            <a:off x="3457138" y="3119826"/>
            <a:ext cx="2743200" cy="7315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US" sz="1600" dirty="0"/>
              <a:t>False</a:t>
            </a:r>
          </a:p>
        </p:txBody>
      </p:sp>
    </p:spTree>
    <p:extLst>
      <p:ext uri="{BB962C8B-B14F-4D97-AF65-F5344CB8AC3E}">
        <p14:creationId xmlns:p14="http://schemas.microsoft.com/office/powerpoint/2010/main" val="3844633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21FA7-F9DB-C01D-EBEA-3EC813C41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A10B7-49DA-5758-2B7A-221DA6764264}"/>
              </a:ext>
            </a:extLst>
          </p:cNvPr>
          <p:cNvSpPr>
            <a:spLocks noGrp="1"/>
          </p:cNvSpPr>
          <p:nvPr>
            <p:ph type="title"/>
          </p:nvPr>
        </p:nvSpPr>
        <p:spPr>
          <a:xfrm>
            <a:off x="485523" y="345396"/>
            <a:ext cx="11224347" cy="470898"/>
          </a:xfrm>
        </p:spPr>
        <p:txBody>
          <a:bodyPr/>
          <a:lstStyle/>
          <a:p>
            <a:r>
              <a:rPr lang="en-IN" dirty="0"/>
              <a:t>Post-OBBBA considerations</a:t>
            </a:r>
            <a:br>
              <a:rPr lang="en-IN" dirty="0"/>
            </a:br>
            <a:r>
              <a:rPr lang="en-US" sz="1800" b="0" dirty="0"/>
              <a:t>Changes to Section 48E investment tax credit and Section 45Y production tax credit</a:t>
            </a:r>
          </a:p>
        </p:txBody>
      </p:sp>
      <p:sp>
        <p:nvSpPr>
          <p:cNvPr id="7" name="Rectangle 3">
            <a:extLst>
              <a:ext uri="{FF2B5EF4-FFF2-40B4-BE49-F238E27FC236}">
                <a16:creationId xmlns:a16="http://schemas.microsoft.com/office/drawing/2014/main" id="{415783B2-C6A1-2249-D80B-2C1325324994}"/>
              </a:ext>
            </a:extLst>
          </p:cNvPr>
          <p:cNvSpPr txBox="1">
            <a:spLocks noChangeArrowheads="1"/>
          </p:cNvSpPr>
          <p:nvPr/>
        </p:nvSpPr>
        <p:spPr>
          <a:xfrm>
            <a:off x="611188" y="1515546"/>
            <a:ext cx="10972800" cy="2380139"/>
          </a:xfrm>
          <a:prstGeom prst="rect">
            <a:avLst/>
          </a:prstGeom>
        </p:spPr>
        <p:txBody>
          <a:bodyPr vert="horz" lIns="0" tIns="0" rIns="0" bIns="0" rtlCol="0" anchor="t" anchorCtr="0">
            <a:spAutoFit/>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40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40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40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40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a:lstStyle>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30" normalizeH="0" noProof="0" dirty="0">
                <a:ln>
                  <a:noFill/>
                </a:ln>
                <a:solidFill>
                  <a:srgbClr val="FFFFFF"/>
                </a:solidFill>
                <a:effectLst/>
                <a:uLnTx/>
                <a:uFillTx/>
                <a:latin typeface="EYInterstate Light"/>
                <a:ea typeface="+mn-ea"/>
                <a:cs typeface="+mn-cs"/>
              </a:rPr>
              <a:t>The OBBBA eliminates the Sections 45Y and 48E credits for wind and solar projects placed in service after 31 December </a:t>
            </a:r>
            <a:r>
              <a:rPr kumimoji="0" lang="en-IN" b="0" i="0" u="none" strike="noStrike" kern="1200" cap="none" spc="0" normalizeH="0" baseline="0" noProof="0" dirty="0">
                <a:ln>
                  <a:noFill/>
                </a:ln>
                <a:solidFill>
                  <a:srgbClr val="FFFFFF"/>
                </a:solidFill>
                <a:effectLst/>
                <a:uLnTx/>
                <a:uFillTx/>
                <a:latin typeface="EYInterstate Light"/>
                <a:ea typeface="+mn-ea"/>
                <a:cs typeface="+mn-cs"/>
              </a:rPr>
              <a:t>2027, except where construction begins before 4 July 2026.</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Projects incorporating technologies other than wind and solar may access the full credits until the end of 2033 and will be subject to a phaseout after that.</a:t>
            </a:r>
          </a:p>
          <a:p>
            <a:pPr marL="27432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New </a:t>
            </a:r>
            <a:r>
              <a:rPr lang="en-IN" dirty="0">
                <a:solidFill>
                  <a:srgbClr val="FFFFFF"/>
                </a:solidFill>
                <a:latin typeface="EYInterstate Light"/>
              </a:rPr>
              <a:t>FEOC</a:t>
            </a:r>
            <a:r>
              <a:rPr kumimoji="0" lang="en-IN" b="0" i="0" u="none" strike="noStrike" kern="1200" cap="none" spc="0" normalizeH="0" baseline="0" noProof="0" dirty="0">
                <a:ln>
                  <a:noFill/>
                </a:ln>
                <a:solidFill>
                  <a:srgbClr val="FFFFFF"/>
                </a:solidFill>
                <a:effectLst/>
                <a:uLnTx/>
                <a:uFillTx/>
                <a:latin typeface="EYInterstate Light"/>
                <a:ea typeface="+mn-ea"/>
                <a:cs typeface="+mn-cs"/>
              </a:rPr>
              <a:t> limitations apply:</a:t>
            </a:r>
          </a:p>
          <a:p>
            <a:pPr marL="54864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For projects receiving material assistance from a prohibited foreign entity, no credit is allowed for a facility on which construction begins after 31 December 2025.</a:t>
            </a:r>
          </a:p>
          <a:p>
            <a:pPr marL="548640" marR="0" lvl="0" indent="-274320" algn="l" defTabSz="914400" rtl="0" eaLnBrk="1" fontAlgn="auto" latinLnBrk="0" hangingPunct="1">
              <a:lnSpc>
                <a:spcPct val="100000"/>
              </a:lnSpc>
              <a:buClr>
                <a:srgbClr val="FFE600"/>
              </a:buClr>
              <a:buSzPct val="100000"/>
              <a:buFont typeface="Wingdings" pitchFamily="2" charset="2"/>
              <a:buChar char="§"/>
              <a:tabLst/>
              <a:defRPr/>
            </a:pPr>
            <a:r>
              <a:rPr kumimoji="0" lang="en-IN" b="0" i="0" u="none" strike="noStrike" kern="1200" cap="none" spc="0" normalizeH="0" baseline="0" noProof="0" dirty="0">
                <a:ln>
                  <a:noFill/>
                </a:ln>
                <a:solidFill>
                  <a:srgbClr val="FFFFFF"/>
                </a:solidFill>
                <a:effectLst/>
                <a:uLnTx/>
                <a:uFillTx/>
                <a:latin typeface="EYInterstate Light"/>
                <a:ea typeface="+mn-ea"/>
                <a:cs typeface="+mn-cs"/>
              </a:rPr>
              <a:t>For prohibited foreign entities, no credit is allowed for tax years beginning after 4 July 2025.</a:t>
            </a:r>
          </a:p>
        </p:txBody>
      </p:sp>
      <p:grpSp>
        <p:nvGrpSpPr>
          <p:cNvPr id="8" name="Group 7">
            <a:extLst>
              <a:ext uri="{FF2B5EF4-FFF2-40B4-BE49-F238E27FC236}">
                <a16:creationId xmlns:a16="http://schemas.microsoft.com/office/drawing/2014/main" id="{C13C6723-0F41-EFEE-7AFF-872D20A5F24B}"/>
              </a:ext>
            </a:extLst>
          </p:cNvPr>
          <p:cNvGrpSpPr/>
          <p:nvPr/>
        </p:nvGrpSpPr>
        <p:grpSpPr>
          <a:xfrm>
            <a:off x="485775" y="1411287"/>
            <a:ext cx="11223625" cy="2651760"/>
            <a:chOff x="485775" y="1411287"/>
            <a:chExt cx="11223625" cy="4681537"/>
          </a:xfrm>
        </p:grpSpPr>
        <p:grpSp>
          <p:nvGrpSpPr>
            <p:cNvPr id="9" name="Group 8">
              <a:extLst>
                <a:ext uri="{FF2B5EF4-FFF2-40B4-BE49-F238E27FC236}">
                  <a16:creationId xmlns:a16="http://schemas.microsoft.com/office/drawing/2014/main" id="{302D439F-9C3C-1DED-B62B-BC4AEE7307D7}"/>
                </a:ext>
              </a:extLst>
            </p:cNvPr>
            <p:cNvGrpSpPr/>
            <p:nvPr/>
          </p:nvGrpSpPr>
          <p:grpSpPr>
            <a:xfrm>
              <a:off x="485775" y="1411287"/>
              <a:ext cx="5613164" cy="4681537"/>
              <a:chOff x="485775" y="1411287"/>
              <a:chExt cx="5613164" cy="4681537"/>
            </a:xfrm>
          </p:grpSpPr>
          <p:cxnSp>
            <p:nvCxnSpPr>
              <p:cNvPr id="24" name="Straight Connector 23">
                <a:extLst>
                  <a:ext uri="{FF2B5EF4-FFF2-40B4-BE49-F238E27FC236}">
                    <a16:creationId xmlns:a16="http://schemas.microsoft.com/office/drawing/2014/main" id="{B6E4DDE8-25B4-C50F-1283-D7C367168DA2}"/>
                  </a:ext>
                </a:extLst>
              </p:cNvPr>
              <p:cNvCxnSpPr>
                <a:cxnSpLocks/>
              </p:cNvCxnSpPr>
              <p:nvPr/>
            </p:nvCxnSpPr>
            <p:spPr>
              <a:xfrm>
                <a:off x="487109" y="1411287"/>
                <a:ext cx="0" cy="4681537"/>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7F5A94F-9D59-E202-B85F-5CF9C7B5A56B}"/>
                  </a:ext>
                </a:extLst>
              </p:cNvPr>
              <p:cNvCxnSpPr>
                <a:cxnSpLocks/>
              </p:cNvCxnSpPr>
              <p:nvPr/>
            </p:nvCxnSpPr>
            <p:spPr>
              <a:xfrm flipH="1">
                <a:off x="485775" y="1411287"/>
                <a:ext cx="5613164"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02AE3E0-7BE9-9E35-EA08-3A9EE052E2EC}"/>
                  </a:ext>
                </a:extLst>
              </p:cNvPr>
              <p:cNvCxnSpPr>
                <a:cxnSpLocks/>
              </p:cNvCxnSpPr>
              <p:nvPr/>
            </p:nvCxnSpPr>
            <p:spPr>
              <a:xfrm flipH="1">
                <a:off x="485775" y="6089069"/>
                <a:ext cx="908556"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4867D734-23CC-251B-C5B6-A8EB5C010C38}"/>
                </a:ext>
              </a:extLst>
            </p:cNvPr>
            <p:cNvGrpSpPr>
              <a:grpSpLocks/>
            </p:cNvGrpSpPr>
            <p:nvPr/>
          </p:nvGrpSpPr>
          <p:grpSpPr>
            <a:xfrm flipH="1" flipV="1">
              <a:off x="6096236" y="1411287"/>
              <a:ext cx="5613164" cy="4681537"/>
              <a:chOff x="479425" y="2816772"/>
              <a:chExt cx="5616575" cy="3276053"/>
            </a:xfrm>
          </p:grpSpPr>
          <p:cxnSp>
            <p:nvCxnSpPr>
              <p:cNvPr id="21" name="Straight Connector 20">
                <a:extLst>
                  <a:ext uri="{FF2B5EF4-FFF2-40B4-BE49-F238E27FC236}">
                    <a16:creationId xmlns:a16="http://schemas.microsoft.com/office/drawing/2014/main" id="{5AE185CF-7290-DED5-9954-8BBF4B7250D9}"/>
                  </a:ext>
                </a:extLst>
              </p:cNvPr>
              <p:cNvCxnSpPr>
                <a:cxnSpLocks/>
              </p:cNvCxnSpPr>
              <p:nvPr/>
            </p:nvCxnSpPr>
            <p:spPr>
              <a:xfrm>
                <a:off x="480760" y="2816772"/>
                <a:ext cx="0" cy="3276053"/>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07EC69E-ED97-DF14-C6AD-DBDF640B2224}"/>
                  </a:ext>
                </a:extLst>
              </p:cNvPr>
              <p:cNvCxnSpPr>
                <a:cxnSpLocks/>
              </p:cNvCxnSpPr>
              <p:nvPr/>
            </p:nvCxnSpPr>
            <p:spPr>
              <a:xfrm flipH="1">
                <a:off x="479425" y="2816772"/>
                <a:ext cx="5616575"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86EDD64-6274-25B5-8524-EA6548288229}"/>
                  </a:ext>
                </a:extLst>
              </p:cNvPr>
              <p:cNvCxnSpPr>
                <a:cxnSpLocks/>
              </p:cNvCxnSpPr>
              <p:nvPr/>
            </p:nvCxnSpPr>
            <p:spPr>
              <a:xfrm flipH="1">
                <a:off x="479425" y="6090197"/>
                <a:ext cx="909108"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spTree>
    <p:extLst>
      <p:ext uri="{BB962C8B-B14F-4D97-AF65-F5344CB8AC3E}">
        <p14:creationId xmlns:p14="http://schemas.microsoft.com/office/powerpoint/2010/main" val="13888916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111EA-6424-4898-17D9-C58E0F5F4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23C65-1EB6-EDAD-788E-C354DEFC8954}"/>
              </a:ext>
            </a:extLst>
          </p:cNvPr>
          <p:cNvSpPr>
            <a:spLocks noGrp="1"/>
          </p:cNvSpPr>
          <p:nvPr>
            <p:ph type="title"/>
          </p:nvPr>
        </p:nvSpPr>
        <p:spPr>
          <a:xfrm>
            <a:off x="485523" y="345396"/>
            <a:ext cx="11224347" cy="470898"/>
          </a:xfrm>
        </p:spPr>
        <p:txBody>
          <a:bodyPr/>
          <a:lstStyle/>
          <a:p>
            <a:r>
              <a:rPr lang="en-US" dirty="0"/>
              <a:t>Post-OBBBA considerations</a:t>
            </a:r>
            <a:br>
              <a:rPr lang="en-US" dirty="0"/>
            </a:br>
            <a:r>
              <a:rPr lang="en-US" sz="1800" b="0" dirty="0"/>
              <a:t>Beginning construction for wind and solar projects</a:t>
            </a:r>
          </a:p>
        </p:txBody>
      </p:sp>
      <p:sp>
        <p:nvSpPr>
          <p:cNvPr id="4" name="Rectangle 3">
            <a:extLst>
              <a:ext uri="{FF2B5EF4-FFF2-40B4-BE49-F238E27FC236}">
                <a16:creationId xmlns:a16="http://schemas.microsoft.com/office/drawing/2014/main" id="{6067B7E2-998E-922A-6F15-EFC00D90A284}"/>
              </a:ext>
            </a:extLst>
          </p:cNvPr>
          <p:cNvSpPr txBox="1">
            <a:spLocks noChangeArrowheads="1"/>
          </p:cNvSpPr>
          <p:nvPr/>
        </p:nvSpPr>
        <p:spPr>
          <a:xfrm>
            <a:off x="611188" y="1515546"/>
            <a:ext cx="10972800" cy="2872581"/>
          </a:xfrm>
          <a:prstGeom prst="rect">
            <a:avLst/>
          </a:prstGeom>
        </p:spPr>
        <p:txBody>
          <a:bodyPr vert="horz" lIns="0" tIns="0" rIns="0" bIns="0" rtlCol="0" anchor="t" anchorCtr="0">
            <a:spAutoFit/>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40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40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40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40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a:lstStyle>
          <a:p>
            <a:pPr marL="274320" indent="-274320"/>
            <a:r>
              <a:rPr lang="en-US" dirty="0"/>
              <a:t>On 15 August 2025, the IRS released Notice 2025-42, updating the guidance on when wind and solar projects have begun construction for purposes of Sections 45Y and 48E.</a:t>
            </a:r>
          </a:p>
          <a:p>
            <a:pPr marL="274320" indent="-274320"/>
            <a:r>
              <a:rPr lang="en-US" dirty="0"/>
              <a:t>Notice 2025-42, issued in response to an executive order (EO), generally eliminated the “5% safe harbor” test for beginning construction determinations. Instead, it provides that the sole method of determining beginning construction is the “physical work” test, which requires the start of physical work of a significant nature and a continuous program of construction. </a:t>
            </a:r>
          </a:p>
          <a:p>
            <a:pPr marL="274320" indent="-274320"/>
            <a:r>
              <a:rPr lang="en-US" dirty="0"/>
              <a:t>Notice 2025-42 creates an exception for projects under 1.5 MW that allows these projects to determine when construction began under the 5% safe harbor (single project and aggregation rules apply).</a:t>
            </a:r>
          </a:p>
          <a:p>
            <a:pPr marL="274320" indent="-274320"/>
            <a:r>
              <a:rPr lang="en-US" dirty="0"/>
              <a:t>The four-year “deemed” continuity and other aspects of the beginning construction rules generally remain the same.</a:t>
            </a:r>
          </a:p>
          <a:p>
            <a:pPr marL="274320" indent="-274320"/>
            <a:r>
              <a:rPr lang="en-US" dirty="0"/>
              <a:t>Notice 2025-42 was vacated by the court in </a:t>
            </a:r>
            <a:r>
              <a:rPr lang="en-US" i="1" dirty="0"/>
              <a:t>Oregon Environmental Council vs. IRS </a:t>
            </a:r>
            <a:r>
              <a:rPr lang="en-US" dirty="0"/>
              <a:t>(D.D.C. June 6, 2026).</a:t>
            </a:r>
          </a:p>
        </p:txBody>
      </p:sp>
      <p:grpSp>
        <p:nvGrpSpPr>
          <p:cNvPr id="5" name="Group 4">
            <a:extLst>
              <a:ext uri="{FF2B5EF4-FFF2-40B4-BE49-F238E27FC236}">
                <a16:creationId xmlns:a16="http://schemas.microsoft.com/office/drawing/2014/main" id="{75351C95-C02D-250F-8C7C-3848CB59E8BB}"/>
              </a:ext>
            </a:extLst>
          </p:cNvPr>
          <p:cNvGrpSpPr/>
          <p:nvPr/>
        </p:nvGrpSpPr>
        <p:grpSpPr>
          <a:xfrm>
            <a:off x="485775" y="1411286"/>
            <a:ext cx="11223625" cy="3122613"/>
            <a:chOff x="485775" y="1411287"/>
            <a:chExt cx="11223625" cy="4681537"/>
          </a:xfrm>
        </p:grpSpPr>
        <p:grpSp>
          <p:nvGrpSpPr>
            <p:cNvPr id="6" name="Group 5">
              <a:extLst>
                <a:ext uri="{FF2B5EF4-FFF2-40B4-BE49-F238E27FC236}">
                  <a16:creationId xmlns:a16="http://schemas.microsoft.com/office/drawing/2014/main" id="{B8892DA7-842F-95BC-B3E3-4DADB7056250}"/>
                </a:ext>
              </a:extLst>
            </p:cNvPr>
            <p:cNvGrpSpPr/>
            <p:nvPr/>
          </p:nvGrpSpPr>
          <p:grpSpPr>
            <a:xfrm>
              <a:off x="485775" y="1411287"/>
              <a:ext cx="5613164" cy="4681537"/>
              <a:chOff x="485775" y="1411287"/>
              <a:chExt cx="5613164" cy="4681537"/>
            </a:xfrm>
          </p:grpSpPr>
          <p:cxnSp>
            <p:nvCxnSpPr>
              <p:cNvPr id="21" name="Straight Connector 20">
                <a:extLst>
                  <a:ext uri="{FF2B5EF4-FFF2-40B4-BE49-F238E27FC236}">
                    <a16:creationId xmlns:a16="http://schemas.microsoft.com/office/drawing/2014/main" id="{E7ACCBDF-05A1-FB59-0632-168EDF077F1C}"/>
                  </a:ext>
                </a:extLst>
              </p:cNvPr>
              <p:cNvCxnSpPr>
                <a:cxnSpLocks/>
              </p:cNvCxnSpPr>
              <p:nvPr/>
            </p:nvCxnSpPr>
            <p:spPr>
              <a:xfrm>
                <a:off x="487109" y="1411287"/>
                <a:ext cx="0" cy="4681537"/>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9BE9C96-BE31-6CDB-6E46-382B628470CF}"/>
                  </a:ext>
                </a:extLst>
              </p:cNvPr>
              <p:cNvCxnSpPr>
                <a:cxnSpLocks/>
              </p:cNvCxnSpPr>
              <p:nvPr/>
            </p:nvCxnSpPr>
            <p:spPr>
              <a:xfrm flipH="1">
                <a:off x="485775" y="1411287"/>
                <a:ext cx="5613164"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E35D8D7-BC97-1453-6132-467A99B40766}"/>
                  </a:ext>
                </a:extLst>
              </p:cNvPr>
              <p:cNvCxnSpPr>
                <a:cxnSpLocks/>
              </p:cNvCxnSpPr>
              <p:nvPr/>
            </p:nvCxnSpPr>
            <p:spPr>
              <a:xfrm flipH="1">
                <a:off x="485775" y="6089069"/>
                <a:ext cx="908556"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nvGrpSpPr>
            <p:cNvPr id="7" name="Group 6">
              <a:extLst>
                <a:ext uri="{FF2B5EF4-FFF2-40B4-BE49-F238E27FC236}">
                  <a16:creationId xmlns:a16="http://schemas.microsoft.com/office/drawing/2014/main" id="{D44F71AC-54FC-8EF2-54F7-DEC3AF836F33}"/>
                </a:ext>
              </a:extLst>
            </p:cNvPr>
            <p:cNvGrpSpPr>
              <a:grpSpLocks/>
            </p:cNvGrpSpPr>
            <p:nvPr/>
          </p:nvGrpSpPr>
          <p:grpSpPr>
            <a:xfrm flipH="1" flipV="1">
              <a:off x="6096236" y="1411287"/>
              <a:ext cx="5613164" cy="4681537"/>
              <a:chOff x="479425" y="2816772"/>
              <a:chExt cx="5616575" cy="3276053"/>
            </a:xfrm>
          </p:grpSpPr>
          <p:cxnSp>
            <p:nvCxnSpPr>
              <p:cNvPr id="8" name="Straight Connector 7">
                <a:extLst>
                  <a:ext uri="{FF2B5EF4-FFF2-40B4-BE49-F238E27FC236}">
                    <a16:creationId xmlns:a16="http://schemas.microsoft.com/office/drawing/2014/main" id="{196424AC-E556-DCC7-EC64-8765BB173F8F}"/>
                  </a:ext>
                </a:extLst>
              </p:cNvPr>
              <p:cNvCxnSpPr>
                <a:cxnSpLocks/>
              </p:cNvCxnSpPr>
              <p:nvPr/>
            </p:nvCxnSpPr>
            <p:spPr>
              <a:xfrm>
                <a:off x="480760" y="2816772"/>
                <a:ext cx="0" cy="3276053"/>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EC3479B7-1793-BF38-0FF4-E13E6E3574D1}"/>
                  </a:ext>
                </a:extLst>
              </p:cNvPr>
              <p:cNvCxnSpPr>
                <a:cxnSpLocks/>
              </p:cNvCxnSpPr>
              <p:nvPr/>
            </p:nvCxnSpPr>
            <p:spPr>
              <a:xfrm flipH="1">
                <a:off x="479425" y="2816772"/>
                <a:ext cx="5616575"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97A4E7F-6130-DD77-28F3-700098590939}"/>
                  </a:ext>
                </a:extLst>
              </p:cNvPr>
              <p:cNvCxnSpPr>
                <a:cxnSpLocks/>
              </p:cNvCxnSpPr>
              <p:nvPr/>
            </p:nvCxnSpPr>
            <p:spPr>
              <a:xfrm flipH="1">
                <a:off x="479425" y="6090197"/>
                <a:ext cx="909108"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spTree>
    <p:extLst>
      <p:ext uri="{BB962C8B-B14F-4D97-AF65-F5344CB8AC3E}">
        <p14:creationId xmlns:p14="http://schemas.microsoft.com/office/powerpoint/2010/main" val="27154914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F8B93-63F7-7ADF-B5E6-8F3E3A25C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C67782-31D8-AB4A-D6E0-69E5F92657D1}"/>
              </a:ext>
            </a:extLst>
          </p:cNvPr>
          <p:cNvSpPr>
            <a:spLocks noGrp="1"/>
          </p:cNvSpPr>
          <p:nvPr>
            <p:ph type="title"/>
          </p:nvPr>
        </p:nvSpPr>
        <p:spPr>
          <a:xfrm>
            <a:off x="485523" y="345396"/>
            <a:ext cx="11224347" cy="470898"/>
          </a:xfrm>
        </p:spPr>
        <p:txBody>
          <a:bodyPr/>
          <a:lstStyle/>
          <a:p>
            <a:r>
              <a:rPr lang="en-IN" dirty="0"/>
              <a:t>Post-OBBBA considerations</a:t>
            </a:r>
            <a:br>
              <a:rPr lang="en-IN" dirty="0"/>
            </a:br>
            <a:r>
              <a:rPr lang="en-IN" sz="1800" b="0" dirty="0"/>
              <a:t>New FEOC requirements for most energy tax credits</a:t>
            </a:r>
            <a:endParaRPr lang="en-US" sz="1800" b="0" dirty="0"/>
          </a:p>
        </p:txBody>
      </p:sp>
      <p:graphicFrame>
        <p:nvGraphicFramePr>
          <p:cNvPr id="3" name="Table 2">
            <a:extLst>
              <a:ext uri="{FF2B5EF4-FFF2-40B4-BE49-F238E27FC236}">
                <a16:creationId xmlns:a16="http://schemas.microsoft.com/office/drawing/2014/main" id="{4E46FD1B-15FE-4080-063B-3AE023648DD3}"/>
              </a:ext>
            </a:extLst>
          </p:cNvPr>
          <p:cNvGraphicFramePr>
            <a:graphicFrameLocks noGrp="1"/>
          </p:cNvGraphicFramePr>
          <p:nvPr>
            <p:extLst>
              <p:ext uri="{D42A27DB-BD31-4B8C-83A1-F6EECF244321}">
                <p14:modId xmlns:p14="http://schemas.microsoft.com/office/powerpoint/2010/main" val="2628901320"/>
              </p:ext>
            </p:extLst>
          </p:nvPr>
        </p:nvGraphicFramePr>
        <p:xfrm>
          <a:off x="485775" y="3502025"/>
          <a:ext cx="11228832" cy="2590800"/>
        </p:xfrm>
        <a:graphic>
          <a:graphicData uri="http://schemas.openxmlformats.org/drawingml/2006/table">
            <a:tbl>
              <a:tblPr>
                <a:tableStyleId>{5C22544A-7EE6-4342-B048-85BDC9FD1C3A}</a:tableStyleId>
              </a:tblPr>
              <a:tblGrid>
                <a:gridCol w="1167534">
                  <a:extLst>
                    <a:ext uri="{9D8B030D-6E8A-4147-A177-3AD203B41FA5}">
                      <a16:colId xmlns:a16="http://schemas.microsoft.com/office/drawing/2014/main" val="900343810"/>
                    </a:ext>
                  </a:extLst>
                </a:gridCol>
                <a:gridCol w="2380338">
                  <a:extLst>
                    <a:ext uri="{9D8B030D-6E8A-4147-A177-3AD203B41FA5}">
                      <a16:colId xmlns:a16="http://schemas.microsoft.com/office/drawing/2014/main" val="1566180459"/>
                    </a:ext>
                  </a:extLst>
                </a:gridCol>
                <a:gridCol w="2560320">
                  <a:extLst>
                    <a:ext uri="{9D8B030D-6E8A-4147-A177-3AD203B41FA5}">
                      <a16:colId xmlns:a16="http://schemas.microsoft.com/office/drawing/2014/main" val="1176693497"/>
                    </a:ext>
                  </a:extLst>
                </a:gridCol>
                <a:gridCol w="2560320">
                  <a:extLst>
                    <a:ext uri="{9D8B030D-6E8A-4147-A177-3AD203B41FA5}">
                      <a16:colId xmlns:a16="http://schemas.microsoft.com/office/drawing/2014/main" val="365090849"/>
                    </a:ext>
                  </a:extLst>
                </a:gridCol>
                <a:gridCol w="2560320">
                  <a:extLst>
                    <a:ext uri="{9D8B030D-6E8A-4147-A177-3AD203B41FA5}">
                      <a16:colId xmlns:a16="http://schemas.microsoft.com/office/drawing/2014/main" val="2512042177"/>
                    </a:ext>
                  </a:extLst>
                </a:gridCol>
              </a:tblGrid>
              <a:tr h="457200">
                <a:tc>
                  <a:txBody>
                    <a:bodyPr/>
                    <a:lstStyle/>
                    <a:p>
                      <a:pPr algn="l" fontAlgn="t"/>
                      <a:r>
                        <a:rPr lang="en-US" sz="1400" b="1" u="none" strike="noStrike" dirty="0">
                          <a:solidFill>
                            <a:schemeClr val="tx1"/>
                          </a:solidFill>
                          <a:effectLst/>
                          <a:latin typeface="+mn-lt"/>
                        </a:rPr>
                        <a:t>Credit</a:t>
                      </a:r>
                      <a:endParaRPr lang="en-US" sz="1400" b="1" i="0" u="none" strike="noStrike" dirty="0">
                        <a:solidFill>
                          <a:schemeClr val="tx1"/>
                        </a:solidFill>
                        <a:effectLst/>
                        <a:latin typeface="+mn-lt"/>
                      </a:endParaRPr>
                    </a:p>
                  </a:txBody>
                  <a:tcPr marL="45720" marR="45720" anchor="b">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tc>
                  <a:txBody>
                    <a:bodyPr/>
                    <a:lstStyle/>
                    <a:p>
                      <a:pPr algn="l" fontAlgn="t"/>
                      <a:r>
                        <a:rPr lang="en-US" sz="1400" b="1" u="none" strike="noStrike" dirty="0">
                          <a:solidFill>
                            <a:schemeClr val="tx1"/>
                          </a:solidFill>
                          <a:effectLst/>
                          <a:latin typeface="+mn-lt"/>
                        </a:rPr>
                        <a:t>Specified foreign entity limitation</a:t>
                      </a:r>
                      <a:endParaRPr lang="en-US" sz="1400" b="1" i="0" u="none" strike="noStrike" dirty="0">
                        <a:solidFill>
                          <a:schemeClr val="tx1"/>
                        </a:solidFill>
                        <a:effectLst/>
                        <a:latin typeface="+mn-lt"/>
                      </a:endParaRPr>
                    </a:p>
                  </a:txBody>
                  <a:tcPr marL="45720" marR="45720" anchor="b">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tc>
                  <a:txBody>
                    <a:bodyPr/>
                    <a:lstStyle/>
                    <a:p>
                      <a:pPr algn="l" fontAlgn="t"/>
                      <a:r>
                        <a:rPr lang="en-US" sz="1400" b="1" u="none" strike="noStrike" dirty="0">
                          <a:solidFill>
                            <a:schemeClr val="tx1"/>
                          </a:solidFill>
                          <a:effectLst/>
                          <a:latin typeface="+mn-lt"/>
                        </a:rPr>
                        <a:t>Foreign-influenced entity limitations</a:t>
                      </a:r>
                      <a:endParaRPr lang="en-US" sz="1400" b="1" i="0" u="none" strike="noStrike" dirty="0">
                        <a:solidFill>
                          <a:schemeClr val="tx1"/>
                        </a:solidFill>
                        <a:effectLst/>
                        <a:latin typeface="+mn-lt"/>
                      </a:endParaRPr>
                    </a:p>
                  </a:txBody>
                  <a:tcPr marL="45720" marR="45720" anchor="b">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tc>
                  <a:txBody>
                    <a:bodyPr/>
                    <a:lstStyle/>
                    <a:p>
                      <a:pPr algn="l" fontAlgn="t"/>
                      <a:r>
                        <a:rPr lang="en-US" sz="1400" b="1" u="none" strike="noStrike" dirty="0">
                          <a:solidFill>
                            <a:schemeClr val="tx1"/>
                          </a:solidFill>
                          <a:effectLst/>
                          <a:latin typeface="+mn-lt"/>
                        </a:rPr>
                        <a:t>Foreign-influenced entity effective control</a:t>
                      </a:r>
                      <a:endParaRPr lang="en-US" sz="1400" b="1" i="0" u="none" strike="noStrike" dirty="0">
                        <a:solidFill>
                          <a:schemeClr val="tx1"/>
                        </a:solidFill>
                        <a:effectLst/>
                        <a:latin typeface="+mn-lt"/>
                      </a:endParaRPr>
                    </a:p>
                  </a:txBody>
                  <a:tcPr marL="45720" marR="45720" anchor="b">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tc>
                  <a:txBody>
                    <a:bodyPr/>
                    <a:lstStyle/>
                    <a:p>
                      <a:pPr algn="l" fontAlgn="t"/>
                      <a:r>
                        <a:rPr lang="en-US" sz="1400" b="1" u="none" strike="noStrike" dirty="0">
                          <a:solidFill>
                            <a:schemeClr val="tx1"/>
                          </a:solidFill>
                          <a:effectLst/>
                          <a:latin typeface="+mn-lt"/>
                        </a:rPr>
                        <a:t>Material assistance provisions</a:t>
                      </a:r>
                      <a:endParaRPr lang="en-US" sz="1400" b="1" i="0" u="none" strike="noStrike" dirty="0">
                        <a:solidFill>
                          <a:schemeClr val="tx1"/>
                        </a:solidFill>
                        <a:effectLst/>
                        <a:latin typeface="+mn-lt"/>
                      </a:endParaRPr>
                    </a:p>
                  </a:txBody>
                  <a:tcPr marL="45720" marR="45720" anchor="b">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extLst>
                  <a:ext uri="{0D108BD9-81ED-4DB2-BD59-A6C34878D82A}">
                    <a16:rowId xmlns:a16="http://schemas.microsoft.com/office/drawing/2014/main" val="521712828"/>
                  </a:ext>
                </a:extLst>
              </a:tr>
              <a:tr h="457200">
                <a:tc>
                  <a:txBody>
                    <a:bodyPr/>
                    <a:lstStyle/>
                    <a:p>
                      <a:pPr algn="l" fontAlgn="t"/>
                      <a:r>
                        <a:rPr lang="en-US" sz="1400" u="none" strike="noStrike" spc="0" baseline="0" dirty="0">
                          <a:solidFill>
                            <a:schemeClr val="bg1"/>
                          </a:solidFill>
                          <a:effectLst/>
                          <a:latin typeface="+mn-lt"/>
                        </a:rPr>
                        <a:t>Sections 45Y </a:t>
                      </a:r>
                      <a:r>
                        <a:rPr lang="en-US" sz="1400" u="none" strike="noStrike" dirty="0">
                          <a:solidFill>
                            <a:schemeClr val="bg1"/>
                          </a:solidFill>
                          <a:effectLst/>
                          <a:latin typeface="+mn-lt"/>
                        </a:rPr>
                        <a:t>and 48E</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Qualified facilities beginning construction after 2025</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014507036"/>
                  </a:ext>
                </a:extLst>
              </a:tr>
              <a:tr h="457200">
                <a:tc>
                  <a:txBody>
                    <a:bodyPr/>
                    <a:lstStyle/>
                    <a:p>
                      <a:pPr algn="l" fontAlgn="t"/>
                      <a:r>
                        <a:rPr lang="en-US" sz="1400" u="none" strike="noStrike" dirty="0">
                          <a:solidFill>
                            <a:schemeClr val="bg1"/>
                          </a:solidFill>
                          <a:effectLst/>
                          <a:latin typeface="+mn-lt"/>
                        </a:rPr>
                        <a:t>Section 45X</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316546550"/>
                  </a:ext>
                </a:extLst>
              </a:tr>
              <a:tr h="457200">
                <a:tc>
                  <a:txBody>
                    <a:bodyPr/>
                    <a:lstStyle/>
                    <a:p>
                      <a:pPr algn="l" fontAlgn="t"/>
                      <a:r>
                        <a:rPr lang="en-US" sz="1400" u="none" strike="noStrike" dirty="0">
                          <a:solidFill>
                            <a:schemeClr val="bg1"/>
                          </a:solidFill>
                          <a:effectLst/>
                          <a:latin typeface="+mn-lt"/>
                        </a:rPr>
                        <a:t>Section 45Q</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010878928"/>
                  </a:ext>
                </a:extLst>
              </a:tr>
              <a:tr h="457200">
                <a:tc>
                  <a:txBody>
                    <a:bodyPr/>
                    <a:lstStyle/>
                    <a:p>
                      <a:pPr algn="l" fontAlgn="t"/>
                      <a:r>
                        <a:rPr lang="en-US" sz="1400" u="none" strike="noStrike" dirty="0">
                          <a:solidFill>
                            <a:schemeClr val="bg1"/>
                          </a:solidFill>
                          <a:effectLst/>
                          <a:latin typeface="+mn-lt"/>
                        </a:rPr>
                        <a:t>Sections 45U and 45Z</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Taxable years beginning after two years enactment</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algn="l" fontAlgn="t"/>
                      <a:r>
                        <a:rPr lang="en-US" sz="1400" u="none" strike="noStrike" dirty="0">
                          <a:solidFill>
                            <a:schemeClr val="bg1"/>
                          </a:solidFill>
                          <a:effectLst/>
                          <a:latin typeface="+mn-lt"/>
                        </a:rPr>
                        <a:t>N/A</a:t>
                      </a:r>
                      <a:endParaRPr lang="en-US" sz="1400" b="0" i="0" u="none" strike="noStrike" dirty="0">
                        <a:solidFill>
                          <a:schemeClr val="bg1"/>
                        </a:solidFill>
                        <a:effectLst/>
                        <a:latin typeface="+mn-lt"/>
                      </a:endParaRPr>
                    </a:p>
                  </a:txBody>
                  <a:tcPr marL="45720" marR="45720">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169527431"/>
                  </a:ext>
                </a:extLst>
              </a:tr>
            </a:tbl>
          </a:graphicData>
        </a:graphic>
      </p:graphicFrame>
      <p:sp>
        <p:nvSpPr>
          <p:cNvPr id="6" name="Rectangle 3">
            <a:extLst>
              <a:ext uri="{FF2B5EF4-FFF2-40B4-BE49-F238E27FC236}">
                <a16:creationId xmlns:a16="http://schemas.microsoft.com/office/drawing/2014/main" id="{726EE1E1-7F33-B407-1D4B-8DC8863E9CD0}"/>
              </a:ext>
            </a:extLst>
          </p:cNvPr>
          <p:cNvSpPr txBox="1">
            <a:spLocks noChangeArrowheads="1"/>
          </p:cNvSpPr>
          <p:nvPr/>
        </p:nvSpPr>
        <p:spPr>
          <a:xfrm>
            <a:off x="611187" y="1515546"/>
            <a:ext cx="11093703" cy="1436291"/>
          </a:xfrm>
          <a:prstGeom prst="rect">
            <a:avLst/>
          </a:prstGeom>
        </p:spPr>
        <p:txBody>
          <a:bodyPr vert="horz" wrap="square" lIns="0" tIns="0" rIns="0" bIns="0" rtlCol="0" anchor="t" anchorCtr="0">
            <a:spAutoFit/>
          </a:bodyPr>
          <a:lstStyle>
            <a:lvl1pPr marL="252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1pPr>
            <a:lvl2pPr marL="504000" indent="-252000" algn="l" defTabSz="914400" rtl="0" eaLnBrk="1" latinLnBrk="0" hangingPunct="1">
              <a:spcBef>
                <a:spcPts val="400"/>
              </a:spcBef>
              <a:spcAft>
                <a:spcPts val="400"/>
              </a:spcAft>
              <a:buClr>
                <a:schemeClr val="tx2"/>
              </a:buClr>
              <a:buSzPct val="100000"/>
              <a:buFont typeface="Wingdings" pitchFamily="2" charset="2"/>
              <a:buChar char="§"/>
              <a:defRPr sz="1600" kern="1200">
                <a:solidFill>
                  <a:schemeClr val="bg1"/>
                </a:solidFill>
                <a:latin typeface="+mn-lt"/>
                <a:ea typeface="+mn-ea"/>
                <a:cs typeface="+mn-cs"/>
              </a:defRPr>
            </a:lvl2pPr>
            <a:lvl3pPr marL="756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3pPr>
            <a:lvl4pPr marL="1008000" indent="-252000" algn="l" defTabSz="914400" rtl="0" eaLnBrk="1" latinLnBrk="0" hangingPunct="1">
              <a:spcBef>
                <a:spcPts val="400"/>
              </a:spcBef>
              <a:spcAft>
                <a:spcPts val="400"/>
              </a:spcAft>
              <a:buClr>
                <a:schemeClr val="tx2"/>
              </a:buClr>
              <a:buSzPct val="100000"/>
              <a:buFont typeface="Wingdings" pitchFamily="2" charset="2"/>
              <a:buChar char="§"/>
              <a:defRPr sz="1400" kern="1200">
                <a:solidFill>
                  <a:schemeClr val="bg1"/>
                </a:solidFill>
                <a:latin typeface="+mn-lt"/>
                <a:ea typeface="+mn-ea"/>
                <a:cs typeface="+mn-cs"/>
              </a:defRPr>
            </a:lvl4pPr>
            <a:lvl5pPr marL="1260000" indent="-252000" algn="l" defTabSz="914400" rtl="0" eaLnBrk="1" latinLnBrk="0" hangingPunct="1">
              <a:spcBef>
                <a:spcPts val="400"/>
              </a:spcBef>
              <a:spcAft>
                <a:spcPts val="400"/>
              </a:spcAft>
              <a:buClr>
                <a:schemeClr val="tx2"/>
              </a:buClr>
              <a:buSzPct val="100000"/>
              <a:buFont typeface="Wingdings" pitchFamily="2" charset="2"/>
              <a:buChar char="§"/>
              <a:defRPr sz="1200" kern="1200">
                <a:solidFill>
                  <a:schemeClr val="bg1"/>
                </a:solidFill>
                <a:latin typeface="+mn-lt"/>
                <a:ea typeface="+mn-ea"/>
                <a:cs typeface="+mn-cs"/>
              </a:defRPr>
            </a:lvl5pPr>
            <a:lvl6pPr marL="1512000" indent="-252000" algn="l" defTabSz="914400" rtl="0" eaLnBrk="1" latinLnBrk="0" hangingPunct="1">
              <a:spcBef>
                <a:spcPts val="400"/>
              </a:spcBef>
              <a:spcAft>
                <a:spcPts val="400"/>
              </a:spcAft>
              <a:buClr>
                <a:schemeClr val="tx2"/>
              </a:buClr>
              <a:buFont typeface="Wingdings" pitchFamily="2" charset="2"/>
              <a:buChar char="§"/>
              <a:tabLst/>
              <a:defRPr sz="1200" kern="1200">
                <a:solidFill>
                  <a:schemeClr val="bg1"/>
                </a:solidFill>
                <a:latin typeface="+mn-lt"/>
                <a:ea typeface="+mn-ea"/>
                <a:cs typeface="+mn-cs"/>
              </a:defRPr>
            </a:lvl6pPr>
            <a:lvl7pPr marL="1764000" indent="-252000" algn="l" defTabSz="914400" rtl="0" eaLnBrk="1" latinLnBrk="0" hangingPunct="1">
              <a:spcBef>
                <a:spcPts val="400"/>
              </a:spcBef>
              <a:spcAft>
                <a:spcPts val="400"/>
              </a:spcAft>
              <a:buClr>
                <a:schemeClr val="tx2"/>
              </a:buClr>
              <a:buFont typeface="Wingdings" pitchFamily="2" charset="2"/>
              <a:buChar char="§"/>
              <a:tabLst/>
              <a:defRPr sz="1100" kern="1200">
                <a:solidFill>
                  <a:schemeClr val="bg1"/>
                </a:solidFill>
                <a:latin typeface="+mn-lt"/>
                <a:ea typeface="+mn-ea"/>
                <a:cs typeface="+mn-cs"/>
              </a:defRPr>
            </a:lvl7pPr>
            <a:lvl8pPr marL="2016000" indent="-252000" algn="l" defTabSz="914400" rtl="0" eaLnBrk="1" latinLnBrk="0" hangingPunct="1">
              <a:spcBef>
                <a:spcPts val="400"/>
              </a:spcBef>
              <a:spcAft>
                <a:spcPts val="400"/>
              </a:spcAft>
              <a:buClr>
                <a:schemeClr val="tx2"/>
              </a:buClr>
              <a:buFont typeface="Wingdings" pitchFamily="2" charset="2"/>
              <a:buChar char="§"/>
              <a:tabLst/>
              <a:defRPr sz="1000" kern="1200">
                <a:solidFill>
                  <a:schemeClr val="bg1"/>
                </a:solidFill>
                <a:latin typeface="+mn-lt"/>
                <a:ea typeface="+mn-ea"/>
                <a:cs typeface="+mn-cs"/>
              </a:defRPr>
            </a:lvl8pPr>
            <a:lvl9pPr marL="2268000" indent="-252000" algn="l" defTabSz="914400" rtl="0" eaLnBrk="1" latinLnBrk="0" hangingPunct="1">
              <a:spcBef>
                <a:spcPts val="0"/>
              </a:spcBef>
              <a:spcAft>
                <a:spcPts val="400"/>
              </a:spcAft>
              <a:buClr>
                <a:schemeClr val="tx2"/>
              </a:buClr>
              <a:buFont typeface="Wingdings" pitchFamily="2" charset="2"/>
              <a:buChar char="§"/>
              <a:tabLst/>
              <a:defRPr sz="1200" kern="1200">
                <a:solidFill>
                  <a:schemeClr val="bg1"/>
                </a:solidFill>
                <a:latin typeface="+mn-lt"/>
                <a:ea typeface="+mn-ea"/>
                <a:cs typeface="+mn-cs"/>
              </a:defRPr>
            </a:lvl9pPr>
          </a:lstStyle>
          <a:p>
            <a:pPr marL="274320" indent="-274320"/>
            <a:r>
              <a:rPr lang="en-US" dirty="0"/>
              <a:t>The OBBBA imposed new FEOC restrictions on claiming and transferring certain energy tax credits. </a:t>
            </a:r>
          </a:p>
          <a:p>
            <a:pPr marL="548640" indent="-274320"/>
            <a:r>
              <a:rPr lang="en-IN" dirty="0"/>
              <a:t>No credit is available for renewable energy projects that have any relationship with a “prohibited foreign entity” (PFE) and that violate the material assistance rules.</a:t>
            </a:r>
          </a:p>
          <a:p>
            <a:pPr marL="548640" indent="-274320"/>
            <a:r>
              <a:rPr lang="en-IN" dirty="0"/>
              <a:t>Notice 2026-15 provides initial guidance on the material assistance provisions but many of the provisions related </a:t>
            </a:r>
            <a:r>
              <a:rPr lang="en-IN" spc="-20" dirty="0"/>
              <a:t>to identification of specified foreign entities (SFEs) and foreign-influenced entities (FIEs) require further clarification.</a:t>
            </a:r>
          </a:p>
        </p:txBody>
      </p:sp>
      <p:grpSp>
        <p:nvGrpSpPr>
          <p:cNvPr id="7" name="Group 6">
            <a:extLst>
              <a:ext uri="{FF2B5EF4-FFF2-40B4-BE49-F238E27FC236}">
                <a16:creationId xmlns:a16="http://schemas.microsoft.com/office/drawing/2014/main" id="{14C5DF7C-A86C-B9D9-FF7D-C107F651C0B9}"/>
              </a:ext>
            </a:extLst>
          </p:cNvPr>
          <p:cNvGrpSpPr/>
          <p:nvPr/>
        </p:nvGrpSpPr>
        <p:grpSpPr>
          <a:xfrm>
            <a:off x="485775" y="1411287"/>
            <a:ext cx="11223625" cy="1674813"/>
            <a:chOff x="485775" y="1411287"/>
            <a:chExt cx="11223625" cy="4681537"/>
          </a:xfrm>
        </p:grpSpPr>
        <p:grpSp>
          <p:nvGrpSpPr>
            <p:cNvPr id="8" name="Group 7">
              <a:extLst>
                <a:ext uri="{FF2B5EF4-FFF2-40B4-BE49-F238E27FC236}">
                  <a16:creationId xmlns:a16="http://schemas.microsoft.com/office/drawing/2014/main" id="{E64307E6-3524-0115-5753-32793C014647}"/>
                </a:ext>
              </a:extLst>
            </p:cNvPr>
            <p:cNvGrpSpPr/>
            <p:nvPr/>
          </p:nvGrpSpPr>
          <p:grpSpPr>
            <a:xfrm>
              <a:off x="485775" y="1411287"/>
              <a:ext cx="5613164" cy="4681537"/>
              <a:chOff x="485775" y="1411287"/>
              <a:chExt cx="5613164" cy="4681537"/>
            </a:xfrm>
          </p:grpSpPr>
          <p:cxnSp>
            <p:nvCxnSpPr>
              <p:cNvPr id="23" name="Straight Connector 22">
                <a:extLst>
                  <a:ext uri="{FF2B5EF4-FFF2-40B4-BE49-F238E27FC236}">
                    <a16:creationId xmlns:a16="http://schemas.microsoft.com/office/drawing/2014/main" id="{61139565-EF71-A7C7-751F-7683B04768EA}"/>
                  </a:ext>
                </a:extLst>
              </p:cNvPr>
              <p:cNvCxnSpPr>
                <a:cxnSpLocks/>
              </p:cNvCxnSpPr>
              <p:nvPr/>
            </p:nvCxnSpPr>
            <p:spPr>
              <a:xfrm>
                <a:off x="487109" y="1411287"/>
                <a:ext cx="0" cy="4681537"/>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32104A8-4384-A762-FA21-9CF8A1AA4786}"/>
                  </a:ext>
                </a:extLst>
              </p:cNvPr>
              <p:cNvCxnSpPr>
                <a:cxnSpLocks/>
              </p:cNvCxnSpPr>
              <p:nvPr/>
            </p:nvCxnSpPr>
            <p:spPr>
              <a:xfrm flipH="1">
                <a:off x="485775" y="1411287"/>
                <a:ext cx="5613164"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ADDFD90-DEA7-2DC0-555C-61889B9978A5}"/>
                  </a:ext>
                </a:extLst>
              </p:cNvPr>
              <p:cNvCxnSpPr>
                <a:cxnSpLocks/>
              </p:cNvCxnSpPr>
              <p:nvPr/>
            </p:nvCxnSpPr>
            <p:spPr>
              <a:xfrm flipH="1">
                <a:off x="485775" y="6089069"/>
                <a:ext cx="908556"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C67AD443-FAD0-C400-8DF6-0C8350DCF337}"/>
                </a:ext>
              </a:extLst>
            </p:cNvPr>
            <p:cNvGrpSpPr>
              <a:grpSpLocks/>
            </p:cNvGrpSpPr>
            <p:nvPr/>
          </p:nvGrpSpPr>
          <p:grpSpPr>
            <a:xfrm flipH="1" flipV="1">
              <a:off x="6096236" y="1411287"/>
              <a:ext cx="5613164" cy="4681537"/>
              <a:chOff x="479425" y="2816772"/>
              <a:chExt cx="5616575" cy="3276053"/>
            </a:xfrm>
          </p:grpSpPr>
          <p:cxnSp>
            <p:nvCxnSpPr>
              <p:cNvPr id="20" name="Straight Connector 19">
                <a:extLst>
                  <a:ext uri="{FF2B5EF4-FFF2-40B4-BE49-F238E27FC236}">
                    <a16:creationId xmlns:a16="http://schemas.microsoft.com/office/drawing/2014/main" id="{74058F92-2416-64BF-2CA3-DACED4273DD3}"/>
                  </a:ext>
                </a:extLst>
              </p:cNvPr>
              <p:cNvCxnSpPr>
                <a:cxnSpLocks/>
              </p:cNvCxnSpPr>
              <p:nvPr/>
            </p:nvCxnSpPr>
            <p:spPr>
              <a:xfrm>
                <a:off x="480760" y="2816772"/>
                <a:ext cx="0" cy="3276053"/>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D793C4A-62B1-F944-F721-654AAE8A5BE8}"/>
                  </a:ext>
                </a:extLst>
              </p:cNvPr>
              <p:cNvCxnSpPr>
                <a:cxnSpLocks/>
              </p:cNvCxnSpPr>
              <p:nvPr/>
            </p:nvCxnSpPr>
            <p:spPr>
              <a:xfrm flipH="1">
                <a:off x="479425" y="2816772"/>
                <a:ext cx="5616575" cy="0"/>
              </a:xfrm>
              <a:prstGeom prst="line">
                <a:avLst/>
              </a:prstGeom>
              <a:solidFill>
                <a:srgbClr val="1A1A24"/>
              </a:solidFill>
              <a:ln w="6350" cap="flat" cmpd="sng" algn="ctr">
                <a:solidFill>
                  <a:schemeClr val="tx2"/>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B443A2C-BB13-7DFA-7080-D65B521EB5C7}"/>
                  </a:ext>
                </a:extLst>
              </p:cNvPr>
              <p:cNvCxnSpPr>
                <a:cxnSpLocks/>
              </p:cNvCxnSpPr>
              <p:nvPr/>
            </p:nvCxnSpPr>
            <p:spPr>
              <a:xfrm flipH="1">
                <a:off x="479425" y="6090197"/>
                <a:ext cx="909108" cy="0"/>
              </a:xfrm>
              <a:prstGeom prst="line">
                <a:avLst/>
              </a:prstGeom>
              <a:solidFill>
                <a:srgbClr val="1A1A24"/>
              </a:solidFill>
              <a:ln w="6350" cap="flat" cmpd="sng" algn="ctr">
                <a:solidFill>
                  <a:schemeClr val="tx2"/>
                </a:solidFill>
                <a:prstDash val="solid"/>
                <a:round/>
                <a:headEnd type="none" w="med" len="med"/>
                <a:tailEnd type="none" w="med" len="med"/>
              </a:ln>
              <a:effectLst/>
            </p:spPr>
          </p:cxnSp>
        </p:grpSp>
      </p:grpSp>
    </p:spTree>
    <p:extLst>
      <p:ext uri="{BB962C8B-B14F-4D97-AF65-F5344CB8AC3E}">
        <p14:creationId xmlns:p14="http://schemas.microsoft.com/office/powerpoint/2010/main" val="3677095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C7C5-9D46-C403-AA05-E82A84622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30D747-365E-681F-2171-724B206D98FD}"/>
              </a:ext>
            </a:extLst>
          </p:cNvPr>
          <p:cNvSpPr>
            <a:spLocks noGrp="1"/>
          </p:cNvSpPr>
          <p:nvPr>
            <p:ph type="title"/>
          </p:nvPr>
        </p:nvSpPr>
        <p:spPr>
          <a:xfrm>
            <a:off x="485775" y="1970406"/>
            <a:ext cx="7394575" cy="2869882"/>
          </a:xfrm>
        </p:spPr>
        <p:txBody>
          <a:bodyPr/>
          <a:lstStyle/>
          <a:p>
            <a:r>
              <a:rPr lang="en-IN" dirty="0"/>
              <a:t>Section 45F and Section 45S credits</a:t>
            </a:r>
            <a:endParaRPr lang="de-DE" dirty="0"/>
          </a:p>
        </p:txBody>
      </p:sp>
    </p:spTree>
    <p:extLst>
      <p:ext uri="{BB962C8B-B14F-4D97-AF65-F5344CB8AC3E}">
        <p14:creationId xmlns:p14="http://schemas.microsoft.com/office/powerpoint/2010/main" val="40030453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Employer-provided childcare credit (Section 45F) </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rmAutofit/>
          </a:bodyPr>
          <a:lstStyle/>
          <a:p>
            <a:pPr lvl="0"/>
            <a:r>
              <a:rPr lang="en-US" dirty="0"/>
              <a:t>Section 45F provides a federal income tax credit for organizations that provide childcare services to employees.</a:t>
            </a:r>
          </a:p>
          <a:p>
            <a:pPr lvl="1"/>
            <a:r>
              <a:rPr lang="en-US" dirty="0"/>
              <a:t>Section 45F was originally established in 2001.</a:t>
            </a:r>
          </a:p>
          <a:p>
            <a:pPr lvl="1"/>
            <a:r>
              <a:rPr lang="en-US" dirty="0"/>
              <a:t>The OBBBA increased tax credit rates and annual limits.</a:t>
            </a:r>
          </a:p>
          <a:p>
            <a:pPr lvl="0"/>
            <a:r>
              <a:rPr lang="en-US" dirty="0"/>
              <a:t>The credit can be taken against unrelated business taxable income (UBTI) for tax-exempt organizations.</a:t>
            </a:r>
          </a:p>
          <a:p>
            <a:pPr lvl="1"/>
            <a:r>
              <a:rPr lang="en-US" dirty="0"/>
              <a:t>Tax-exempt entities may utilize the credits against UBTI.</a:t>
            </a:r>
          </a:p>
          <a:p>
            <a:pPr lvl="1"/>
            <a:r>
              <a:rPr lang="en-US" spc="-10" dirty="0"/>
              <a:t>In Revenue Ruling 2003-64, the IRS ruled that an exempt social club was entitled to claim a credit under Section 45B </a:t>
            </a:r>
            <a:r>
              <a:rPr lang="en-US" dirty="0"/>
              <a:t>(a credit for a portion of employer Social Security taxes paid with respect to employee cash tips) against UBIT, even though the tips generating the credit did not result from UBIT activities. We note that Section 45B is also a general business credit.</a:t>
            </a:r>
          </a:p>
          <a:p>
            <a:pPr lvl="1"/>
            <a:r>
              <a:rPr lang="en-US" dirty="0"/>
              <a:t>We find the above to be analogous to Section 45F.</a:t>
            </a:r>
          </a:p>
          <a:p>
            <a:pPr lvl="0"/>
            <a:r>
              <a:rPr lang="en-US" dirty="0"/>
              <a:t>Any unused credits in a tax year can be carried back one year or carried forward 20 years.</a:t>
            </a:r>
          </a:p>
        </p:txBody>
      </p:sp>
    </p:spTree>
    <p:extLst>
      <p:ext uri="{BB962C8B-B14F-4D97-AF65-F5344CB8AC3E}">
        <p14:creationId xmlns:p14="http://schemas.microsoft.com/office/powerpoint/2010/main" val="19949037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Employer-provided childcare credit (Section 45F) – eligibility</a:t>
            </a:r>
          </a:p>
        </p:txBody>
      </p:sp>
      <p:sp>
        <p:nvSpPr>
          <p:cNvPr id="501" name="Panel 501"/>
          <p:cNvSpPr>
            <a:spLocks/>
          </p:cNvSpPr>
          <p:nvPr/>
        </p:nvSpPr>
        <p:spPr>
          <a:xfrm>
            <a:off x="485775" y="1411288"/>
            <a:ext cx="5486400" cy="411480"/>
          </a:xfrm>
          <a:prstGeom prst="rect">
            <a:avLst/>
          </a:prstGeom>
          <a:solidFill>
            <a:schemeClr val="tx2"/>
          </a:solidFill>
          <a:ln w="6350">
            <a:solidFill>
              <a:schemeClr val="tx2"/>
            </a:solidFill>
          </a:ln>
        </p:spPr>
        <p:txBody>
          <a:bodyPr lIns="91440" tIns="45720" rIns="91440" bIns="45720" anchor="ctr">
            <a:normAutofit/>
          </a:bodyPr>
          <a:lstStyle/>
          <a:p>
            <a:pPr algn="l">
              <a:spcBef>
                <a:spcPts val="0"/>
              </a:spcBef>
              <a:buNone/>
            </a:pPr>
            <a:r>
              <a:rPr lang="en-US" sz="1600" b="1" dirty="0">
                <a:latin typeface="EYInterstate Light"/>
              </a:rPr>
              <a:t>Qualified childcare expenditures</a:t>
            </a:r>
          </a:p>
        </p:txBody>
      </p:sp>
      <p:sp>
        <p:nvSpPr>
          <p:cNvPr id="502" name="Panel 502"/>
          <p:cNvSpPr/>
          <p:nvPr/>
        </p:nvSpPr>
        <p:spPr>
          <a:xfrm>
            <a:off x="6223000" y="1411288"/>
            <a:ext cx="5486400" cy="411480"/>
          </a:xfrm>
          <a:prstGeom prst="rect">
            <a:avLst/>
          </a:prstGeom>
          <a:solidFill>
            <a:srgbClr val="747480"/>
          </a:solidFill>
          <a:ln w="6350">
            <a:solidFill>
              <a:srgbClr val="747480"/>
            </a:solidFill>
          </a:ln>
        </p:spPr>
        <p:txBody>
          <a:bodyPr lIns="91440" tIns="45720" rIns="91440" bIns="45720" anchor="ctr">
            <a:normAutofit/>
          </a:bodyPr>
          <a:lstStyle/>
          <a:p>
            <a:pPr algn="l">
              <a:spcBef>
                <a:spcPts val="0"/>
              </a:spcBef>
              <a:buNone/>
            </a:pPr>
            <a:r>
              <a:rPr lang="en-US" sz="1600" b="1" dirty="0">
                <a:solidFill>
                  <a:schemeClr val="bg1"/>
                </a:solidFill>
                <a:latin typeface="EYInterstate Light"/>
              </a:rPr>
              <a:t>Qualified childcare facilities</a:t>
            </a:r>
          </a:p>
        </p:txBody>
      </p:sp>
      <p:sp>
        <p:nvSpPr>
          <p:cNvPr id="503" name="Panel 503"/>
          <p:cNvSpPr>
            <a:spLocks/>
          </p:cNvSpPr>
          <p:nvPr/>
        </p:nvSpPr>
        <p:spPr>
          <a:xfrm>
            <a:off x="485775" y="1860000"/>
            <a:ext cx="5486400" cy="3108960"/>
          </a:xfrm>
          <a:prstGeom prst="rect">
            <a:avLst/>
          </a:prstGeom>
          <a:noFill/>
          <a:ln w="6350">
            <a:solidFill>
              <a:srgbClr val="747480"/>
            </a:solidFill>
          </a:ln>
        </p:spPr>
        <p:txBody>
          <a:bodyPr lIns="91440" tIns="91440" rIns="91440" bIns="91440" anchor="t">
            <a:noAutofit/>
          </a:bodyPr>
          <a:lstStyle/>
          <a:p>
            <a:pPr>
              <a:spcBef>
                <a:spcPts val="400"/>
              </a:spcBef>
              <a:spcAft>
                <a:spcPts val="400"/>
              </a:spcAft>
              <a:buNone/>
            </a:pPr>
            <a:r>
              <a:rPr lang="en-US" sz="1400" b="1" dirty="0">
                <a:solidFill>
                  <a:srgbClr val="FFE600"/>
                </a:solidFill>
                <a:latin typeface="EYInterstate Light"/>
              </a:rPr>
              <a:t>Any amount paid or incurred:</a:t>
            </a:r>
          </a:p>
          <a:p>
            <a:pPr marL="228600" indent="-228600">
              <a:spcBef>
                <a:spcPts val="400"/>
              </a:spcBef>
              <a:spcAft>
                <a:spcPts val="400"/>
              </a:spcAft>
              <a:buClr>
                <a:schemeClr val="tx2"/>
              </a:buClr>
              <a:buSzPct val="100000"/>
              <a:buFont typeface="Wingdings" panose="05000000000000000000" pitchFamily="2" charset="2"/>
              <a:buChar char="§"/>
            </a:pPr>
            <a:r>
              <a:rPr lang="en-US" sz="1400" b="0" dirty="0">
                <a:solidFill>
                  <a:srgbClr val="FFFFFF"/>
                </a:solidFill>
                <a:latin typeface="EYInterstate Light"/>
              </a:rPr>
              <a:t>To acquire, construct, rehabilitate or expand property to be used as part of a qualified childcare facility of the taxpayer for which a depreciation (or amortization) deduction is allowable, and which is not part of the principal residence of the taxpayer or any employee</a:t>
            </a:r>
          </a:p>
          <a:p>
            <a:pPr marL="228600" indent="-228600">
              <a:spcBef>
                <a:spcPts val="400"/>
              </a:spcBef>
              <a:spcAft>
                <a:spcPts val="400"/>
              </a:spcAft>
              <a:buClr>
                <a:schemeClr val="tx2"/>
              </a:buClr>
              <a:buSzPct val="100000"/>
              <a:buFont typeface="Wingdings" panose="05000000000000000000" pitchFamily="2" charset="2"/>
              <a:buChar char="§"/>
            </a:pPr>
            <a:r>
              <a:rPr lang="en-US" sz="1400" b="0" dirty="0">
                <a:solidFill>
                  <a:srgbClr val="FFFFFF"/>
                </a:solidFill>
                <a:latin typeface="EYInterstate Light"/>
              </a:rPr>
              <a:t>For the operating costs of a qualified childcare facility of the taxpayer, including costs of employee training, scholarship programs and increased compensation for employees with higher levels of childcare training</a:t>
            </a:r>
          </a:p>
          <a:p>
            <a:pPr marL="228600" indent="-228600">
              <a:spcBef>
                <a:spcPts val="400"/>
              </a:spcBef>
              <a:spcAft>
                <a:spcPts val="400"/>
              </a:spcAft>
              <a:buClr>
                <a:schemeClr val="tx2"/>
              </a:buClr>
              <a:buSzPct val="100000"/>
              <a:buFont typeface="Wingdings" panose="05000000000000000000" pitchFamily="2" charset="2"/>
              <a:buChar char="§"/>
            </a:pPr>
            <a:r>
              <a:rPr lang="en-US" sz="1400" b="0" dirty="0">
                <a:solidFill>
                  <a:srgbClr val="FFFFFF"/>
                </a:solidFill>
                <a:latin typeface="EYInterstate Light"/>
              </a:rPr>
              <a:t>Under a contract with a qualified childcare facility to provide childcare services to employees of the taxpayer</a:t>
            </a:r>
          </a:p>
        </p:txBody>
      </p:sp>
      <p:sp>
        <p:nvSpPr>
          <p:cNvPr id="504" name="Panel 504"/>
          <p:cNvSpPr>
            <a:spLocks/>
          </p:cNvSpPr>
          <p:nvPr/>
        </p:nvSpPr>
        <p:spPr>
          <a:xfrm>
            <a:off x="6223000" y="1860000"/>
            <a:ext cx="5486400" cy="1645920"/>
          </a:xfrm>
          <a:prstGeom prst="rect">
            <a:avLst/>
          </a:prstGeom>
          <a:noFill/>
          <a:ln w="6350">
            <a:solidFill>
              <a:srgbClr val="747480"/>
            </a:solidFill>
          </a:ln>
        </p:spPr>
        <p:txBody>
          <a:bodyPr lIns="91440" tIns="91440" rIns="91440" bIns="91440" anchor="t">
            <a:noAutofit/>
          </a:bodyPr>
          <a:lstStyle/>
          <a:p>
            <a:pPr>
              <a:spcBef>
                <a:spcPts val="400"/>
              </a:spcBef>
              <a:spcAft>
                <a:spcPts val="400"/>
              </a:spcAft>
              <a:buNone/>
            </a:pPr>
            <a:r>
              <a:rPr lang="en-US" sz="1400" b="1" dirty="0">
                <a:solidFill>
                  <a:srgbClr val="FFE600"/>
                </a:solidFill>
                <a:latin typeface="EYInterstate Light"/>
              </a:rPr>
              <a:t>Facilities:</a:t>
            </a:r>
          </a:p>
          <a:p>
            <a:pPr marL="228600" indent="-228600">
              <a:spcBef>
                <a:spcPts val="400"/>
              </a:spcBef>
              <a:spcAft>
                <a:spcPts val="400"/>
              </a:spcAft>
              <a:buClr>
                <a:schemeClr val="tx2"/>
              </a:buClr>
              <a:buSzPct val="100000"/>
              <a:buFont typeface="Wingdings" panose="05000000000000000000" pitchFamily="2" charset="2"/>
              <a:buChar char="§"/>
            </a:pPr>
            <a:r>
              <a:rPr lang="en-US" sz="1400" dirty="0">
                <a:solidFill>
                  <a:srgbClr val="FFFFFF"/>
                </a:solidFill>
                <a:latin typeface="EYInterstate Light"/>
              </a:rPr>
              <a:t>The principal use of which is to provide childcare assistance</a:t>
            </a:r>
          </a:p>
          <a:p>
            <a:pPr marL="228600" indent="-228600">
              <a:spcBef>
                <a:spcPts val="400"/>
              </a:spcBef>
              <a:spcAft>
                <a:spcPts val="400"/>
              </a:spcAft>
              <a:buClr>
                <a:schemeClr val="tx2"/>
              </a:buClr>
              <a:buSzPct val="100000"/>
              <a:buFont typeface="Wingdings" panose="05000000000000000000" pitchFamily="2" charset="2"/>
              <a:buChar char="§"/>
            </a:pPr>
            <a:r>
              <a:rPr lang="en-US" sz="1400" dirty="0">
                <a:solidFill>
                  <a:srgbClr val="FFFFFF"/>
                </a:solidFill>
                <a:latin typeface="EYInterstate Light"/>
              </a:rPr>
              <a:t>That meet the requirements of all applicable laws and regulations of the state and local governments in which they are located, including the licensing of the facilities as childcare facilities</a:t>
            </a:r>
          </a:p>
        </p:txBody>
      </p:sp>
      <p:sp>
        <p:nvSpPr>
          <p:cNvPr id="8" name="Panel 504">
            <a:extLst>
              <a:ext uri="{FF2B5EF4-FFF2-40B4-BE49-F238E27FC236}">
                <a16:creationId xmlns:a16="http://schemas.microsoft.com/office/drawing/2014/main" id="{B16A6232-2617-36AF-3AA4-593437832FC2}"/>
              </a:ext>
            </a:extLst>
          </p:cNvPr>
          <p:cNvSpPr>
            <a:spLocks/>
          </p:cNvSpPr>
          <p:nvPr/>
        </p:nvSpPr>
        <p:spPr>
          <a:xfrm>
            <a:off x="6223000" y="3631650"/>
            <a:ext cx="5486400" cy="1371600"/>
          </a:xfrm>
          <a:prstGeom prst="rect">
            <a:avLst/>
          </a:prstGeom>
          <a:solidFill>
            <a:schemeClr val="bg2"/>
          </a:solidFill>
          <a:ln w="6350">
            <a:noFill/>
          </a:ln>
        </p:spPr>
        <p:txBody>
          <a:bodyPr lIns="91440" tIns="91440" rIns="91440" bIns="91440" anchor="t">
            <a:noAutofit/>
          </a:bodyPr>
          <a:lstStyle/>
          <a:p>
            <a:pPr>
              <a:spcBef>
                <a:spcPts val="400"/>
              </a:spcBef>
              <a:spcAft>
                <a:spcPts val="400"/>
              </a:spcAft>
              <a:buNone/>
            </a:pPr>
            <a:r>
              <a:rPr lang="en-US" sz="1400" b="1" dirty="0">
                <a:solidFill>
                  <a:srgbClr val="FFE600"/>
                </a:solidFill>
                <a:latin typeface="EYInterstate Light"/>
              </a:rPr>
              <a:t>Exclusion</a:t>
            </a:r>
          </a:p>
          <a:p>
            <a:pPr>
              <a:spcBef>
                <a:spcPts val="400"/>
              </a:spcBef>
              <a:spcAft>
                <a:spcPts val="400"/>
              </a:spcAft>
              <a:buClr>
                <a:schemeClr val="tx2"/>
              </a:buClr>
              <a:buSzPct val="100000"/>
            </a:pPr>
            <a:r>
              <a:rPr lang="en-IN" sz="1400" dirty="0">
                <a:solidFill>
                  <a:srgbClr val="FFFFFF"/>
                </a:solidFill>
                <a:latin typeface="EYInterstate Light"/>
              </a:rPr>
              <a:t>Qualified childcare expenditures do not include amounts in excess of the fair market value of the childcare.</a:t>
            </a:r>
          </a:p>
        </p:txBody>
      </p:sp>
    </p:spTree>
    <p:extLst>
      <p:ext uri="{BB962C8B-B14F-4D97-AF65-F5344CB8AC3E}">
        <p14:creationId xmlns:p14="http://schemas.microsoft.com/office/powerpoint/2010/main" val="1994903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Autofit/>
          </a:bodyPr>
          <a:lstStyle/>
          <a:p>
            <a:r>
              <a:rPr lang="en-US" dirty="0"/>
              <a:t>Employer-provided childcare credit (Section 45F) – OBBBA updates</a:t>
            </a:r>
          </a:p>
        </p:txBody>
      </p:sp>
      <p:sp>
        <p:nvSpPr>
          <p:cNvPr id="401" name="Shape 401"/>
          <p:cNvSpPr>
            <a:spLocks/>
          </p:cNvSpPr>
          <p:nvPr/>
        </p:nvSpPr>
        <p:spPr>
          <a:xfrm>
            <a:off x="3026601" y="1411288"/>
            <a:ext cx="4206240" cy="365760"/>
          </a:xfrm>
          <a:prstGeom prst="rect">
            <a:avLst/>
          </a:prstGeom>
          <a:solidFill>
            <a:srgbClr val="747480"/>
          </a:solidFill>
          <a:ln>
            <a:noFill/>
          </a:ln>
        </p:spPr>
        <p:txBody>
          <a:bodyPr lIns="137160" tIns="45720" rIns="137160" bIns="45720" anchor="ctr">
            <a:normAutofit/>
          </a:bodyPr>
          <a:lstStyle/>
          <a:p>
            <a:pPr algn="ctr"/>
            <a:r>
              <a:rPr lang="en-US" sz="1400" b="1" dirty="0">
                <a:solidFill>
                  <a:srgbClr val="FFFFFF"/>
                </a:solidFill>
                <a:latin typeface="EYInterstate Light"/>
              </a:rPr>
              <a:t>Before the OBBBA</a:t>
            </a:r>
          </a:p>
        </p:txBody>
      </p:sp>
      <p:sp>
        <p:nvSpPr>
          <p:cNvPr id="402" name="Shape 402"/>
          <p:cNvSpPr>
            <a:spLocks/>
          </p:cNvSpPr>
          <p:nvPr/>
        </p:nvSpPr>
        <p:spPr>
          <a:xfrm>
            <a:off x="7503160" y="1411288"/>
            <a:ext cx="4206240" cy="365760"/>
          </a:xfrm>
          <a:prstGeom prst="rect">
            <a:avLst/>
          </a:prstGeom>
          <a:solidFill>
            <a:schemeClr val="tx2"/>
          </a:solidFill>
          <a:ln>
            <a:noFill/>
          </a:ln>
        </p:spPr>
        <p:txBody>
          <a:bodyPr lIns="137160" tIns="45720" rIns="137160" bIns="45720" anchor="ctr">
            <a:normAutofit/>
          </a:bodyPr>
          <a:lstStyle/>
          <a:p>
            <a:pPr algn="ctr"/>
            <a:r>
              <a:rPr lang="en-US" sz="1400" b="1" dirty="0">
                <a:latin typeface="EYInterstate Light"/>
              </a:rPr>
              <a:t>Under the OBBBA</a:t>
            </a:r>
          </a:p>
        </p:txBody>
      </p:sp>
      <p:sp>
        <p:nvSpPr>
          <p:cNvPr id="403" name="Shape 403"/>
          <p:cNvSpPr>
            <a:spLocks/>
          </p:cNvSpPr>
          <p:nvPr/>
        </p:nvSpPr>
        <p:spPr>
          <a:xfrm>
            <a:off x="485775" y="1884005"/>
            <a:ext cx="11223625" cy="914400"/>
          </a:xfrm>
          <a:prstGeom prst="rect">
            <a:avLst/>
          </a:prstGeom>
          <a:noFill/>
          <a:ln w="6350">
            <a:solidFill>
              <a:srgbClr val="747480"/>
            </a:solidFill>
          </a:ln>
        </p:spPr>
        <p:txBody>
          <a:bodyPr lIns="137160" tIns="45720" rIns="137160" bIns="45720" anchor="ctr">
            <a:normAutofit/>
          </a:bodyPr>
          <a:lstStyle/>
          <a:p>
            <a:pPr algn="l"/>
            <a:endParaRPr dirty="0"/>
          </a:p>
        </p:txBody>
      </p:sp>
      <p:sp>
        <p:nvSpPr>
          <p:cNvPr id="404" name="Shape 404"/>
          <p:cNvSpPr/>
          <p:nvPr/>
        </p:nvSpPr>
        <p:spPr>
          <a:xfrm>
            <a:off x="561723" y="1952585"/>
            <a:ext cx="2194560" cy="777240"/>
          </a:xfrm>
          <a:prstGeom prst="rect">
            <a:avLst/>
          </a:prstGeom>
          <a:solidFill>
            <a:schemeClr val="bg2"/>
          </a:solidFill>
          <a:ln>
            <a:noFill/>
          </a:ln>
        </p:spPr>
        <p:txBody>
          <a:bodyPr lIns="137160" tIns="45720" rIns="137160" bIns="45720" anchor="ctr">
            <a:normAutofit/>
          </a:bodyPr>
          <a:lstStyle/>
          <a:p>
            <a:pPr algn="l"/>
            <a:r>
              <a:rPr lang="en-US" sz="1400" b="1" dirty="0">
                <a:solidFill>
                  <a:schemeClr val="tx2"/>
                </a:solidFill>
                <a:latin typeface="EYInterstate Light"/>
              </a:rPr>
              <a:t>Childcare facility tax credit rate</a:t>
            </a:r>
          </a:p>
        </p:txBody>
      </p:sp>
      <p:sp>
        <p:nvSpPr>
          <p:cNvPr id="405" name="Shape 405"/>
          <p:cNvSpPr>
            <a:spLocks/>
          </p:cNvSpPr>
          <p:nvPr/>
        </p:nvSpPr>
        <p:spPr>
          <a:xfrm>
            <a:off x="3026601" y="1952585"/>
            <a:ext cx="4206240" cy="777240"/>
          </a:xfrm>
          <a:prstGeom prst="rect">
            <a:avLst/>
          </a:prstGeom>
          <a:noFill/>
          <a:ln>
            <a:noFill/>
          </a:ln>
        </p:spPr>
        <p:txBody>
          <a:bodyPr lIns="91440" tIns="45720" rIns="91440" bIns="45720" anchor="ctr">
            <a:normAutofit/>
          </a:bodyPr>
          <a:lstStyle/>
          <a:p>
            <a:pPr algn="l"/>
            <a:r>
              <a:rPr lang="en-US" sz="1400" b="0" dirty="0">
                <a:solidFill>
                  <a:srgbClr val="FFFFFF"/>
                </a:solidFill>
                <a:latin typeface="EYInterstate Light"/>
              </a:rPr>
              <a:t>25% of qualified childcare expenditures</a:t>
            </a:r>
          </a:p>
        </p:txBody>
      </p:sp>
      <p:sp>
        <p:nvSpPr>
          <p:cNvPr id="406" name="Shape 406"/>
          <p:cNvSpPr>
            <a:spLocks/>
          </p:cNvSpPr>
          <p:nvPr/>
        </p:nvSpPr>
        <p:spPr>
          <a:xfrm>
            <a:off x="7503160" y="1952585"/>
            <a:ext cx="4206240" cy="777240"/>
          </a:xfrm>
          <a:prstGeom prst="rect">
            <a:avLst/>
          </a:prstGeom>
          <a:noFill/>
          <a:ln>
            <a:noFill/>
          </a:ln>
        </p:spPr>
        <p:txBody>
          <a:bodyPr lIns="91440" tIns="45720" rIns="91440" bIns="45720" anchor="ctr">
            <a:normAutofit/>
          </a:bodyPr>
          <a:lstStyle/>
          <a:p>
            <a:pPr algn="l"/>
            <a:r>
              <a:rPr lang="en-US" sz="1400" b="1" dirty="0">
                <a:solidFill>
                  <a:srgbClr val="FFE600"/>
                </a:solidFill>
                <a:latin typeface="EYInterstate Light"/>
              </a:rPr>
              <a:t>40%</a:t>
            </a:r>
            <a:r>
              <a:rPr lang="en-US" sz="1400" b="0" dirty="0">
                <a:solidFill>
                  <a:srgbClr val="FFFFFF"/>
                </a:solidFill>
                <a:latin typeface="EYInterstate Light"/>
              </a:rPr>
              <a:t> of qualified childcare expenditures, </a:t>
            </a:r>
            <a:r>
              <a:rPr lang="en-US" sz="1400" b="1" dirty="0">
                <a:solidFill>
                  <a:srgbClr val="FFE600"/>
                </a:solidFill>
                <a:latin typeface="EYInterstate Light"/>
              </a:rPr>
              <a:t>50%</a:t>
            </a:r>
            <a:r>
              <a:rPr lang="en-US" sz="1400" b="0" dirty="0">
                <a:solidFill>
                  <a:srgbClr val="FFFFFF"/>
                </a:solidFill>
                <a:latin typeface="EYInterstate Light"/>
              </a:rPr>
              <a:t> for qualified small businesses</a:t>
            </a:r>
          </a:p>
        </p:txBody>
      </p:sp>
      <p:sp>
        <p:nvSpPr>
          <p:cNvPr id="407" name="Shape 407"/>
          <p:cNvSpPr>
            <a:spLocks/>
          </p:cNvSpPr>
          <p:nvPr/>
        </p:nvSpPr>
        <p:spPr>
          <a:xfrm>
            <a:off x="485775" y="2905362"/>
            <a:ext cx="11223625" cy="914400"/>
          </a:xfrm>
          <a:prstGeom prst="rect">
            <a:avLst/>
          </a:prstGeom>
          <a:noFill/>
          <a:ln w="6350">
            <a:solidFill>
              <a:srgbClr val="747480"/>
            </a:solidFill>
          </a:ln>
        </p:spPr>
        <p:txBody>
          <a:bodyPr lIns="137160" tIns="45720" rIns="137160" bIns="45720" anchor="ctr">
            <a:normAutofit/>
          </a:bodyPr>
          <a:lstStyle/>
          <a:p>
            <a:pPr algn="l"/>
            <a:endParaRPr dirty="0"/>
          </a:p>
        </p:txBody>
      </p:sp>
      <p:sp>
        <p:nvSpPr>
          <p:cNvPr id="408" name="Shape 408"/>
          <p:cNvSpPr/>
          <p:nvPr/>
        </p:nvSpPr>
        <p:spPr>
          <a:xfrm>
            <a:off x="561723" y="2973942"/>
            <a:ext cx="2194560" cy="777240"/>
          </a:xfrm>
          <a:prstGeom prst="rect">
            <a:avLst/>
          </a:prstGeom>
          <a:solidFill>
            <a:schemeClr val="bg2"/>
          </a:solidFill>
          <a:ln>
            <a:noFill/>
          </a:ln>
        </p:spPr>
        <p:txBody>
          <a:bodyPr lIns="137160" tIns="45720" rIns="137160" bIns="45720" anchor="ctr">
            <a:normAutofit/>
          </a:bodyPr>
          <a:lstStyle/>
          <a:p>
            <a:pPr algn="l"/>
            <a:r>
              <a:rPr lang="en-US" sz="1400" b="1" dirty="0">
                <a:solidFill>
                  <a:schemeClr val="tx2"/>
                </a:solidFill>
                <a:latin typeface="EYInterstate Light"/>
              </a:rPr>
              <a:t>Resource and referral services tax credit rate</a:t>
            </a:r>
          </a:p>
        </p:txBody>
      </p:sp>
      <p:sp>
        <p:nvSpPr>
          <p:cNvPr id="409" name="Shape 409"/>
          <p:cNvSpPr>
            <a:spLocks/>
          </p:cNvSpPr>
          <p:nvPr/>
        </p:nvSpPr>
        <p:spPr>
          <a:xfrm>
            <a:off x="3026601" y="2973942"/>
            <a:ext cx="4206240" cy="777240"/>
          </a:xfrm>
          <a:prstGeom prst="rect">
            <a:avLst/>
          </a:prstGeom>
          <a:noFill/>
          <a:ln>
            <a:noFill/>
          </a:ln>
        </p:spPr>
        <p:txBody>
          <a:bodyPr lIns="91440" tIns="45720" rIns="91440" bIns="45720" anchor="ctr">
            <a:normAutofit/>
          </a:bodyPr>
          <a:lstStyle/>
          <a:p>
            <a:pPr algn="l"/>
            <a:r>
              <a:rPr lang="en-US" sz="1400" b="0" dirty="0">
                <a:solidFill>
                  <a:srgbClr val="FFFFFF"/>
                </a:solidFill>
                <a:latin typeface="EYInterstate Light"/>
              </a:rPr>
              <a:t>10% of qualified childcare resource and referral expenditures</a:t>
            </a:r>
          </a:p>
        </p:txBody>
      </p:sp>
      <p:sp>
        <p:nvSpPr>
          <p:cNvPr id="410" name="Shape 410"/>
          <p:cNvSpPr>
            <a:spLocks/>
          </p:cNvSpPr>
          <p:nvPr/>
        </p:nvSpPr>
        <p:spPr>
          <a:xfrm>
            <a:off x="7503160" y="2973942"/>
            <a:ext cx="4206240" cy="777240"/>
          </a:xfrm>
          <a:prstGeom prst="rect">
            <a:avLst/>
          </a:prstGeom>
          <a:noFill/>
          <a:ln>
            <a:noFill/>
          </a:ln>
        </p:spPr>
        <p:txBody>
          <a:bodyPr lIns="91440" tIns="45720" rIns="91440" bIns="45720" anchor="ctr">
            <a:normAutofit/>
          </a:bodyPr>
          <a:lstStyle/>
          <a:p>
            <a:pPr algn="l"/>
            <a:r>
              <a:rPr lang="en-US" sz="1400" dirty="0">
                <a:solidFill>
                  <a:schemeClr val="bg1"/>
                </a:solidFill>
                <a:latin typeface="EYInterstate Light"/>
              </a:rPr>
              <a:t>10% </a:t>
            </a:r>
            <a:r>
              <a:rPr lang="en-US" sz="1400" b="0" dirty="0">
                <a:solidFill>
                  <a:srgbClr val="FFFFFF"/>
                </a:solidFill>
                <a:latin typeface="EYInterstate Light"/>
              </a:rPr>
              <a:t>of qualified childcare resource and referral expenditures (no change)</a:t>
            </a:r>
          </a:p>
        </p:txBody>
      </p:sp>
      <p:sp>
        <p:nvSpPr>
          <p:cNvPr id="411" name="Shape 411"/>
          <p:cNvSpPr>
            <a:spLocks/>
          </p:cNvSpPr>
          <p:nvPr/>
        </p:nvSpPr>
        <p:spPr>
          <a:xfrm>
            <a:off x="485775" y="3926719"/>
            <a:ext cx="11223625" cy="914400"/>
          </a:xfrm>
          <a:prstGeom prst="rect">
            <a:avLst/>
          </a:prstGeom>
          <a:noFill/>
          <a:ln w="6350">
            <a:solidFill>
              <a:srgbClr val="747480"/>
            </a:solidFill>
          </a:ln>
        </p:spPr>
        <p:txBody>
          <a:bodyPr lIns="137160" tIns="45720" rIns="137160" bIns="45720" anchor="ctr">
            <a:normAutofit/>
          </a:bodyPr>
          <a:lstStyle/>
          <a:p>
            <a:pPr algn="l"/>
            <a:endParaRPr dirty="0"/>
          </a:p>
        </p:txBody>
      </p:sp>
      <p:sp>
        <p:nvSpPr>
          <p:cNvPr id="412" name="Shape 412"/>
          <p:cNvSpPr/>
          <p:nvPr/>
        </p:nvSpPr>
        <p:spPr>
          <a:xfrm>
            <a:off x="561723" y="3995299"/>
            <a:ext cx="2194560" cy="777240"/>
          </a:xfrm>
          <a:prstGeom prst="rect">
            <a:avLst/>
          </a:prstGeom>
          <a:solidFill>
            <a:schemeClr val="bg2"/>
          </a:solidFill>
          <a:ln>
            <a:noFill/>
          </a:ln>
        </p:spPr>
        <p:txBody>
          <a:bodyPr lIns="137160" tIns="45720" rIns="137160" bIns="45720" anchor="ctr">
            <a:normAutofit/>
          </a:bodyPr>
          <a:lstStyle/>
          <a:p>
            <a:pPr algn="l"/>
            <a:r>
              <a:rPr lang="en-US" sz="1400" b="1" dirty="0">
                <a:solidFill>
                  <a:schemeClr val="tx2"/>
                </a:solidFill>
                <a:latin typeface="EYInterstate Light"/>
              </a:rPr>
              <a:t>Annual tax credit limit</a:t>
            </a:r>
          </a:p>
        </p:txBody>
      </p:sp>
      <p:sp>
        <p:nvSpPr>
          <p:cNvPr id="413" name="Shape 413"/>
          <p:cNvSpPr>
            <a:spLocks/>
          </p:cNvSpPr>
          <p:nvPr/>
        </p:nvSpPr>
        <p:spPr>
          <a:xfrm>
            <a:off x="3026601" y="3995299"/>
            <a:ext cx="4206240" cy="777240"/>
          </a:xfrm>
          <a:prstGeom prst="rect">
            <a:avLst/>
          </a:prstGeom>
          <a:noFill/>
          <a:ln>
            <a:noFill/>
          </a:ln>
        </p:spPr>
        <p:txBody>
          <a:bodyPr lIns="91440" tIns="45720" rIns="91440" bIns="45720" anchor="ctr">
            <a:normAutofit/>
          </a:bodyPr>
          <a:lstStyle/>
          <a:p>
            <a:pPr algn="l"/>
            <a:r>
              <a:rPr lang="en-US" sz="1400" dirty="0">
                <a:solidFill>
                  <a:srgbClr val="FFFFFF"/>
                </a:solidFill>
                <a:latin typeface="EYInterstate Light"/>
              </a:rPr>
              <a:t>$150,000</a:t>
            </a:r>
          </a:p>
        </p:txBody>
      </p:sp>
      <p:sp>
        <p:nvSpPr>
          <p:cNvPr id="414" name="Shape 414"/>
          <p:cNvSpPr>
            <a:spLocks/>
          </p:cNvSpPr>
          <p:nvPr/>
        </p:nvSpPr>
        <p:spPr>
          <a:xfrm>
            <a:off x="7503160" y="3995299"/>
            <a:ext cx="4206240" cy="777240"/>
          </a:xfrm>
          <a:prstGeom prst="rect">
            <a:avLst/>
          </a:prstGeom>
          <a:noFill/>
          <a:ln>
            <a:noFill/>
          </a:ln>
        </p:spPr>
        <p:txBody>
          <a:bodyPr lIns="91440" tIns="45720" rIns="91440" bIns="45720" anchor="ctr">
            <a:normAutofit/>
          </a:bodyPr>
          <a:lstStyle/>
          <a:p>
            <a:pPr algn="l"/>
            <a:r>
              <a:rPr lang="en-US" sz="1400" b="1" dirty="0">
                <a:solidFill>
                  <a:srgbClr val="FFE600"/>
                </a:solidFill>
                <a:latin typeface="EYInterstate Light"/>
              </a:rPr>
              <a:t>$500,000</a:t>
            </a:r>
            <a:r>
              <a:rPr lang="en-US" sz="1400" b="0" dirty="0">
                <a:solidFill>
                  <a:srgbClr val="FFFFFF"/>
                </a:solidFill>
                <a:latin typeface="EYInterstate Light"/>
              </a:rPr>
              <a:t>, indexed for inflation from 2026, </a:t>
            </a:r>
            <a:r>
              <a:rPr lang="en-US" sz="1400" b="1" dirty="0">
                <a:solidFill>
                  <a:srgbClr val="FFE600"/>
                </a:solidFill>
                <a:latin typeface="EYInterstate Light"/>
              </a:rPr>
              <a:t>$600,000</a:t>
            </a:r>
            <a:r>
              <a:rPr lang="en-US" sz="1400" b="0" dirty="0">
                <a:solidFill>
                  <a:srgbClr val="FFFFFF"/>
                </a:solidFill>
                <a:latin typeface="EYInterstate Light"/>
              </a:rPr>
              <a:t> for small businesses</a:t>
            </a:r>
          </a:p>
        </p:txBody>
      </p:sp>
      <p:sp>
        <p:nvSpPr>
          <p:cNvPr id="415" name="Shape 415"/>
          <p:cNvSpPr>
            <a:spLocks/>
          </p:cNvSpPr>
          <p:nvPr/>
        </p:nvSpPr>
        <p:spPr>
          <a:xfrm>
            <a:off x="485775" y="4948075"/>
            <a:ext cx="11223625" cy="914400"/>
          </a:xfrm>
          <a:prstGeom prst="rect">
            <a:avLst/>
          </a:prstGeom>
          <a:noFill/>
          <a:ln w="6350">
            <a:solidFill>
              <a:srgbClr val="747480"/>
            </a:solidFill>
          </a:ln>
        </p:spPr>
        <p:txBody>
          <a:bodyPr lIns="137160" tIns="45720" rIns="137160" bIns="45720" anchor="ctr">
            <a:normAutofit/>
          </a:bodyPr>
          <a:lstStyle/>
          <a:p>
            <a:pPr algn="l"/>
            <a:endParaRPr dirty="0"/>
          </a:p>
        </p:txBody>
      </p:sp>
      <p:sp>
        <p:nvSpPr>
          <p:cNvPr id="416" name="Shape 416"/>
          <p:cNvSpPr/>
          <p:nvPr/>
        </p:nvSpPr>
        <p:spPr>
          <a:xfrm>
            <a:off x="561723" y="5016655"/>
            <a:ext cx="2194560" cy="777240"/>
          </a:xfrm>
          <a:prstGeom prst="rect">
            <a:avLst/>
          </a:prstGeom>
          <a:solidFill>
            <a:schemeClr val="bg2"/>
          </a:solidFill>
          <a:ln>
            <a:noFill/>
          </a:ln>
        </p:spPr>
        <p:txBody>
          <a:bodyPr lIns="137160" tIns="45720" rIns="137160" bIns="45720" anchor="ctr">
            <a:normAutofit/>
          </a:bodyPr>
          <a:lstStyle/>
          <a:p>
            <a:pPr algn="l"/>
            <a:r>
              <a:rPr lang="en-US" sz="1400" b="1" dirty="0">
                <a:solidFill>
                  <a:schemeClr val="tx2"/>
                </a:solidFill>
                <a:latin typeface="EYInterstate Light"/>
              </a:rPr>
              <a:t>Small business definition</a:t>
            </a:r>
          </a:p>
        </p:txBody>
      </p:sp>
      <p:sp>
        <p:nvSpPr>
          <p:cNvPr id="417" name="Shape 417"/>
          <p:cNvSpPr>
            <a:spLocks/>
          </p:cNvSpPr>
          <p:nvPr/>
        </p:nvSpPr>
        <p:spPr>
          <a:xfrm>
            <a:off x="3026601" y="5016655"/>
            <a:ext cx="4206240" cy="777240"/>
          </a:xfrm>
          <a:prstGeom prst="rect">
            <a:avLst/>
          </a:prstGeom>
          <a:noFill/>
          <a:ln>
            <a:noFill/>
          </a:ln>
        </p:spPr>
        <p:txBody>
          <a:bodyPr lIns="91440" tIns="45720" rIns="91440" bIns="45720" anchor="ctr">
            <a:normAutofit/>
          </a:bodyPr>
          <a:lstStyle/>
          <a:p>
            <a:pPr algn="l"/>
            <a:r>
              <a:rPr lang="en-US" sz="1400" b="0" dirty="0">
                <a:solidFill>
                  <a:srgbClr val="FFFFFF"/>
                </a:solidFill>
                <a:latin typeface="EYInterstate Light"/>
              </a:rPr>
              <a:t>None – term undefined</a:t>
            </a:r>
          </a:p>
        </p:txBody>
      </p:sp>
      <p:sp>
        <p:nvSpPr>
          <p:cNvPr id="418" name="Shape 418"/>
          <p:cNvSpPr>
            <a:spLocks/>
          </p:cNvSpPr>
          <p:nvPr/>
        </p:nvSpPr>
        <p:spPr>
          <a:xfrm>
            <a:off x="7503160" y="5016655"/>
            <a:ext cx="4206240" cy="777240"/>
          </a:xfrm>
          <a:prstGeom prst="rect">
            <a:avLst/>
          </a:prstGeom>
          <a:noFill/>
          <a:ln>
            <a:noFill/>
          </a:ln>
        </p:spPr>
        <p:txBody>
          <a:bodyPr lIns="91440" tIns="45720" rIns="91440" bIns="45720" anchor="ctr">
            <a:normAutofit/>
          </a:bodyPr>
          <a:lstStyle/>
          <a:p>
            <a:pPr algn="l"/>
            <a:r>
              <a:rPr lang="en-US" sz="1400" b="1" dirty="0">
                <a:solidFill>
                  <a:srgbClr val="FFE600"/>
                </a:solidFill>
                <a:latin typeface="EYInterstate Light"/>
              </a:rPr>
              <a:t>“Eligible small business”</a:t>
            </a:r>
            <a:r>
              <a:rPr lang="en-US" sz="1400" b="0" dirty="0">
                <a:solidFill>
                  <a:srgbClr val="FFFFFF"/>
                </a:solidFill>
                <a:latin typeface="EYInterstate Light"/>
              </a:rPr>
              <a:t> defined by five-year gross receipts test (less than $5 million)</a:t>
            </a:r>
          </a:p>
        </p:txBody>
      </p:sp>
      <p:sp>
        <p:nvSpPr>
          <p:cNvPr id="419" name="Shape 419"/>
          <p:cNvSpPr/>
          <p:nvPr/>
        </p:nvSpPr>
        <p:spPr>
          <a:xfrm>
            <a:off x="485523" y="5938937"/>
            <a:ext cx="11214477" cy="153888"/>
          </a:xfrm>
          <a:prstGeom prst="rect">
            <a:avLst/>
          </a:prstGeom>
          <a:noFill/>
          <a:ln>
            <a:noFill/>
          </a:ln>
        </p:spPr>
        <p:txBody>
          <a:bodyPr lIns="0" tIns="0" rIns="0" bIns="0" anchor="ctr">
            <a:spAutoFit/>
          </a:bodyPr>
          <a:lstStyle/>
          <a:p>
            <a:pPr algn="l"/>
            <a:r>
              <a:rPr lang="en-US" sz="1000" b="0" dirty="0">
                <a:solidFill>
                  <a:schemeClr val="bg1"/>
                </a:solidFill>
                <a:latin typeface="EYInterstate Light"/>
              </a:rPr>
              <a:t>Enhancements apply to tax years beginning after 31 December 2025.</a:t>
            </a:r>
          </a:p>
        </p:txBody>
      </p:sp>
    </p:spTree>
    <p:extLst>
      <p:ext uri="{BB962C8B-B14F-4D97-AF65-F5344CB8AC3E}">
        <p14:creationId xmlns:p14="http://schemas.microsoft.com/office/powerpoint/2010/main" val="30079388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2BA1-A8A6-37C7-4D49-680B58B4FE86}"/>
              </a:ext>
            </a:extLst>
          </p:cNvPr>
          <p:cNvSpPr>
            <a:spLocks noGrp="1"/>
          </p:cNvSpPr>
          <p:nvPr>
            <p:ph type="title"/>
          </p:nvPr>
        </p:nvSpPr>
        <p:spPr>
          <a:xfrm>
            <a:off x="485523" y="345396"/>
            <a:ext cx="11224347" cy="470898"/>
          </a:xfrm>
        </p:spPr>
        <p:txBody>
          <a:bodyPr>
            <a:normAutofit/>
          </a:bodyPr>
          <a:lstStyle/>
          <a:p>
            <a:r>
              <a:rPr lang="en-US" dirty="0"/>
              <a:t>Employer credit for paid family and medical leave (Section 45S)</a:t>
            </a:r>
          </a:p>
        </p:txBody>
      </p:sp>
      <p:sp>
        <p:nvSpPr>
          <p:cNvPr id="6" name="Content Placeholder 5">
            <a:extLst>
              <a:ext uri="{FF2B5EF4-FFF2-40B4-BE49-F238E27FC236}">
                <a16:creationId xmlns:a16="http://schemas.microsoft.com/office/drawing/2014/main" id="{337D52C5-FF4C-C422-7879-B072CCCA9D16}"/>
              </a:ext>
            </a:extLst>
          </p:cNvPr>
          <p:cNvSpPr>
            <a:spLocks noGrp="1"/>
          </p:cNvSpPr>
          <p:nvPr>
            <p:ph sz="quarter" idx="16"/>
          </p:nvPr>
        </p:nvSpPr>
        <p:spPr>
          <a:xfrm>
            <a:off x="485521" y="1411287"/>
            <a:ext cx="11224800" cy="4638675"/>
          </a:xfrm>
        </p:spPr>
        <p:txBody>
          <a:bodyPr>
            <a:noAutofit/>
          </a:bodyPr>
          <a:lstStyle/>
          <a:p>
            <a:pPr lvl="0"/>
            <a:r>
              <a:rPr lang="en-US" dirty="0"/>
              <a:t>Section 45S is a federal tax credit for employer-provided paid family and medical leave.</a:t>
            </a:r>
          </a:p>
          <a:p>
            <a:pPr lvl="1"/>
            <a:r>
              <a:rPr lang="en-US" dirty="0"/>
              <a:t>Section 45S was originally enacted under the Tax Cuts and Jobs Act (TCJA).</a:t>
            </a:r>
          </a:p>
          <a:p>
            <a:pPr lvl="1"/>
            <a:r>
              <a:rPr lang="en-US" dirty="0"/>
              <a:t>The OBBBA expanded the tax credit effective in 2026.</a:t>
            </a:r>
          </a:p>
          <a:p>
            <a:pPr lvl="1"/>
            <a:r>
              <a:rPr lang="en-US" dirty="0"/>
              <a:t>It defines qualifying wages as wages subject to the Federal Unemployment Tax Act (FUTA) limiting credit to taxable affiliates and not exempt organizations,</a:t>
            </a:r>
          </a:p>
          <a:p>
            <a:pPr lvl="0"/>
            <a:r>
              <a:rPr lang="en-US" dirty="0"/>
              <a:t>The rate of the credit starts at 12.5% for 50% wage replacement and increases in increments of 0.25% for each 1% increase in wage replacement, up to a maximum rate of 25% for 100% wage replacement.</a:t>
            </a:r>
          </a:p>
          <a:p>
            <a:pPr lvl="0"/>
            <a:r>
              <a:rPr lang="en-US" dirty="0"/>
              <a:t>Strict requirements include that the employer maintains a written policy providing minimum paid leave to qualifying employees.</a:t>
            </a:r>
          </a:p>
          <a:p>
            <a:pPr lvl="0"/>
            <a:r>
              <a:rPr lang="en-US" dirty="0"/>
              <a:t>Changes made in the OBBBA, include:</a:t>
            </a:r>
          </a:p>
          <a:p>
            <a:pPr lvl="1"/>
            <a:r>
              <a:rPr lang="en-US" dirty="0"/>
              <a:t>It was made permanent.</a:t>
            </a:r>
          </a:p>
          <a:p>
            <a:pPr lvl="1"/>
            <a:r>
              <a:rPr lang="en-US" dirty="0"/>
              <a:t>“Qualifying employees” includes full-time and part-time employees with at least six months of service, at or below 60% of the highly compensated employee level.</a:t>
            </a:r>
          </a:p>
          <a:p>
            <a:pPr lvl="1"/>
            <a:r>
              <a:rPr lang="en-US" dirty="0"/>
              <a:t>A significant enhancement is that employers may claim the credit against insurance premium costs instead of costs associated with actual leave taken by employees.</a:t>
            </a:r>
          </a:p>
          <a:p>
            <a:pPr lvl="0"/>
            <a:endParaRPr lang="en-US" dirty="0"/>
          </a:p>
        </p:txBody>
      </p:sp>
    </p:spTree>
    <p:extLst>
      <p:ext uri="{BB962C8B-B14F-4D97-AF65-F5344CB8AC3E}">
        <p14:creationId xmlns:p14="http://schemas.microsoft.com/office/powerpoint/2010/main" val="1994903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F1D69-24B2-2462-F61E-92B2C6C4C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873A5-CF82-4C94-9B32-F2F003465484}"/>
              </a:ext>
            </a:extLst>
          </p:cNvPr>
          <p:cNvSpPr>
            <a:spLocks noGrp="1"/>
          </p:cNvSpPr>
          <p:nvPr>
            <p:ph type="title"/>
          </p:nvPr>
        </p:nvSpPr>
        <p:spPr>
          <a:xfrm>
            <a:off x="485523" y="345396"/>
            <a:ext cx="11224347" cy="470898"/>
          </a:xfrm>
        </p:spPr>
        <p:txBody>
          <a:bodyPr/>
          <a:lstStyle/>
          <a:p>
            <a:r>
              <a:rPr lang="en-US" dirty="0"/>
              <a:t>Polling question 5</a:t>
            </a:r>
          </a:p>
        </p:txBody>
      </p:sp>
      <p:pic>
        <p:nvPicPr>
          <p:cNvPr id="15" name="Picture 14">
            <a:extLst>
              <a:ext uri="{FF2B5EF4-FFF2-40B4-BE49-F238E27FC236}">
                <a16:creationId xmlns:a16="http://schemas.microsoft.com/office/drawing/2014/main" id="{B4D98903-6499-3B7C-51DE-85AF07C22B07}"/>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16" name="Text Placeholder 2">
            <a:extLst>
              <a:ext uri="{FF2B5EF4-FFF2-40B4-BE49-F238E27FC236}">
                <a16:creationId xmlns:a16="http://schemas.microsoft.com/office/drawing/2014/main" id="{A7A75301-FA9E-9EB8-6ECA-5F91AAE88B03}"/>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Can a tax-exempt organization benefit from the Section 45F employer-provided childcare credit?</a:t>
            </a:r>
          </a:p>
        </p:txBody>
      </p:sp>
      <p:grpSp>
        <p:nvGrpSpPr>
          <p:cNvPr id="17" name="Group 16">
            <a:extLst>
              <a:ext uri="{FF2B5EF4-FFF2-40B4-BE49-F238E27FC236}">
                <a16:creationId xmlns:a16="http://schemas.microsoft.com/office/drawing/2014/main" id="{7C928BB3-BE3C-66AF-BF6C-41525199504C}"/>
              </a:ext>
            </a:extLst>
          </p:cNvPr>
          <p:cNvGrpSpPr/>
          <p:nvPr/>
        </p:nvGrpSpPr>
        <p:grpSpPr>
          <a:xfrm>
            <a:off x="476251" y="1408539"/>
            <a:ext cx="829941" cy="829941"/>
            <a:chOff x="10478582" y="1148265"/>
            <a:chExt cx="1119058" cy="1119058"/>
          </a:xfrm>
        </p:grpSpPr>
        <p:sp>
          <p:nvSpPr>
            <p:cNvPr id="18" name="Rectangle 17">
              <a:extLst>
                <a:ext uri="{FF2B5EF4-FFF2-40B4-BE49-F238E27FC236}">
                  <a16:creationId xmlns:a16="http://schemas.microsoft.com/office/drawing/2014/main" id="{5B758AD7-BF64-4083-E526-EC03B3C794FE}"/>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19" name="Rectangle 18">
              <a:extLst>
                <a:ext uri="{FF2B5EF4-FFF2-40B4-BE49-F238E27FC236}">
                  <a16:creationId xmlns:a16="http://schemas.microsoft.com/office/drawing/2014/main" id="{8DDC4207-93A6-9F10-7C25-ED6AE91E6F1D}"/>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28" name="Text Placeholder 2">
            <a:extLst>
              <a:ext uri="{FF2B5EF4-FFF2-40B4-BE49-F238E27FC236}">
                <a16:creationId xmlns:a16="http://schemas.microsoft.com/office/drawing/2014/main" id="{54B4F7BE-F5BA-603E-7A7F-2DDF1C27F3BF}"/>
              </a:ext>
            </a:extLst>
          </p:cNvPr>
          <p:cNvSpPr txBox="1">
            <a:spLocks/>
          </p:cNvSpPr>
          <p:nvPr/>
        </p:nvSpPr>
        <p:spPr>
          <a:xfrm>
            <a:off x="476251" y="3119826"/>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No, tax-exempt organizations cannot take tax credits.</a:t>
            </a:r>
          </a:p>
        </p:txBody>
      </p:sp>
      <p:sp>
        <p:nvSpPr>
          <p:cNvPr id="32" name="Text Placeholder 2">
            <a:extLst>
              <a:ext uri="{FF2B5EF4-FFF2-40B4-BE49-F238E27FC236}">
                <a16:creationId xmlns:a16="http://schemas.microsoft.com/office/drawing/2014/main" id="{D90E4CE7-11B7-4438-F49E-E48A7C3D39E0}"/>
              </a:ext>
            </a:extLst>
          </p:cNvPr>
          <p:cNvSpPr txBox="1">
            <a:spLocks/>
          </p:cNvSpPr>
          <p:nvPr/>
        </p:nvSpPr>
        <p:spPr>
          <a:xfrm>
            <a:off x="3457138" y="3119826"/>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IN" sz="1600" dirty="0"/>
              <a:t>Yes, but only if it operates the facility itself.</a:t>
            </a:r>
          </a:p>
        </p:txBody>
      </p:sp>
      <p:sp>
        <p:nvSpPr>
          <p:cNvPr id="36" name="Text Placeholder 2">
            <a:extLst>
              <a:ext uri="{FF2B5EF4-FFF2-40B4-BE49-F238E27FC236}">
                <a16:creationId xmlns:a16="http://schemas.microsoft.com/office/drawing/2014/main" id="{BBB0CF0E-035B-7B46-3461-2571A63132EA}"/>
              </a:ext>
            </a:extLst>
          </p:cNvPr>
          <p:cNvSpPr txBox="1">
            <a:spLocks/>
          </p:cNvSpPr>
          <p:nvPr/>
        </p:nvSpPr>
        <p:spPr>
          <a:xfrm>
            <a:off x="3457138" y="4467779"/>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550" spc="-10" dirty="0"/>
              <a:t>Yes, but only for expenditures incurred after the OBBBA </a:t>
            </a:r>
            <a:r>
              <a:rPr lang="en-IN" sz="1550" spc="-30" dirty="0"/>
              <a:t>enhancements take effect.</a:t>
            </a:r>
          </a:p>
        </p:txBody>
      </p:sp>
      <p:sp>
        <p:nvSpPr>
          <p:cNvPr id="41" name="Text Placeholder 2">
            <a:extLst>
              <a:ext uri="{FF2B5EF4-FFF2-40B4-BE49-F238E27FC236}">
                <a16:creationId xmlns:a16="http://schemas.microsoft.com/office/drawing/2014/main" id="{9641EC2F-BA2C-E546-7F2E-18434C459EDD}"/>
              </a:ext>
            </a:extLst>
          </p:cNvPr>
          <p:cNvSpPr txBox="1">
            <a:spLocks/>
          </p:cNvSpPr>
          <p:nvPr/>
        </p:nvSpPr>
        <p:spPr>
          <a:xfrm>
            <a:off x="476251" y="4467779"/>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IN" sz="1600" dirty="0"/>
              <a:t>Yes, it can be claimed against unrelated business taxable income.</a:t>
            </a:r>
          </a:p>
        </p:txBody>
      </p:sp>
    </p:spTree>
    <p:extLst>
      <p:ext uri="{BB962C8B-B14F-4D97-AF65-F5344CB8AC3E}">
        <p14:creationId xmlns:p14="http://schemas.microsoft.com/office/powerpoint/2010/main" val="14986566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C0F2D9-589A-5443-F977-6038BD06B4BD}"/>
              </a:ext>
            </a:extLst>
          </p:cNvPr>
          <p:cNvSpPr>
            <a:spLocks noGrp="1"/>
          </p:cNvSpPr>
          <p:nvPr>
            <p:ph type="title"/>
          </p:nvPr>
        </p:nvSpPr>
        <p:spPr/>
        <p:txBody>
          <a:bodyPr>
            <a:normAutofit/>
          </a:bodyPr>
          <a:lstStyle/>
          <a:p>
            <a:r>
              <a:rPr lang="en-US" dirty="0"/>
              <a:t>Unclaimed property</a:t>
            </a:r>
          </a:p>
        </p:txBody>
      </p:sp>
    </p:spTree>
    <p:extLst>
      <p:ext uri="{BB962C8B-B14F-4D97-AF65-F5344CB8AC3E}">
        <p14:creationId xmlns:p14="http://schemas.microsoft.com/office/powerpoint/2010/main" val="38595235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80739-ECF6-9F0A-ED47-66B0F77E2D13}"/>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51634B5-7FF2-7F44-C3BC-71278F559FB0}"/>
              </a:ext>
            </a:extLst>
          </p:cNvPr>
          <p:cNvGraphicFramePr>
            <a:graphicFrameLocks/>
          </p:cNvGraphicFramePr>
          <p:nvPr>
            <p:custDataLst>
              <p:tags r:id="rId1"/>
            </p:custDataLst>
            <p:extLst>
              <p:ext uri="{D42A27DB-BD31-4B8C-83A1-F6EECF244321}">
                <p14:modId xmlns:p14="http://schemas.microsoft.com/office/powerpoint/2010/main" val="2374101728"/>
              </p:ext>
            </p:ext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C51634B5-7FF2-7F44-C3BC-71278F559FB0}"/>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8F24909-1FC5-E472-A213-3DE1926EC49F}"/>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a:extLst>
              <a:ext uri="{FF2B5EF4-FFF2-40B4-BE49-F238E27FC236}">
                <a16:creationId xmlns:a16="http://schemas.microsoft.com/office/drawing/2014/main" id="{BB39BF92-8F20-3E7F-AE6A-FDD4B0443CBB}"/>
              </a:ext>
            </a:extLst>
          </p:cNvPr>
          <p:cNvSpPr>
            <a:spLocks noGrp="1"/>
          </p:cNvSpPr>
          <p:nvPr>
            <p:ph type="title"/>
          </p:nvPr>
        </p:nvSpPr>
        <p:spPr/>
        <p:txBody>
          <a:bodyPr vert="horz" rIns="0"/>
          <a:lstStyle/>
          <a:p>
            <a:r>
              <a:rPr lang="en-US" dirty="0"/>
              <a:t>Refresh on the basics</a:t>
            </a:r>
          </a:p>
        </p:txBody>
      </p:sp>
      <p:sp>
        <p:nvSpPr>
          <p:cNvPr id="13" name="Rectangle 12">
            <a:extLst>
              <a:ext uri="{FF2B5EF4-FFF2-40B4-BE49-F238E27FC236}">
                <a16:creationId xmlns:a16="http://schemas.microsoft.com/office/drawing/2014/main" id="{080974FA-BB73-E201-7944-ABBF811AF0A4}"/>
              </a:ext>
            </a:extLst>
          </p:cNvPr>
          <p:cNvSpPr>
            <a:spLocks/>
          </p:cNvSpPr>
          <p:nvPr/>
        </p:nvSpPr>
        <p:spPr>
          <a:xfrm>
            <a:off x="479425" y="1412875"/>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buClr>
                <a:schemeClr val="tx2"/>
              </a:buClr>
            </a:pPr>
            <a:r>
              <a:rPr lang="en-IN" sz="1600" dirty="0">
                <a:solidFill>
                  <a:schemeClr val="bg1"/>
                </a:solidFill>
              </a:rPr>
              <a:t>Unclaimed property laws serve to protect property rights of owners in perpetuity, provide an economic benefit to “all” citizens, reunite owners with property and empower states to act as a custodian.​</a:t>
            </a:r>
          </a:p>
        </p:txBody>
      </p:sp>
      <p:sp>
        <p:nvSpPr>
          <p:cNvPr id="15" name="Rectangle 14">
            <a:extLst>
              <a:ext uri="{FF2B5EF4-FFF2-40B4-BE49-F238E27FC236}">
                <a16:creationId xmlns:a16="http://schemas.microsoft.com/office/drawing/2014/main" id="{0969CDD1-1EFB-37BF-1150-A1E6AA85818F}"/>
              </a:ext>
            </a:extLst>
          </p:cNvPr>
          <p:cNvSpPr>
            <a:spLocks/>
          </p:cNvSpPr>
          <p:nvPr/>
        </p:nvSpPr>
        <p:spPr>
          <a:xfrm>
            <a:off x="479425" y="1475882"/>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
        <p:nvSpPr>
          <p:cNvPr id="17" name="Rectangle 16">
            <a:extLst>
              <a:ext uri="{FF2B5EF4-FFF2-40B4-BE49-F238E27FC236}">
                <a16:creationId xmlns:a16="http://schemas.microsoft.com/office/drawing/2014/main" id="{7618555C-0663-2409-717E-175F9D6177C5}"/>
              </a:ext>
            </a:extLst>
          </p:cNvPr>
          <p:cNvSpPr>
            <a:spLocks/>
          </p:cNvSpPr>
          <p:nvPr/>
        </p:nvSpPr>
        <p:spPr>
          <a:xfrm>
            <a:off x="479425" y="2345267"/>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buClr>
                <a:schemeClr val="tx2"/>
              </a:buClr>
            </a:pPr>
            <a:r>
              <a:rPr lang="en-IN" sz="1600" dirty="0">
                <a:solidFill>
                  <a:schemeClr val="bg1"/>
                </a:solidFill>
              </a:rPr>
              <a:t>Currently, 54 US jurisdictions have unclaimed property laws, which can vary significantly from one jurisdiction to another with respect to reporting due dates, prefiling due diligence requirements and dormancy periods.​</a:t>
            </a:r>
          </a:p>
        </p:txBody>
      </p:sp>
      <p:sp>
        <p:nvSpPr>
          <p:cNvPr id="19" name="Rectangle 18">
            <a:extLst>
              <a:ext uri="{FF2B5EF4-FFF2-40B4-BE49-F238E27FC236}">
                <a16:creationId xmlns:a16="http://schemas.microsoft.com/office/drawing/2014/main" id="{763B7B24-FC2F-A424-E424-AD79B11E04C4}"/>
              </a:ext>
            </a:extLst>
          </p:cNvPr>
          <p:cNvSpPr>
            <a:spLocks/>
          </p:cNvSpPr>
          <p:nvPr/>
        </p:nvSpPr>
        <p:spPr>
          <a:xfrm>
            <a:off x="479425" y="2408274"/>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
        <p:nvSpPr>
          <p:cNvPr id="21" name="Rectangle 20">
            <a:extLst>
              <a:ext uri="{FF2B5EF4-FFF2-40B4-BE49-F238E27FC236}">
                <a16:creationId xmlns:a16="http://schemas.microsoft.com/office/drawing/2014/main" id="{2F8A38E3-053F-B589-A3A1-361B85F5D59C}"/>
              </a:ext>
            </a:extLst>
          </p:cNvPr>
          <p:cNvSpPr>
            <a:spLocks/>
          </p:cNvSpPr>
          <p:nvPr/>
        </p:nvSpPr>
        <p:spPr>
          <a:xfrm>
            <a:off x="479425" y="3277659"/>
            <a:ext cx="11233150" cy="731520"/>
          </a:xfrm>
          <a:prstGeom prst="rect">
            <a:avLst/>
          </a:prstGeom>
          <a:no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37160" tIns="91440" rIns="91440" bIns="91440" rtlCol="0" anchor="ctr" anchorCtr="0"/>
          <a:lstStyle/>
          <a:p>
            <a:pPr algn="l">
              <a:buClr>
                <a:schemeClr val="tx2"/>
              </a:buClr>
            </a:pPr>
            <a:r>
              <a:rPr lang="en-IN" sz="1600" dirty="0">
                <a:solidFill>
                  <a:schemeClr val="bg1"/>
                </a:solidFill>
              </a:rPr>
              <a:t>No organization is exempt from reporting. It applies to all organizations, regardless of the industry.​</a:t>
            </a:r>
          </a:p>
        </p:txBody>
      </p:sp>
      <p:sp>
        <p:nvSpPr>
          <p:cNvPr id="23" name="Rectangle 22">
            <a:extLst>
              <a:ext uri="{FF2B5EF4-FFF2-40B4-BE49-F238E27FC236}">
                <a16:creationId xmlns:a16="http://schemas.microsoft.com/office/drawing/2014/main" id="{DED377C8-9586-6D4E-9D14-BD3929A87CE6}"/>
              </a:ext>
            </a:extLst>
          </p:cNvPr>
          <p:cNvSpPr>
            <a:spLocks/>
          </p:cNvSpPr>
          <p:nvPr/>
        </p:nvSpPr>
        <p:spPr>
          <a:xfrm>
            <a:off x="479425" y="3340666"/>
            <a:ext cx="54864" cy="605507"/>
          </a:xfrm>
          <a:prstGeom prst="rect">
            <a:avLst/>
          </a:prstGeom>
          <a:solidFill>
            <a:schemeClr val="tx2"/>
          </a:solidFill>
          <a:ln w="8181" cap="flat">
            <a:noFill/>
            <a:prstDash val="solid"/>
            <a:miter/>
          </a:ln>
        </p:spPr>
        <p:txBody>
          <a:bodyPr rtlCol="0" anchor="ctr"/>
          <a:lstStyle/>
          <a:p>
            <a:endParaRPr lang="de-DE" sz="1799" err="1">
              <a:solidFill>
                <a:schemeClr val="tx1"/>
              </a:solidFill>
            </a:endParaRPr>
          </a:p>
        </p:txBody>
      </p:sp>
    </p:spTree>
    <p:extLst>
      <p:ext uri="{BB962C8B-B14F-4D97-AF65-F5344CB8AC3E}">
        <p14:creationId xmlns:p14="http://schemas.microsoft.com/office/powerpoint/2010/main" val="987685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7F43905-2D09-451E-9240-114B0784BE5C}"/>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17F43905-2D09-451E-9240-114B0784BE5C}"/>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FF86753-92D2-4C92-9A8E-EC8617030273}"/>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a:lstStyle/>
          <a:p>
            <a:r>
              <a:rPr lang="en-US" dirty="0"/>
              <a:t>Refresh on the basics (cont.)</a:t>
            </a:r>
          </a:p>
        </p:txBody>
      </p:sp>
      <p:sp>
        <p:nvSpPr>
          <p:cNvPr id="3" name="Content Placeholder 2"/>
          <p:cNvSpPr>
            <a:spLocks noGrp="1"/>
          </p:cNvSpPr>
          <p:nvPr>
            <p:ph sz="quarter" idx="16"/>
          </p:nvPr>
        </p:nvSpPr>
        <p:spPr>
          <a:xfrm>
            <a:off x="485521" y="1411287"/>
            <a:ext cx="11224800" cy="4638675"/>
          </a:xfrm>
        </p:spPr>
        <p:txBody>
          <a:bodyPr/>
          <a:lstStyle/>
          <a:p>
            <a:r>
              <a:rPr lang="en-US" dirty="0"/>
              <a:t>Unclaimed property represents a liability held by your organization, which is due and owing to another party, where the other party cannot be reunited with the funds.</a:t>
            </a:r>
          </a:p>
          <a:p>
            <a:r>
              <a:rPr lang="en-US" dirty="0"/>
              <a:t>Every department that handles financial transactions is a potential source of unclaimed property.</a:t>
            </a:r>
          </a:p>
        </p:txBody>
      </p:sp>
      <p:graphicFrame>
        <p:nvGraphicFramePr>
          <p:cNvPr id="5" name="Content Placeholder 4">
            <a:extLst>
              <a:ext uri="{FF2B5EF4-FFF2-40B4-BE49-F238E27FC236}">
                <a16:creationId xmlns:a16="http://schemas.microsoft.com/office/drawing/2014/main" id="{9A3718BF-C5CB-AFE6-3A54-762A0B4EFBD7}"/>
              </a:ext>
            </a:extLst>
          </p:cNvPr>
          <p:cNvGraphicFramePr>
            <a:graphicFrameLocks/>
          </p:cNvGraphicFramePr>
          <p:nvPr>
            <p:extLst>
              <p:ext uri="{D42A27DB-BD31-4B8C-83A1-F6EECF244321}">
                <p14:modId xmlns:p14="http://schemas.microsoft.com/office/powerpoint/2010/main" val="1474804512"/>
              </p:ext>
            </p:extLst>
          </p:nvPr>
        </p:nvGraphicFramePr>
        <p:xfrm>
          <a:off x="485775" y="2620794"/>
          <a:ext cx="11225213" cy="3017520"/>
        </p:xfrm>
        <a:graphic>
          <a:graphicData uri="http://schemas.openxmlformats.org/drawingml/2006/table">
            <a:tbl>
              <a:tblPr firstRow="1">
                <a:tableStyleId>{5C22544A-7EE6-4342-B048-85BDC9FD1C3A}</a:tableStyleId>
              </a:tblPr>
              <a:tblGrid>
                <a:gridCol w="2381250">
                  <a:extLst>
                    <a:ext uri="{9D8B030D-6E8A-4147-A177-3AD203B41FA5}">
                      <a16:colId xmlns:a16="http://schemas.microsoft.com/office/drawing/2014/main" val="2871088821"/>
                    </a:ext>
                  </a:extLst>
                </a:gridCol>
                <a:gridCol w="8843963">
                  <a:extLst>
                    <a:ext uri="{9D8B030D-6E8A-4147-A177-3AD203B41FA5}">
                      <a16:colId xmlns:a16="http://schemas.microsoft.com/office/drawing/2014/main" val="2605540947"/>
                    </a:ext>
                  </a:extLst>
                </a:gridCol>
              </a:tblGrid>
              <a:tr h="0">
                <a:tc>
                  <a:txBody>
                    <a:bodyPr/>
                    <a:lstStyle/>
                    <a:p>
                      <a:pPr marL="0" marR="0" algn="ctr">
                        <a:buNone/>
                      </a:pPr>
                      <a:r>
                        <a:rPr lang="en-US" sz="1400" b="1" dirty="0">
                          <a:solidFill>
                            <a:schemeClr val="tx1"/>
                          </a:solidFill>
                          <a:effectLst/>
                          <a:latin typeface="EYInterstate Light" panose="02000506000000020004" pitchFamily="2" charset="0"/>
                        </a:rPr>
                        <a:t>Department</a:t>
                      </a:r>
                      <a:endParaRPr lang="en-US" sz="1400" b="1" dirty="0">
                        <a:solidFill>
                          <a:schemeClr val="tx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tc>
                  <a:txBody>
                    <a:bodyPr/>
                    <a:lstStyle/>
                    <a:p>
                      <a:pPr marL="0" marR="0" algn="ctr">
                        <a:buNone/>
                      </a:pPr>
                      <a:r>
                        <a:rPr lang="en-US" sz="1400" b="1" dirty="0">
                          <a:solidFill>
                            <a:schemeClr val="tx1"/>
                          </a:solidFill>
                          <a:effectLst/>
                          <a:latin typeface="EYInterstate Light" panose="02000506000000020004" pitchFamily="2" charset="0"/>
                        </a:rPr>
                        <a:t>Common unclaimed property types</a:t>
                      </a:r>
                      <a:endParaRPr lang="en-US" sz="1400" b="1" dirty="0">
                        <a:solidFill>
                          <a:schemeClr val="tx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solidFill>
                      <a:schemeClr val="tx2"/>
                    </a:solidFill>
                  </a:tcPr>
                </a:tc>
                <a:extLst>
                  <a:ext uri="{0D108BD9-81ED-4DB2-BD59-A6C34878D82A}">
                    <a16:rowId xmlns:a16="http://schemas.microsoft.com/office/drawing/2014/main" val="243654562"/>
                  </a:ext>
                </a:extLst>
              </a:tr>
              <a:tr h="365760">
                <a:tc>
                  <a:txBody>
                    <a:bodyPr/>
                    <a:lstStyle/>
                    <a:p>
                      <a:pPr marL="0" marR="0">
                        <a:buNone/>
                      </a:pPr>
                      <a:r>
                        <a:rPr lang="en-US" sz="1400" dirty="0">
                          <a:solidFill>
                            <a:schemeClr val="bg1"/>
                          </a:solidFill>
                          <a:effectLst/>
                          <a:latin typeface="EYInterstate Light" panose="02000506000000020004" pitchFamily="2" charset="0"/>
                        </a:rPr>
                        <a:t>Accounts payable</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Outstanding or voided vendor checks, unclaimed vendor credits, unresolved credit memos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287170129"/>
                  </a:ext>
                </a:extLst>
              </a:tr>
              <a:tr h="365760">
                <a:tc>
                  <a:txBody>
                    <a:bodyPr/>
                    <a:lstStyle/>
                    <a:p>
                      <a:pPr marL="0" marR="0">
                        <a:buNone/>
                      </a:pPr>
                      <a:r>
                        <a:rPr lang="en-US" sz="1400" dirty="0">
                          <a:solidFill>
                            <a:schemeClr val="bg1"/>
                          </a:solidFill>
                          <a:effectLst/>
                          <a:latin typeface="EYInterstate Light" panose="02000506000000020004" pitchFamily="2" charset="0"/>
                        </a:rPr>
                        <a:t>Accounts receivable</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Customer overpayments, unapplied cash receipts, unclaimed refunds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841816985"/>
                  </a:ext>
                </a:extLst>
              </a:tr>
              <a:tr h="0">
                <a:tc>
                  <a:txBody>
                    <a:bodyPr/>
                    <a:lstStyle/>
                    <a:p>
                      <a:pPr marL="0" marR="0">
                        <a:buNone/>
                      </a:pPr>
                      <a:r>
                        <a:rPr lang="en-US" sz="1400" dirty="0">
                          <a:solidFill>
                            <a:schemeClr val="bg1"/>
                          </a:solidFill>
                          <a:effectLst/>
                          <a:latin typeface="EYInterstate Light" panose="02000506000000020004" pitchFamily="2" charset="0"/>
                        </a:rPr>
                        <a:t>Payroll and HR</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Uncashed payroll checks, unredeemed expense reimbursements, final pay for terminated employees, unclaimed commissions and bonuses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3505787512"/>
                  </a:ext>
                </a:extLst>
              </a:tr>
              <a:tr h="365760">
                <a:tc>
                  <a:txBody>
                    <a:bodyPr/>
                    <a:lstStyle/>
                    <a:p>
                      <a:pPr marL="0" marR="0">
                        <a:buNone/>
                      </a:pPr>
                      <a:r>
                        <a:rPr lang="en-US" sz="1400" dirty="0">
                          <a:solidFill>
                            <a:schemeClr val="bg1"/>
                          </a:solidFill>
                          <a:effectLst/>
                          <a:latin typeface="EYInterstate Light" panose="02000506000000020004" pitchFamily="2" charset="0"/>
                        </a:rPr>
                        <a:t>Treasury</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Uncashed dividend or distribution checks, unresolved wire transfers, dormant bank accounts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811035096"/>
                  </a:ext>
                </a:extLst>
              </a:tr>
              <a:tr h="365760">
                <a:tc>
                  <a:txBody>
                    <a:bodyPr/>
                    <a:lstStyle/>
                    <a:p>
                      <a:pPr marL="0" marR="0">
                        <a:buNone/>
                      </a:pPr>
                      <a:r>
                        <a:rPr lang="en-US" sz="1400" dirty="0">
                          <a:solidFill>
                            <a:schemeClr val="bg1"/>
                          </a:solidFill>
                          <a:effectLst/>
                          <a:latin typeface="EYInterstate Light" panose="02000506000000020004" pitchFamily="2" charset="0"/>
                        </a:rPr>
                        <a:t>Operations and sales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Unredeemed gift cards (subject to state-specific breakage rules), unused loyalty points, unclaimed rebates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49351546"/>
                  </a:ext>
                </a:extLst>
              </a:tr>
              <a:tr h="365760">
                <a:tc>
                  <a:txBody>
                    <a:bodyPr/>
                    <a:lstStyle/>
                    <a:p>
                      <a:pPr marL="0" marR="0">
                        <a:buNone/>
                      </a:pPr>
                      <a:r>
                        <a:rPr lang="en-US" sz="1400" dirty="0">
                          <a:solidFill>
                            <a:schemeClr val="bg1"/>
                          </a:solidFill>
                          <a:effectLst/>
                          <a:latin typeface="EYInterstate Light" panose="02000506000000020004" pitchFamily="2" charset="0"/>
                        </a:rPr>
                        <a:t>Legal and M&amp;A</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Suspended vendor disbursements, unclaimed litigation settlements, unresolved escrow balances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1209670734"/>
                  </a:ext>
                </a:extLst>
              </a:tr>
              <a:tr h="365760">
                <a:tc>
                  <a:txBody>
                    <a:bodyPr/>
                    <a:lstStyle/>
                    <a:p>
                      <a:pPr marL="0" marR="0">
                        <a:buNone/>
                      </a:pPr>
                      <a:r>
                        <a:rPr lang="en-US" sz="1400" dirty="0">
                          <a:solidFill>
                            <a:schemeClr val="bg1"/>
                          </a:solidFill>
                          <a:effectLst/>
                          <a:latin typeface="EYInterstate Light" panose="02000506000000020004" pitchFamily="2" charset="0"/>
                        </a:rPr>
                        <a:t>IT and digital</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tc>
                  <a:txBody>
                    <a:bodyPr/>
                    <a:lstStyle/>
                    <a:p>
                      <a:pPr marL="0" marR="0">
                        <a:buNone/>
                      </a:pPr>
                      <a:r>
                        <a:rPr lang="en-US" sz="1400" dirty="0">
                          <a:solidFill>
                            <a:schemeClr val="bg1"/>
                          </a:solidFill>
                          <a:effectLst/>
                          <a:latin typeface="EYInterstate Light" panose="02000506000000020004" pitchFamily="2" charset="0"/>
                        </a:rPr>
                        <a:t>Stored-value accounts, dormant digital wallets, unredeemed promotional credits</a:t>
                      </a:r>
                      <a:endParaRPr lang="en-US" sz="1400" dirty="0">
                        <a:solidFill>
                          <a:schemeClr val="bg1"/>
                        </a:solidFill>
                        <a:effectLst/>
                      </a:endParaRPr>
                    </a:p>
                  </a:txBody>
                  <a:tcPr anchor="ctr">
                    <a:lnL w="6350" cap="flat" cmpd="sng" algn="ctr">
                      <a:solidFill>
                        <a:srgbClr val="747480"/>
                      </a:solidFill>
                      <a:prstDash val="solid"/>
                      <a:round/>
                      <a:headEnd type="none" w="med" len="med"/>
                      <a:tailEnd type="none" w="med" len="med"/>
                    </a:lnL>
                    <a:lnR w="6350" cap="flat" cmpd="sng" algn="ctr">
                      <a:solidFill>
                        <a:srgbClr val="747480"/>
                      </a:solidFill>
                      <a:prstDash val="solid"/>
                      <a:round/>
                      <a:headEnd type="none" w="med" len="med"/>
                      <a:tailEnd type="none" w="med" len="med"/>
                    </a:lnR>
                    <a:lnT w="6350" cap="flat" cmpd="sng" algn="ctr">
                      <a:solidFill>
                        <a:srgbClr val="747480"/>
                      </a:solidFill>
                      <a:prstDash val="solid"/>
                      <a:round/>
                      <a:headEnd type="none" w="med" len="med"/>
                      <a:tailEnd type="none" w="med" len="med"/>
                    </a:lnT>
                    <a:lnB w="6350" cap="flat" cmpd="sng" algn="ctr">
                      <a:solidFill>
                        <a:srgbClr val="747480"/>
                      </a:solidFill>
                      <a:prstDash val="solid"/>
                      <a:round/>
                      <a:headEnd type="none" w="med" len="med"/>
                      <a:tailEnd type="none" w="med" len="med"/>
                    </a:lnB>
                    <a:noFill/>
                  </a:tcPr>
                </a:tc>
                <a:extLst>
                  <a:ext uri="{0D108BD9-81ED-4DB2-BD59-A6C34878D82A}">
                    <a16:rowId xmlns:a16="http://schemas.microsoft.com/office/drawing/2014/main" val="1578288246"/>
                  </a:ext>
                </a:extLst>
              </a:tr>
            </a:tbl>
          </a:graphicData>
        </a:graphic>
      </p:graphicFrame>
    </p:spTree>
    <p:extLst>
      <p:ext uri="{BB962C8B-B14F-4D97-AF65-F5344CB8AC3E}">
        <p14:creationId xmlns:p14="http://schemas.microsoft.com/office/powerpoint/2010/main" val="34980216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7F43905-2D09-451E-9240-114B0784BE5C}"/>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17F43905-2D09-451E-9240-114B0784BE5C}"/>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FF86753-92D2-4C92-9A8E-EC8617030273}"/>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a:lstStyle/>
          <a:p>
            <a:r>
              <a:rPr lang="en-US" dirty="0"/>
              <a:t>Refresh on the basics (cont.)</a:t>
            </a:r>
          </a:p>
        </p:txBody>
      </p:sp>
      <p:sp>
        <p:nvSpPr>
          <p:cNvPr id="3" name="Content Placeholder 2"/>
          <p:cNvSpPr>
            <a:spLocks noGrp="1"/>
          </p:cNvSpPr>
          <p:nvPr>
            <p:ph sz="quarter" idx="16"/>
          </p:nvPr>
        </p:nvSpPr>
        <p:spPr>
          <a:xfrm>
            <a:off x="485521" y="1411287"/>
            <a:ext cx="11224800" cy="4638675"/>
          </a:xfrm>
        </p:spPr>
        <p:txBody>
          <a:bodyPr/>
          <a:lstStyle/>
          <a:p>
            <a:r>
              <a:rPr lang="en-US" dirty="0"/>
              <a:t>For healthcare providers and payers, examples include:</a:t>
            </a:r>
          </a:p>
          <a:p>
            <a:pPr lvl="1"/>
            <a:r>
              <a:rPr lang="en-US" dirty="0"/>
              <a:t>Uncashed checks for claim payments, accounts payable vendors, etc.</a:t>
            </a:r>
          </a:p>
          <a:p>
            <a:pPr lvl="1"/>
            <a:r>
              <a:rPr lang="en-US" dirty="0"/>
              <a:t>Uncashed payroll checks.</a:t>
            </a:r>
          </a:p>
          <a:p>
            <a:pPr lvl="1"/>
            <a:r>
              <a:rPr lang="en-US" dirty="0"/>
              <a:t>Patient account credit balances (overpayments, duplicate payments, billing adjustments, security deposits, prepayments, etc.).</a:t>
            </a:r>
          </a:p>
          <a:p>
            <a:pPr lvl="1"/>
            <a:r>
              <a:rPr lang="en-US" dirty="0"/>
              <a:t>Insurance provider credit balances (overpayments, billing errors, etc.).</a:t>
            </a:r>
          </a:p>
          <a:p>
            <a:r>
              <a:rPr lang="en-US" dirty="0"/>
              <a:t>If the property remains unclaimed by its rightful owner for a period of time, i.e., the “dormancy period,” then the property becomes escheatable to a state by law.</a:t>
            </a:r>
          </a:p>
          <a:p>
            <a:r>
              <a:rPr lang="en-US" dirty="0"/>
              <a:t>Unclaimed property is not a tax and there are no nexus or tax rate considerations. </a:t>
            </a:r>
            <a:r>
              <a:rPr lang="en-GB" dirty="0"/>
              <a:t>Often, it is referred to as a “hidden liability” and is remitted dollar for dollar (generally) to the reporting jurisdictions.</a:t>
            </a:r>
            <a:endParaRPr lang="en-US" dirty="0"/>
          </a:p>
        </p:txBody>
      </p:sp>
    </p:spTree>
    <p:extLst>
      <p:ext uri="{BB962C8B-B14F-4D97-AF65-F5344CB8AC3E}">
        <p14:creationId xmlns:p14="http://schemas.microsoft.com/office/powerpoint/2010/main" val="5041191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A638DFD-A4BE-4B20-B6FA-BE782549C850}"/>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6A638DFD-A4BE-4B20-B6FA-BE782549C850}"/>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A712D22-D3A6-4CB2-A825-9BADE9E402F6}"/>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a:extLst>
              <a:ext uri="{FF2B5EF4-FFF2-40B4-BE49-F238E27FC236}">
                <a16:creationId xmlns:a16="http://schemas.microsoft.com/office/drawing/2014/main" id="{779C4798-C22B-4ACB-A09D-D88EA02E128C}"/>
              </a:ext>
            </a:extLst>
          </p:cNvPr>
          <p:cNvSpPr>
            <a:spLocks noGrp="1"/>
          </p:cNvSpPr>
          <p:nvPr>
            <p:ph type="title"/>
          </p:nvPr>
        </p:nvSpPr>
        <p:spPr>
          <a:xfrm>
            <a:off x="485523" y="345396"/>
            <a:ext cx="11224347" cy="470898"/>
          </a:xfrm>
        </p:spPr>
        <p:txBody>
          <a:bodyPr vert="horz"/>
          <a:lstStyle/>
          <a:p>
            <a:r>
              <a:rPr lang="en-US" dirty="0"/>
              <a:t>What are the risks to an organization? </a:t>
            </a:r>
          </a:p>
        </p:txBody>
      </p:sp>
      <p:sp>
        <p:nvSpPr>
          <p:cNvPr id="7" name="Content Placeholder 6">
            <a:extLst>
              <a:ext uri="{FF2B5EF4-FFF2-40B4-BE49-F238E27FC236}">
                <a16:creationId xmlns:a16="http://schemas.microsoft.com/office/drawing/2014/main" id="{2552BE43-5710-F8E3-A3C0-CC38A9F2C12D}"/>
              </a:ext>
            </a:extLst>
          </p:cNvPr>
          <p:cNvSpPr>
            <a:spLocks noGrp="1"/>
          </p:cNvSpPr>
          <p:nvPr>
            <p:ph sz="quarter" idx="16"/>
          </p:nvPr>
        </p:nvSpPr>
        <p:spPr>
          <a:xfrm>
            <a:off x="485521" y="1411287"/>
            <a:ext cx="11224800" cy="4638675"/>
          </a:xfrm>
        </p:spPr>
        <p:txBody>
          <a:bodyPr/>
          <a:lstStyle/>
          <a:p>
            <a:r>
              <a:rPr lang="en-IN" dirty="0"/>
              <a:t>Audit risk – rise of robust third-party-audit activity</a:t>
            </a:r>
            <a:r>
              <a:rPr lang="en-US" dirty="0"/>
              <a:t>, contingent fee basis, with look-back periods up to 15 years and common challenges to estimation methodologies plus interest and penalties</a:t>
            </a:r>
          </a:p>
          <a:p>
            <a:r>
              <a:rPr lang="en-IN" dirty="0"/>
              <a:t>Potential reserved and unreserved liabilities – on balance sheet liabilities and accounts receivable credits vs. previously written-off amounts where extent of liability is unknown</a:t>
            </a:r>
          </a:p>
          <a:p>
            <a:r>
              <a:rPr lang="en-US" dirty="0"/>
              <a:t>M&amp;A risk – successor liability means acquired companies’ unclaimed property obligations may transfer to buyer, and due diligence failures may result in hidden liabilities</a:t>
            </a:r>
          </a:p>
          <a:p>
            <a:r>
              <a:rPr lang="en-IN" dirty="0"/>
              <a:t>Reputational concerns – several lawsuits closed and pending</a:t>
            </a:r>
          </a:p>
          <a:p>
            <a:r>
              <a:rPr lang="en-IN" dirty="0"/>
              <a:t>Internal cost – if handled in-house, typically by resources dedicated to other duties with turnover risk, i.e., risk of loss of data or knowledge to rebut assumption of unclaimed property</a:t>
            </a:r>
          </a:p>
          <a:p>
            <a:r>
              <a:rPr lang="en-IN" dirty="0"/>
              <a:t>External cost – potential for overreporting, many states with allowable exemptions, requires sufficient unclaimed property knowledge</a:t>
            </a:r>
          </a:p>
          <a:p>
            <a:r>
              <a:rPr lang="en-IN" dirty="0"/>
              <a:t>Involves sensitive, private and personally identifiable information – Health Insurance Portability and Accountability Act concerns, Social Security numbers, patient names, employee addresses, etc.</a:t>
            </a:r>
          </a:p>
        </p:txBody>
      </p:sp>
    </p:spTree>
    <p:extLst>
      <p:ext uri="{BB962C8B-B14F-4D97-AF65-F5344CB8AC3E}">
        <p14:creationId xmlns:p14="http://schemas.microsoft.com/office/powerpoint/2010/main" val="14372209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324FFB37-A504-4368-B02F-E5F8C8DE9184}"/>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15" name="Object 14" hidden="1">
                        <a:extLst>
                          <a:ext uri="{FF2B5EF4-FFF2-40B4-BE49-F238E27FC236}">
                            <a16:creationId xmlns:a16="http://schemas.microsoft.com/office/drawing/2014/main" id="{324FFB37-A504-4368-B02F-E5F8C8DE9184}"/>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4" name="Rectangle 13" hidden="1">
            <a:extLst>
              <a:ext uri="{FF2B5EF4-FFF2-40B4-BE49-F238E27FC236}">
                <a16:creationId xmlns:a16="http://schemas.microsoft.com/office/drawing/2014/main" id="{1DD2F763-74AB-42A0-A05F-F2CD589E3432}"/>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a:lstStyle/>
          <a:p>
            <a:r>
              <a:rPr lang="en-US" dirty="0"/>
              <a:t>Where organizations are required to report </a:t>
            </a:r>
          </a:p>
        </p:txBody>
      </p:sp>
      <p:sp>
        <p:nvSpPr>
          <p:cNvPr id="13" name="Content Placeholder 12">
            <a:extLst>
              <a:ext uri="{FF2B5EF4-FFF2-40B4-BE49-F238E27FC236}">
                <a16:creationId xmlns:a16="http://schemas.microsoft.com/office/drawing/2014/main" id="{C6339F83-B508-46AF-B78E-CB644F9DEF67}"/>
              </a:ext>
            </a:extLst>
          </p:cNvPr>
          <p:cNvSpPr>
            <a:spLocks noGrp="1"/>
          </p:cNvSpPr>
          <p:nvPr>
            <p:ph sz="quarter" idx="16"/>
          </p:nvPr>
        </p:nvSpPr>
        <p:spPr>
          <a:xfrm>
            <a:off x="485775" y="1411288"/>
            <a:ext cx="11225213" cy="492443"/>
          </a:xfrm>
        </p:spPr>
        <p:txBody>
          <a:bodyPr>
            <a:spAutoFit/>
          </a:bodyPr>
          <a:lstStyle/>
          <a:p>
            <a:r>
              <a:rPr lang="en-US" dirty="0"/>
              <a:t>Where to report property is based on priority rules, as established by the U.S. Supreme Court’s decision in </a:t>
            </a:r>
            <a:r>
              <a:rPr lang="en-US" i="1" dirty="0"/>
              <a:t>Texas vs. New Jersey </a:t>
            </a:r>
            <a:r>
              <a:rPr lang="en-US" dirty="0"/>
              <a:t>379 US 674 (1965).</a:t>
            </a:r>
          </a:p>
        </p:txBody>
      </p:sp>
      <p:sp>
        <p:nvSpPr>
          <p:cNvPr id="43" name="Content Placeholder 12">
            <a:extLst>
              <a:ext uri="{FF2B5EF4-FFF2-40B4-BE49-F238E27FC236}">
                <a16:creationId xmlns:a16="http://schemas.microsoft.com/office/drawing/2014/main" id="{B89FB284-EA77-462C-BEC2-40BD3C92AD8A}"/>
              </a:ext>
            </a:extLst>
          </p:cNvPr>
          <p:cNvSpPr txBox="1">
            <a:spLocks/>
          </p:cNvSpPr>
          <p:nvPr/>
        </p:nvSpPr>
        <p:spPr>
          <a:xfrm>
            <a:off x="485775" y="4661664"/>
            <a:ext cx="11225213" cy="1431161"/>
          </a:xfrm>
          <a:prstGeom prst="rect">
            <a:avLst/>
          </a:prstGeom>
        </p:spPr>
        <p:txBody>
          <a:bodyPr vert="horz" lIns="0" tIns="0" rIns="0" bIns="0" rtlCol="0" anchor="t" anchorCtr="0">
            <a:spAutoFit/>
          </a:bodyPr>
          <a:lstStyle>
            <a:lvl1pPr marL="356616" indent="-356616" algn="l" defTabSz="914400" rtl="0" eaLnBrk="1" latinLnBrk="0" hangingPunct="1">
              <a:spcBef>
                <a:spcPct val="20000"/>
              </a:spcBef>
              <a:buClr>
                <a:schemeClr val="tx2"/>
              </a:buClr>
              <a:buSzPct val="110000"/>
              <a:buFont typeface="Wingdings" pitchFamily="2" charset="2"/>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Wingdings" pitchFamily="2" charset="2"/>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Wingdings" pitchFamily="2" charset="2"/>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Wingdings" pitchFamily="2" charset="2"/>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Wingdings" pitchFamily="2" charset="2"/>
              <a:buChar char="§"/>
              <a:defRPr sz="14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9pPr>
          </a:lstStyle>
          <a:p>
            <a:pPr marL="274320" indent="-274320" defTabSz="685434">
              <a:spcBef>
                <a:spcPts val="0"/>
              </a:spcBef>
              <a:spcAft>
                <a:spcPts val="600"/>
              </a:spcAft>
              <a:buClr>
                <a:schemeClr val="tx2"/>
              </a:buClr>
              <a:buSzPct val="100000"/>
            </a:pPr>
            <a:r>
              <a:rPr lang="en-US" sz="1600" b="1" dirty="0"/>
              <a:t>First-priority rule</a:t>
            </a:r>
            <a:r>
              <a:rPr lang="en-US" sz="1600" dirty="0"/>
              <a:t>: This is the state of the owner’s last known address as shown on the holder’s books and records.</a:t>
            </a:r>
          </a:p>
          <a:p>
            <a:pPr marL="274320" indent="-274320" defTabSz="685434">
              <a:spcBef>
                <a:spcPts val="0"/>
              </a:spcBef>
              <a:spcAft>
                <a:spcPts val="600"/>
              </a:spcAft>
              <a:buClr>
                <a:schemeClr val="tx2"/>
              </a:buClr>
              <a:buSzPct val="100000"/>
            </a:pPr>
            <a:r>
              <a:rPr lang="en-US" sz="1600" b="1" dirty="0"/>
              <a:t>Second-priority rule</a:t>
            </a:r>
            <a:r>
              <a:rPr lang="en-US" sz="1600" dirty="0"/>
              <a:t>: This is the state of the holder’s incorporation or formation if the holder does not have an owner’s last known address or if the last known address is a foreign address (generally). </a:t>
            </a:r>
          </a:p>
          <a:p>
            <a:pPr marL="274320" lvl="2" indent="0" algn="ctr" defTabSz="685434">
              <a:spcBef>
                <a:spcPts val="0"/>
              </a:spcBef>
              <a:spcAft>
                <a:spcPts val="600"/>
              </a:spcAft>
              <a:buClr>
                <a:schemeClr val="tx2"/>
              </a:buClr>
              <a:buSzPct val="100000"/>
              <a:buNone/>
            </a:pPr>
            <a:r>
              <a:rPr lang="en-US" sz="1400" i="1" dirty="0"/>
              <a:t>This means your state of incorporation may receive the largest volume of reports, even if you have no operations there. </a:t>
            </a:r>
            <a:endParaRPr lang="en-US" sz="1400" dirty="0"/>
          </a:p>
          <a:p>
            <a:pPr marL="274320" indent="-274320" defTabSz="685434">
              <a:spcBef>
                <a:spcPts val="0"/>
              </a:spcBef>
              <a:spcAft>
                <a:spcPts val="600"/>
              </a:spcAft>
              <a:buClr>
                <a:schemeClr val="tx2"/>
              </a:buClr>
              <a:buSzPct val="100000"/>
            </a:pPr>
            <a:r>
              <a:rPr lang="en-US" sz="1600" dirty="0"/>
              <a:t>Some states also require negative reporting.</a:t>
            </a:r>
          </a:p>
        </p:txBody>
      </p:sp>
      <p:pic>
        <p:nvPicPr>
          <p:cNvPr id="5" name="Picture 4">
            <a:extLst>
              <a:ext uri="{FF2B5EF4-FFF2-40B4-BE49-F238E27FC236}">
                <a16:creationId xmlns:a16="http://schemas.microsoft.com/office/drawing/2014/main" id="{F08F495A-A421-7FF4-81F1-7DF7B78E7944}"/>
              </a:ext>
            </a:extLst>
          </p:cNvPr>
          <p:cNvPicPr>
            <a:picLocks noChangeAspect="1"/>
          </p:cNvPicPr>
          <p:nvPr/>
        </p:nvPicPr>
        <p:blipFill>
          <a:blip r:embed="rId7"/>
          <a:stretch>
            <a:fillRect/>
          </a:stretch>
        </p:blipFill>
        <p:spPr>
          <a:xfrm>
            <a:off x="4011325" y="1862634"/>
            <a:ext cx="4169350" cy="2743200"/>
          </a:xfrm>
          <a:prstGeom prst="rect">
            <a:avLst/>
          </a:prstGeom>
        </p:spPr>
      </p:pic>
    </p:spTree>
    <p:extLst>
      <p:ext uri="{BB962C8B-B14F-4D97-AF65-F5344CB8AC3E}">
        <p14:creationId xmlns:p14="http://schemas.microsoft.com/office/powerpoint/2010/main" val="59005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9D70C96-EF50-4280-9089-568F17DB519C}"/>
              </a:ext>
            </a:extLst>
          </p:cNvPr>
          <p:cNvGraphicFramePr>
            <a:graphicFrameLocks/>
          </p:cNvGraphicFramePr>
          <p:nvPr>
            <p:custDataLst>
              <p:tags r:id="rId1"/>
            </p:custDataLst>
            <p:extLst>
              <p:ext uri="{D42A27DB-BD31-4B8C-83A1-F6EECF244321}">
                <p14:modId xmlns:p14="http://schemas.microsoft.com/office/powerpoint/2010/main" val="1185130220"/>
              </p:ext>
            </p:ext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56" imgH="257" progId="TCLayout.ActiveDocument.1">
                  <p:embed/>
                </p:oleObj>
              </mc:Choice>
              <mc:Fallback>
                <p:oleObj name="think-cell Slide" r:id="rId4" imgW="256" imgH="257" progId="TCLayout.ActiveDocument.1">
                  <p:embed/>
                  <p:pic>
                    <p:nvPicPr>
                      <p:cNvPr id="4" name="Object 3" hidden="1">
                        <a:extLst>
                          <a:ext uri="{FF2B5EF4-FFF2-40B4-BE49-F238E27FC236}">
                            <a16:creationId xmlns:a16="http://schemas.microsoft.com/office/drawing/2014/main" id="{19D70C96-EF50-4280-9089-568F17DB519C}"/>
                          </a:ext>
                        </a:extLst>
                      </p:cNvPr>
                      <p:cNvPicPr/>
                      <p:nvPr/>
                    </p:nvPicPr>
                    <p:blipFill>
                      <a:blip r:embed="rId5"/>
                      <a:stretch>
                        <a:fillRect/>
                      </a:stretch>
                    </p:blipFill>
                    <p:spPr>
                      <a:xfrm>
                        <a:off x="1525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64B114B-BC04-450D-B1EE-6F08857EA8F7}"/>
              </a:ext>
            </a:extLst>
          </p:cNvPr>
          <p:cNvSpPr>
            <a:spLocks noGrp="1"/>
          </p:cNvSpPr>
          <p:nvPr>
            <p:ph type="title"/>
          </p:nvPr>
        </p:nvSpPr>
        <p:spPr>
          <a:xfrm>
            <a:off x="485523" y="345396"/>
            <a:ext cx="11224347" cy="470898"/>
          </a:xfrm>
        </p:spPr>
        <p:txBody>
          <a:bodyPr vert="horz" rIns="0"/>
          <a:lstStyle/>
          <a:p>
            <a:r>
              <a:rPr lang="en-US" dirty="0"/>
              <a:t>Polling question 6</a:t>
            </a:r>
          </a:p>
        </p:txBody>
      </p:sp>
      <p:pic>
        <p:nvPicPr>
          <p:cNvPr id="19" name="Picture 18">
            <a:extLst>
              <a:ext uri="{FF2B5EF4-FFF2-40B4-BE49-F238E27FC236}">
                <a16:creationId xmlns:a16="http://schemas.microsoft.com/office/drawing/2014/main" id="{72D43DA3-F9B1-DF1A-39D3-1252F730B5B2}"/>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20" name="Text Placeholder 2">
            <a:extLst>
              <a:ext uri="{FF2B5EF4-FFF2-40B4-BE49-F238E27FC236}">
                <a16:creationId xmlns:a16="http://schemas.microsoft.com/office/drawing/2014/main" id="{52560864-3C90-FB09-0533-4DDE458F0133}"/>
              </a:ext>
            </a:extLst>
          </p:cNvPr>
          <p:cNvSpPr txBox="1">
            <a:spLocks/>
          </p:cNvSpPr>
          <p:nvPr/>
        </p:nvSpPr>
        <p:spPr>
          <a:xfrm>
            <a:off x="476251" y="2361049"/>
            <a:ext cx="5724087" cy="64008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My organization is aware of its unclaimed property reporting obligations and reports property annually.</a:t>
            </a:r>
          </a:p>
        </p:txBody>
      </p:sp>
      <p:grpSp>
        <p:nvGrpSpPr>
          <p:cNvPr id="21" name="Group 20">
            <a:extLst>
              <a:ext uri="{FF2B5EF4-FFF2-40B4-BE49-F238E27FC236}">
                <a16:creationId xmlns:a16="http://schemas.microsoft.com/office/drawing/2014/main" id="{531C3670-3851-9014-D14E-E7D1E174C9F7}"/>
              </a:ext>
            </a:extLst>
          </p:cNvPr>
          <p:cNvGrpSpPr/>
          <p:nvPr/>
        </p:nvGrpSpPr>
        <p:grpSpPr>
          <a:xfrm>
            <a:off x="476251" y="1408539"/>
            <a:ext cx="829941" cy="829941"/>
            <a:chOff x="10478582" y="1148265"/>
            <a:chExt cx="1119058" cy="1119058"/>
          </a:xfrm>
        </p:grpSpPr>
        <p:sp>
          <p:nvSpPr>
            <p:cNvPr id="22" name="Rectangle 21">
              <a:extLst>
                <a:ext uri="{FF2B5EF4-FFF2-40B4-BE49-F238E27FC236}">
                  <a16:creationId xmlns:a16="http://schemas.microsoft.com/office/drawing/2014/main" id="{9F0AD68B-5F93-C6BE-3D74-480D67B9AB53}"/>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23" name="Rectangle 22">
              <a:extLst>
                <a:ext uri="{FF2B5EF4-FFF2-40B4-BE49-F238E27FC236}">
                  <a16:creationId xmlns:a16="http://schemas.microsoft.com/office/drawing/2014/main" id="{88F8BF6F-B9D0-6397-204D-4EA0E05E62DB}"/>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sp>
        <p:nvSpPr>
          <p:cNvPr id="24" name="Text Placeholder 2">
            <a:extLst>
              <a:ext uri="{FF2B5EF4-FFF2-40B4-BE49-F238E27FC236}">
                <a16:creationId xmlns:a16="http://schemas.microsoft.com/office/drawing/2014/main" id="{2A69BEBF-48D2-A81E-6E79-B4AEEDD28C43}"/>
              </a:ext>
            </a:extLst>
          </p:cNvPr>
          <p:cNvSpPr txBox="1">
            <a:spLocks/>
          </p:cNvSpPr>
          <p:nvPr/>
        </p:nvSpPr>
        <p:spPr>
          <a:xfrm>
            <a:off x="476251" y="3119826"/>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True</a:t>
            </a:r>
          </a:p>
        </p:txBody>
      </p:sp>
      <p:sp>
        <p:nvSpPr>
          <p:cNvPr id="25" name="Text Placeholder 2">
            <a:extLst>
              <a:ext uri="{FF2B5EF4-FFF2-40B4-BE49-F238E27FC236}">
                <a16:creationId xmlns:a16="http://schemas.microsoft.com/office/drawing/2014/main" id="{A8DB9B2A-13EB-DDDD-49C9-E7ACF94B298F}"/>
              </a:ext>
            </a:extLst>
          </p:cNvPr>
          <p:cNvSpPr txBox="1">
            <a:spLocks/>
          </p:cNvSpPr>
          <p:nvPr/>
        </p:nvSpPr>
        <p:spPr>
          <a:xfrm>
            <a:off x="3457138" y="3119826"/>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IN" sz="1600" dirty="0"/>
              <a:t>False</a:t>
            </a:r>
          </a:p>
        </p:txBody>
      </p:sp>
      <p:sp>
        <p:nvSpPr>
          <p:cNvPr id="26" name="Text Placeholder 2">
            <a:extLst>
              <a:ext uri="{FF2B5EF4-FFF2-40B4-BE49-F238E27FC236}">
                <a16:creationId xmlns:a16="http://schemas.microsoft.com/office/drawing/2014/main" id="{EDBA0ED7-ED49-E6FE-3184-19F3B12B6B83}"/>
              </a:ext>
            </a:extLst>
          </p:cNvPr>
          <p:cNvSpPr txBox="1">
            <a:spLocks/>
          </p:cNvSpPr>
          <p:nvPr/>
        </p:nvSpPr>
        <p:spPr>
          <a:xfrm>
            <a:off x="3457138" y="4467779"/>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550" spc="-10" dirty="0"/>
              <a:t>Don’t know</a:t>
            </a:r>
          </a:p>
        </p:txBody>
      </p:sp>
      <p:sp>
        <p:nvSpPr>
          <p:cNvPr id="27" name="Text Placeholder 2">
            <a:extLst>
              <a:ext uri="{FF2B5EF4-FFF2-40B4-BE49-F238E27FC236}">
                <a16:creationId xmlns:a16="http://schemas.microsoft.com/office/drawing/2014/main" id="{E96ABCF0-0A3A-6D65-4F9F-67DCCEDE859B}"/>
              </a:ext>
            </a:extLst>
          </p:cNvPr>
          <p:cNvSpPr txBox="1">
            <a:spLocks/>
          </p:cNvSpPr>
          <p:nvPr/>
        </p:nvSpPr>
        <p:spPr>
          <a:xfrm>
            <a:off x="476251" y="4467779"/>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IN" sz="1600" dirty="0"/>
              <a:t>Somewhere in the middle — doing the best we can</a:t>
            </a:r>
          </a:p>
        </p:txBody>
      </p:sp>
    </p:spTree>
    <p:extLst>
      <p:ext uri="{BB962C8B-B14F-4D97-AF65-F5344CB8AC3E}">
        <p14:creationId xmlns:p14="http://schemas.microsoft.com/office/powerpoint/2010/main" val="31027048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State examination update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067ED26-F78D-4F01-B1B0-5A3F81BE3B7F}"/>
              </a:ext>
            </a:extLst>
          </p:cNvPr>
          <p:cNvGraphicFramePr>
            <a:graphicFrameLocks/>
          </p:cNvGraphicFramePr>
          <p:nvPr>
            <p:custDataLst>
              <p:tags r:id="rId1"/>
            </p:custDataLst>
            <p:extLst>
              <p:ext uri="{D42A27DB-BD31-4B8C-83A1-F6EECF244321}">
                <p14:modId xmlns:p14="http://schemas.microsoft.com/office/powerpoint/2010/main" val="3819128015"/>
              </p:ext>
            </p:ext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8067ED26-F78D-4F01-B1B0-5A3F81BE3B7F}"/>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5B1BEA64-7676-4164-97DE-336334798376}"/>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3" name="Title 2">
            <a:extLst>
              <a:ext uri="{FF2B5EF4-FFF2-40B4-BE49-F238E27FC236}">
                <a16:creationId xmlns:a16="http://schemas.microsoft.com/office/drawing/2014/main" id="{DC8A4DCB-71DD-4345-8B56-84FA3C4D6D7F}"/>
              </a:ext>
            </a:extLst>
          </p:cNvPr>
          <p:cNvSpPr>
            <a:spLocks noGrp="1"/>
          </p:cNvSpPr>
          <p:nvPr>
            <p:ph type="title"/>
          </p:nvPr>
        </p:nvSpPr>
        <p:spPr>
          <a:xfrm>
            <a:off x="485523" y="345396"/>
            <a:ext cx="11224347" cy="470898"/>
          </a:xfrm>
        </p:spPr>
        <p:txBody>
          <a:bodyPr vert="horz" rIns="0"/>
          <a:lstStyle/>
          <a:p>
            <a:r>
              <a:rPr lang="en-IN" dirty="0"/>
              <a:t>State examination update</a:t>
            </a:r>
            <a:endParaRPr lang="en-US" dirty="0"/>
          </a:p>
        </p:txBody>
      </p:sp>
      <p:grpSp>
        <p:nvGrpSpPr>
          <p:cNvPr id="40" name="Group 39">
            <a:extLst>
              <a:ext uri="{FF2B5EF4-FFF2-40B4-BE49-F238E27FC236}">
                <a16:creationId xmlns:a16="http://schemas.microsoft.com/office/drawing/2014/main" id="{10F2823A-09F4-DAE3-4B9F-CB54856F1CD9}"/>
              </a:ext>
            </a:extLst>
          </p:cNvPr>
          <p:cNvGrpSpPr/>
          <p:nvPr/>
        </p:nvGrpSpPr>
        <p:grpSpPr>
          <a:xfrm>
            <a:off x="476251" y="1408538"/>
            <a:ext cx="11233619" cy="4684287"/>
            <a:chOff x="476251" y="1408538"/>
            <a:chExt cx="11233619" cy="4684287"/>
          </a:xfrm>
        </p:grpSpPr>
        <p:grpSp>
          <p:nvGrpSpPr>
            <p:cNvPr id="19" name="Group 18">
              <a:extLst>
                <a:ext uri="{FF2B5EF4-FFF2-40B4-BE49-F238E27FC236}">
                  <a16:creationId xmlns:a16="http://schemas.microsoft.com/office/drawing/2014/main" id="{98E9804E-0808-4952-E291-7DEF6D2E31CD}"/>
                </a:ext>
              </a:extLst>
            </p:cNvPr>
            <p:cNvGrpSpPr/>
            <p:nvPr/>
          </p:nvGrpSpPr>
          <p:grpSpPr>
            <a:xfrm>
              <a:off x="476251" y="1408538"/>
              <a:ext cx="3657600" cy="2194561"/>
              <a:chOff x="476251" y="1408538"/>
              <a:chExt cx="3657600" cy="2194561"/>
            </a:xfrm>
          </p:grpSpPr>
          <p:sp>
            <p:nvSpPr>
              <p:cNvPr id="6" name="Rectangle 5">
                <a:extLst>
                  <a:ext uri="{FF2B5EF4-FFF2-40B4-BE49-F238E27FC236}">
                    <a16:creationId xmlns:a16="http://schemas.microsoft.com/office/drawing/2014/main" id="{F188D5C7-8834-F554-6AB2-218486D0C065}"/>
                  </a:ext>
                </a:extLst>
              </p:cNvPr>
              <p:cNvSpPr/>
              <p:nvPr/>
            </p:nvSpPr>
            <p:spPr>
              <a:xfrm>
                <a:off x="476251" y="1408539"/>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Hundreds of ongoing audits of healthcare providers and payers by various states and third-party contract auditors (operate on contingency fees, incentivized to maximize findings)</a:t>
                </a:r>
              </a:p>
            </p:txBody>
          </p:sp>
          <p:sp>
            <p:nvSpPr>
              <p:cNvPr id="18" name="Trapezoid 17">
                <a:extLst>
                  <a:ext uri="{FF2B5EF4-FFF2-40B4-BE49-F238E27FC236}">
                    <a16:creationId xmlns:a16="http://schemas.microsoft.com/office/drawing/2014/main" id="{978C0F37-664F-FF3B-6684-D31794E1315D}"/>
                  </a:ext>
                </a:extLst>
              </p:cNvPr>
              <p:cNvSpPr/>
              <p:nvPr/>
            </p:nvSpPr>
            <p:spPr>
              <a:xfrm flipV="1">
                <a:off x="750571" y="1408538"/>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20" name="Group 19">
              <a:extLst>
                <a:ext uri="{FF2B5EF4-FFF2-40B4-BE49-F238E27FC236}">
                  <a16:creationId xmlns:a16="http://schemas.microsoft.com/office/drawing/2014/main" id="{C1D12116-F4A2-29F3-90D1-90C8593275B6}"/>
                </a:ext>
              </a:extLst>
            </p:cNvPr>
            <p:cNvGrpSpPr/>
            <p:nvPr/>
          </p:nvGrpSpPr>
          <p:grpSpPr>
            <a:xfrm>
              <a:off x="4264261" y="1408538"/>
              <a:ext cx="3657600" cy="2194561"/>
              <a:chOff x="476251" y="1408538"/>
              <a:chExt cx="3657600" cy="2194561"/>
            </a:xfrm>
          </p:grpSpPr>
          <p:sp>
            <p:nvSpPr>
              <p:cNvPr id="21" name="Rectangle 20">
                <a:extLst>
                  <a:ext uri="{FF2B5EF4-FFF2-40B4-BE49-F238E27FC236}">
                    <a16:creationId xmlns:a16="http://schemas.microsoft.com/office/drawing/2014/main" id="{37122C2D-7F36-8399-9FD0-C73D48086492}"/>
                  </a:ext>
                </a:extLst>
              </p:cNvPr>
              <p:cNvSpPr/>
              <p:nvPr/>
            </p:nvSpPr>
            <p:spPr>
              <a:xfrm>
                <a:off x="476251" y="1408539"/>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Audit duration of three to five years or more, significant use of resources </a:t>
                </a:r>
              </a:p>
            </p:txBody>
          </p:sp>
          <p:sp>
            <p:nvSpPr>
              <p:cNvPr id="23" name="Trapezoid 22">
                <a:extLst>
                  <a:ext uri="{FF2B5EF4-FFF2-40B4-BE49-F238E27FC236}">
                    <a16:creationId xmlns:a16="http://schemas.microsoft.com/office/drawing/2014/main" id="{9F29C9C2-A849-BAA8-A78B-9ED5801A19A6}"/>
                  </a:ext>
                </a:extLst>
              </p:cNvPr>
              <p:cNvSpPr/>
              <p:nvPr/>
            </p:nvSpPr>
            <p:spPr>
              <a:xfrm flipV="1">
                <a:off x="750571" y="1408538"/>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24" name="Group 23">
              <a:extLst>
                <a:ext uri="{FF2B5EF4-FFF2-40B4-BE49-F238E27FC236}">
                  <a16:creationId xmlns:a16="http://schemas.microsoft.com/office/drawing/2014/main" id="{23479C0F-F48B-855D-5A03-AA83B454279F}"/>
                </a:ext>
              </a:extLst>
            </p:cNvPr>
            <p:cNvGrpSpPr/>
            <p:nvPr/>
          </p:nvGrpSpPr>
          <p:grpSpPr>
            <a:xfrm>
              <a:off x="8052270" y="1408538"/>
              <a:ext cx="3657600" cy="2194561"/>
              <a:chOff x="476251" y="1408538"/>
              <a:chExt cx="3657600" cy="2194561"/>
            </a:xfrm>
          </p:grpSpPr>
          <p:sp>
            <p:nvSpPr>
              <p:cNvPr id="25" name="Rectangle 24">
                <a:extLst>
                  <a:ext uri="{FF2B5EF4-FFF2-40B4-BE49-F238E27FC236}">
                    <a16:creationId xmlns:a16="http://schemas.microsoft.com/office/drawing/2014/main" id="{A646126A-EA2C-534B-447A-7D6275999BD3}"/>
                  </a:ext>
                </a:extLst>
              </p:cNvPr>
              <p:cNvSpPr/>
              <p:nvPr/>
            </p:nvSpPr>
            <p:spPr>
              <a:xfrm>
                <a:off x="476251" y="1408539"/>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Expanded property types under</a:t>
                </a:r>
              </a:p>
              <a:p>
                <a:pPr algn="ctr" defTabSz="1219169" hangingPunct="0"/>
                <a:r>
                  <a:rPr lang="en-IN" sz="1600" kern="0" dirty="0">
                    <a:solidFill>
                      <a:schemeClr val="bg1"/>
                    </a:solidFill>
                  </a:rPr>
                  <a:t>audit – states now heavily examining gift cards, loyalty programs, business-to-business credits, and digital and virtual currency</a:t>
                </a:r>
              </a:p>
            </p:txBody>
          </p:sp>
          <p:sp>
            <p:nvSpPr>
              <p:cNvPr id="26" name="Trapezoid 25">
                <a:extLst>
                  <a:ext uri="{FF2B5EF4-FFF2-40B4-BE49-F238E27FC236}">
                    <a16:creationId xmlns:a16="http://schemas.microsoft.com/office/drawing/2014/main" id="{F5613F49-E5E7-B300-CB56-74B91C9EE1AF}"/>
                  </a:ext>
                </a:extLst>
              </p:cNvPr>
              <p:cNvSpPr/>
              <p:nvPr/>
            </p:nvSpPr>
            <p:spPr>
              <a:xfrm flipV="1">
                <a:off x="750571" y="1408538"/>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36" name="Group 35">
              <a:extLst>
                <a:ext uri="{FF2B5EF4-FFF2-40B4-BE49-F238E27FC236}">
                  <a16:creationId xmlns:a16="http://schemas.microsoft.com/office/drawing/2014/main" id="{75B301B6-5C19-DACB-F944-8E0F26634A1F}"/>
                </a:ext>
              </a:extLst>
            </p:cNvPr>
            <p:cNvGrpSpPr/>
            <p:nvPr/>
          </p:nvGrpSpPr>
          <p:grpSpPr>
            <a:xfrm>
              <a:off x="476251" y="3898264"/>
              <a:ext cx="3657600" cy="2194561"/>
              <a:chOff x="476251" y="3898264"/>
              <a:chExt cx="3657600" cy="2194561"/>
            </a:xfrm>
          </p:grpSpPr>
          <p:sp>
            <p:nvSpPr>
              <p:cNvPr id="28" name="Rectangle 27">
                <a:extLst>
                  <a:ext uri="{FF2B5EF4-FFF2-40B4-BE49-F238E27FC236}">
                    <a16:creationId xmlns:a16="http://schemas.microsoft.com/office/drawing/2014/main" id="{97BE3E9D-CCBA-CF23-ECE4-F5EB308BE4CD}"/>
                  </a:ext>
                </a:extLst>
              </p:cNvPr>
              <p:cNvSpPr/>
              <p:nvPr/>
            </p:nvSpPr>
            <p:spPr>
              <a:xfrm>
                <a:off x="476251" y="3898265"/>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Estimation and extrapolation – if records are incomplete, states will sample and project, often resulting in inflated liability</a:t>
                </a:r>
              </a:p>
            </p:txBody>
          </p:sp>
          <p:sp>
            <p:nvSpPr>
              <p:cNvPr id="29" name="Trapezoid 28">
                <a:extLst>
                  <a:ext uri="{FF2B5EF4-FFF2-40B4-BE49-F238E27FC236}">
                    <a16:creationId xmlns:a16="http://schemas.microsoft.com/office/drawing/2014/main" id="{D6A72517-1EF5-CCA1-36EC-DC90406BDB4C}"/>
                  </a:ext>
                </a:extLst>
              </p:cNvPr>
              <p:cNvSpPr/>
              <p:nvPr/>
            </p:nvSpPr>
            <p:spPr>
              <a:xfrm flipV="1">
                <a:off x="750571" y="3898264"/>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30" name="Group 29">
              <a:extLst>
                <a:ext uri="{FF2B5EF4-FFF2-40B4-BE49-F238E27FC236}">
                  <a16:creationId xmlns:a16="http://schemas.microsoft.com/office/drawing/2014/main" id="{335B4DFB-5F24-0707-ACD9-0D665E98B07D}"/>
                </a:ext>
              </a:extLst>
            </p:cNvPr>
            <p:cNvGrpSpPr/>
            <p:nvPr/>
          </p:nvGrpSpPr>
          <p:grpSpPr>
            <a:xfrm>
              <a:off x="4264261" y="3898264"/>
              <a:ext cx="3657600" cy="2194561"/>
              <a:chOff x="476251" y="1408538"/>
              <a:chExt cx="3657600" cy="2194561"/>
            </a:xfrm>
          </p:grpSpPr>
          <p:sp>
            <p:nvSpPr>
              <p:cNvPr id="31" name="Rectangle 30">
                <a:extLst>
                  <a:ext uri="{FF2B5EF4-FFF2-40B4-BE49-F238E27FC236}">
                    <a16:creationId xmlns:a16="http://schemas.microsoft.com/office/drawing/2014/main" id="{72A64FA5-473C-3362-F8C4-D931CAC1CF80}"/>
                  </a:ext>
                </a:extLst>
              </p:cNvPr>
              <p:cNvSpPr/>
              <p:nvPr/>
            </p:nvSpPr>
            <p:spPr>
              <a:xfrm>
                <a:off x="476251" y="1408539"/>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Multistate coordination – states increasingly share audit intelligence and finding in one state triggers inquiries from others</a:t>
                </a:r>
              </a:p>
            </p:txBody>
          </p:sp>
          <p:sp>
            <p:nvSpPr>
              <p:cNvPr id="32" name="Trapezoid 31">
                <a:extLst>
                  <a:ext uri="{FF2B5EF4-FFF2-40B4-BE49-F238E27FC236}">
                    <a16:creationId xmlns:a16="http://schemas.microsoft.com/office/drawing/2014/main" id="{5B332F62-4B55-0C7F-4620-BFA2763E4E53}"/>
                  </a:ext>
                </a:extLst>
              </p:cNvPr>
              <p:cNvSpPr/>
              <p:nvPr/>
            </p:nvSpPr>
            <p:spPr>
              <a:xfrm flipV="1">
                <a:off x="750571" y="1408538"/>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33" name="Group 32">
              <a:extLst>
                <a:ext uri="{FF2B5EF4-FFF2-40B4-BE49-F238E27FC236}">
                  <a16:creationId xmlns:a16="http://schemas.microsoft.com/office/drawing/2014/main" id="{B50EDD3F-E79C-D9A7-A3B9-B19F4C363E03}"/>
                </a:ext>
              </a:extLst>
            </p:cNvPr>
            <p:cNvGrpSpPr/>
            <p:nvPr/>
          </p:nvGrpSpPr>
          <p:grpSpPr>
            <a:xfrm>
              <a:off x="8052270" y="3898264"/>
              <a:ext cx="3657600" cy="2194561"/>
              <a:chOff x="476251" y="1408538"/>
              <a:chExt cx="3657600" cy="2194561"/>
            </a:xfrm>
          </p:grpSpPr>
          <p:sp>
            <p:nvSpPr>
              <p:cNvPr id="34" name="Rectangle 33">
                <a:extLst>
                  <a:ext uri="{FF2B5EF4-FFF2-40B4-BE49-F238E27FC236}">
                    <a16:creationId xmlns:a16="http://schemas.microsoft.com/office/drawing/2014/main" id="{F38E83CE-6FA5-97AF-85CA-9AEDE0FFE953}"/>
                  </a:ext>
                </a:extLst>
              </p:cNvPr>
              <p:cNvSpPr/>
              <p:nvPr/>
            </p:nvSpPr>
            <p:spPr>
              <a:xfrm>
                <a:off x="476251" y="1408539"/>
                <a:ext cx="3657600" cy="2194560"/>
              </a:xfrm>
              <a:prstGeom prst="rect">
                <a:avLst/>
              </a:prstGeom>
              <a:solidFill>
                <a:srgbClr val="1A1A24"/>
              </a:solidFill>
              <a:ln w="6350" cap="flat" cmpd="sng" algn="ctr">
                <a:solidFill>
                  <a:srgbClr val="747480"/>
                </a:solidFill>
                <a:prstDash val="solid"/>
                <a:round/>
                <a:headEnd type="none" w="med" len="med"/>
                <a:tailEnd type="none" w="med" len="med"/>
              </a:ln>
              <a:effectLst/>
            </p:spPr>
            <p:txBody>
              <a:bodyPr lIns="91440" tIns="228600" rIns="91440" bIns="45720" anchor="t"/>
              <a:lstStyle/>
              <a:p>
                <a:pPr algn="ctr" defTabSz="1219169" hangingPunct="0"/>
                <a:r>
                  <a:rPr lang="en-IN" sz="1600" kern="0" dirty="0">
                    <a:solidFill>
                      <a:schemeClr val="bg1"/>
                    </a:solidFill>
                  </a:rPr>
                  <a:t>Look-back periods – commonly</a:t>
                </a:r>
                <a:br>
                  <a:rPr lang="en-IN" sz="1600" kern="0" dirty="0">
                    <a:solidFill>
                      <a:schemeClr val="bg1"/>
                    </a:solidFill>
                  </a:rPr>
                </a:br>
                <a:r>
                  <a:rPr lang="en-IN" sz="1600" kern="0" dirty="0">
                    <a:solidFill>
                      <a:schemeClr val="bg1"/>
                    </a:solidFill>
                  </a:rPr>
                  <a:t>10 to 15 years</a:t>
                </a:r>
              </a:p>
            </p:txBody>
          </p:sp>
          <p:sp>
            <p:nvSpPr>
              <p:cNvPr id="35" name="Trapezoid 34">
                <a:extLst>
                  <a:ext uri="{FF2B5EF4-FFF2-40B4-BE49-F238E27FC236}">
                    <a16:creationId xmlns:a16="http://schemas.microsoft.com/office/drawing/2014/main" id="{7270D00C-3257-D404-3027-9BED5C355B2C}"/>
                  </a:ext>
                </a:extLst>
              </p:cNvPr>
              <p:cNvSpPr/>
              <p:nvPr/>
            </p:nvSpPr>
            <p:spPr>
              <a:xfrm flipV="1">
                <a:off x="750571" y="1408538"/>
                <a:ext cx="3108960" cy="106225"/>
              </a:xfrm>
              <a:prstGeom prst="trapezoid">
                <a:avLst>
                  <a:gd name="adj" fmla="val 70161"/>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spTree>
    <p:extLst>
      <p:ext uri="{BB962C8B-B14F-4D97-AF65-F5344CB8AC3E}">
        <p14:creationId xmlns:p14="http://schemas.microsoft.com/office/powerpoint/2010/main" val="11959912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4FD22-DEB1-BD76-50F5-D4F7C50096F0}"/>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82326BA-1044-B4E3-33DD-DC65F19BA1F4}"/>
              </a:ext>
            </a:extLst>
          </p:cNvPr>
          <p:cNvGraphicFramePr>
            <a:graphicFrameLocks/>
          </p:cNvGraphicFramePr>
          <p:nvPr>
            <p:custDataLst>
              <p:tags r:id="rId1"/>
            </p:custDataLst>
            <p:extLst>
              <p:ext uri="{D42A27DB-BD31-4B8C-83A1-F6EECF244321}">
                <p14:modId xmlns:p14="http://schemas.microsoft.com/office/powerpoint/2010/main" val="1988993006"/>
              </p:ext>
            </p:ext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B82326BA-1044-B4E3-33DD-DC65F19BA1F4}"/>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8F400797-55B6-43C8-3FB9-77C40EE97086}"/>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3" name="Title 2">
            <a:extLst>
              <a:ext uri="{FF2B5EF4-FFF2-40B4-BE49-F238E27FC236}">
                <a16:creationId xmlns:a16="http://schemas.microsoft.com/office/drawing/2014/main" id="{F29807CA-C8ED-6BE7-3088-D57793159739}"/>
              </a:ext>
            </a:extLst>
          </p:cNvPr>
          <p:cNvSpPr>
            <a:spLocks noGrp="1"/>
          </p:cNvSpPr>
          <p:nvPr>
            <p:ph type="title"/>
          </p:nvPr>
        </p:nvSpPr>
        <p:spPr>
          <a:xfrm>
            <a:off x="485523" y="345396"/>
            <a:ext cx="11224347" cy="470898"/>
          </a:xfrm>
        </p:spPr>
        <p:txBody>
          <a:bodyPr vert="horz" rIns="0"/>
          <a:lstStyle/>
          <a:p>
            <a:r>
              <a:rPr lang="en-IN" dirty="0"/>
              <a:t>State examination update (cont.)</a:t>
            </a:r>
            <a:endParaRPr lang="en-US" dirty="0"/>
          </a:p>
        </p:txBody>
      </p:sp>
      <p:grpSp>
        <p:nvGrpSpPr>
          <p:cNvPr id="9" name="Group 8">
            <a:extLst>
              <a:ext uri="{FF2B5EF4-FFF2-40B4-BE49-F238E27FC236}">
                <a16:creationId xmlns:a16="http://schemas.microsoft.com/office/drawing/2014/main" id="{441FCB9C-B8B9-0572-146B-CFB78A93C627}"/>
              </a:ext>
            </a:extLst>
          </p:cNvPr>
          <p:cNvGrpSpPr/>
          <p:nvPr/>
        </p:nvGrpSpPr>
        <p:grpSpPr>
          <a:xfrm>
            <a:off x="485775" y="1411288"/>
            <a:ext cx="11223625" cy="2449954"/>
            <a:chOff x="485775" y="1411288"/>
            <a:chExt cx="11223625" cy="2449954"/>
          </a:xfrm>
        </p:grpSpPr>
        <p:sp>
          <p:nvSpPr>
            <p:cNvPr id="26" name="Rectangle 25">
              <a:extLst>
                <a:ext uri="{FF2B5EF4-FFF2-40B4-BE49-F238E27FC236}">
                  <a16:creationId xmlns:a16="http://schemas.microsoft.com/office/drawing/2014/main" id="{4DED3FF4-49D9-C1CF-C371-3900D6B589F5}"/>
                </a:ext>
              </a:extLst>
            </p:cNvPr>
            <p:cNvSpPr>
              <a:spLocks/>
            </p:cNvSpPr>
            <p:nvPr/>
          </p:nvSpPr>
          <p:spPr>
            <a:xfrm>
              <a:off x="485775" y="1568307"/>
              <a:ext cx="11223625" cy="2292935"/>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spAutoFit/>
            </a:bodyPr>
            <a:lstStyle/>
            <a:p>
              <a:pPr marL="182880" indent="-182880">
                <a:spcBef>
                  <a:spcPts val="300"/>
                </a:spcBef>
                <a:spcAft>
                  <a:spcPts val="300"/>
                </a:spcAft>
                <a:buClr>
                  <a:schemeClr val="tx2"/>
                </a:buClr>
                <a:buSzPct val="100000"/>
                <a:buFont typeface="Wingdings" panose="05000000000000000000" pitchFamily="2" charset="2"/>
                <a:buChar char="§"/>
              </a:pPr>
              <a:r>
                <a:rPr lang="en-US" sz="1400" dirty="0">
                  <a:solidFill>
                    <a:schemeClr val="bg1"/>
                  </a:solidFill>
                </a:rPr>
                <a:t>Provider (delivering healthcare services) liability may be impacted by:</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Patient credit balances and self-pay overpayments</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Duplicate patient payments</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Insurance overpayments</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Thorough understanding of contracts between providers and payers related to overpayments by payers</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State insurance commission recoupment laws</a:t>
              </a:r>
            </a:p>
            <a:p>
              <a:pPr marL="365760" lvl="1" indent="-168275" fontAlgn="t">
                <a:spcBef>
                  <a:spcPts val="300"/>
                </a:spcBef>
                <a:spcAft>
                  <a:spcPts val="300"/>
                </a:spcAft>
                <a:buClr>
                  <a:schemeClr val="tx2"/>
                </a:buClr>
                <a:buSzPct val="100000"/>
                <a:buFont typeface="Wingdings" pitchFamily="2" charset="2"/>
                <a:buChar char="§"/>
              </a:pPr>
              <a:r>
                <a:rPr lang="en-US" sz="1400" dirty="0">
                  <a:solidFill>
                    <a:schemeClr val="bg1"/>
                  </a:solidFill>
                </a:rPr>
                <a:t>Focus on patient credits created by self-pay, but states expanding into area of insurance company credits</a:t>
              </a:r>
            </a:p>
          </p:txBody>
        </p:sp>
        <p:sp>
          <p:nvSpPr>
            <p:cNvPr id="8" name="Arrow: Pentagon 7">
              <a:extLst>
                <a:ext uri="{FF2B5EF4-FFF2-40B4-BE49-F238E27FC236}">
                  <a16:creationId xmlns:a16="http://schemas.microsoft.com/office/drawing/2014/main" id="{D51DF0FB-C7BE-8502-EAFE-BB1EBBD534DC}"/>
                </a:ext>
              </a:extLst>
            </p:cNvPr>
            <p:cNvSpPr/>
            <p:nvPr/>
          </p:nvSpPr>
          <p:spPr>
            <a:xfrm>
              <a:off x="587374" y="1411288"/>
              <a:ext cx="3566160"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de-DE" sz="1600" b="1">
                  <a:solidFill>
                    <a:schemeClr val="tx1"/>
                  </a:solidFill>
                </a:rPr>
                <a:t>Healthcare-specific observations:</a:t>
              </a:r>
            </a:p>
          </p:txBody>
        </p:sp>
      </p:grpSp>
      <p:grpSp>
        <p:nvGrpSpPr>
          <p:cNvPr id="11" name="Group 10">
            <a:extLst>
              <a:ext uri="{FF2B5EF4-FFF2-40B4-BE49-F238E27FC236}">
                <a16:creationId xmlns:a16="http://schemas.microsoft.com/office/drawing/2014/main" id="{2B8C4394-CFFC-A261-F10A-6A7F7CCC5AB2}"/>
              </a:ext>
            </a:extLst>
          </p:cNvPr>
          <p:cNvGrpSpPr/>
          <p:nvPr/>
        </p:nvGrpSpPr>
        <p:grpSpPr>
          <a:xfrm>
            <a:off x="485775" y="4012202"/>
            <a:ext cx="11223625" cy="2080623"/>
            <a:chOff x="485775" y="1411288"/>
            <a:chExt cx="11223625" cy="2080623"/>
          </a:xfrm>
        </p:grpSpPr>
        <p:sp>
          <p:nvSpPr>
            <p:cNvPr id="12" name="Rectangle 11">
              <a:extLst>
                <a:ext uri="{FF2B5EF4-FFF2-40B4-BE49-F238E27FC236}">
                  <a16:creationId xmlns:a16="http://schemas.microsoft.com/office/drawing/2014/main" id="{DD167B1F-3AFC-180B-47CE-A615729C6C6F}"/>
                </a:ext>
              </a:extLst>
            </p:cNvPr>
            <p:cNvSpPr>
              <a:spLocks/>
            </p:cNvSpPr>
            <p:nvPr/>
          </p:nvSpPr>
          <p:spPr>
            <a:xfrm>
              <a:off x="485775" y="1568307"/>
              <a:ext cx="11223625" cy="1923604"/>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spAutoFit/>
            </a:bodyPr>
            <a:lstStyle/>
            <a:p>
              <a:pPr marL="182880" indent="-182880">
                <a:spcBef>
                  <a:spcPts val="300"/>
                </a:spcBef>
                <a:spcAft>
                  <a:spcPts val="300"/>
                </a:spcAft>
                <a:buClr>
                  <a:schemeClr val="tx2"/>
                </a:buClr>
                <a:buSzPct val="100000"/>
                <a:buFont typeface="Wingdings" panose="05000000000000000000" pitchFamily="2" charset="2"/>
                <a:buChar char="§"/>
              </a:pPr>
              <a:r>
                <a:rPr lang="en-IN" sz="1400" dirty="0">
                  <a:solidFill>
                    <a:schemeClr val="bg1"/>
                  </a:solidFill>
                </a:rPr>
                <a:t>Patient claims payments </a:t>
              </a:r>
            </a:p>
            <a:p>
              <a:pPr marL="182880" indent="-182880">
                <a:spcBef>
                  <a:spcPts val="300"/>
                </a:spcBef>
                <a:spcAft>
                  <a:spcPts val="300"/>
                </a:spcAft>
                <a:buClr>
                  <a:schemeClr val="tx2"/>
                </a:buClr>
                <a:buSzPct val="100000"/>
                <a:buFont typeface="Wingdings" panose="05000000000000000000" pitchFamily="2" charset="2"/>
                <a:buChar char="§"/>
              </a:pPr>
              <a:r>
                <a:rPr lang="en-IN" sz="1400" dirty="0">
                  <a:solidFill>
                    <a:schemeClr val="bg1"/>
                  </a:solidFill>
                </a:rPr>
                <a:t>Provider reimbursement checks</a:t>
              </a:r>
            </a:p>
            <a:p>
              <a:pPr marL="182880" indent="-182880" fontAlgn="t">
                <a:spcBef>
                  <a:spcPts val="300"/>
                </a:spcBef>
                <a:spcAft>
                  <a:spcPts val="300"/>
                </a:spcAft>
                <a:buClr>
                  <a:schemeClr val="tx2"/>
                </a:buClr>
                <a:buSzPct val="100000"/>
                <a:buFont typeface="Wingdings" panose="05000000000000000000" pitchFamily="2" charset="2"/>
                <a:buChar char="§"/>
              </a:pPr>
              <a:r>
                <a:rPr lang="en-US" sz="1400" dirty="0">
                  <a:solidFill>
                    <a:schemeClr val="bg1"/>
                  </a:solidFill>
                </a:rPr>
                <a:t>Network provider settlements</a:t>
              </a:r>
            </a:p>
            <a:p>
              <a:pPr marL="182880" indent="-182880" fontAlgn="t">
                <a:spcBef>
                  <a:spcPts val="300"/>
                </a:spcBef>
                <a:spcAft>
                  <a:spcPts val="300"/>
                </a:spcAft>
                <a:buClr>
                  <a:schemeClr val="tx2"/>
                </a:buClr>
                <a:buSzPct val="100000"/>
                <a:buFont typeface="Wingdings" panose="05000000000000000000" pitchFamily="2" charset="2"/>
                <a:buChar char="§"/>
              </a:pPr>
              <a:r>
                <a:rPr lang="en-US" sz="1400" dirty="0">
                  <a:solidFill>
                    <a:schemeClr val="bg1"/>
                  </a:solidFill>
                </a:rPr>
                <a:t>Patient refunds</a:t>
              </a:r>
              <a:endParaRPr lang="en-IN" sz="1400" dirty="0">
                <a:solidFill>
                  <a:schemeClr val="bg1"/>
                </a:solidFill>
              </a:endParaRPr>
            </a:p>
            <a:p>
              <a:pPr marL="182880" indent="-182880">
                <a:spcBef>
                  <a:spcPts val="300"/>
                </a:spcBef>
                <a:spcAft>
                  <a:spcPts val="300"/>
                </a:spcAft>
                <a:buClr>
                  <a:schemeClr val="tx2"/>
                </a:buClr>
                <a:buSzPct val="100000"/>
                <a:buFont typeface="Wingdings" panose="05000000000000000000" pitchFamily="2" charset="2"/>
                <a:buChar char="§"/>
              </a:pPr>
              <a:r>
                <a:rPr lang="en-IN" sz="1400" dirty="0">
                  <a:solidFill>
                    <a:schemeClr val="bg1"/>
                  </a:solidFill>
                </a:rPr>
                <a:t>Due to volume of lower dollar value transactions, potential for overreporting due to resource restraints, lack of outreach and research, knowledge of exemptions, etc. </a:t>
              </a:r>
            </a:p>
          </p:txBody>
        </p:sp>
        <p:sp>
          <p:nvSpPr>
            <p:cNvPr id="13" name="Arrow: Pentagon 12">
              <a:extLst>
                <a:ext uri="{FF2B5EF4-FFF2-40B4-BE49-F238E27FC236}">
                  <a16:creationId xmlns:a16="http://schemas.microsoft.com/office/drawing/2014/main" id="{2D30B7E1-AF74-6682-300E-CD80928BB4FB}"/>
                </a:ext>
              </a:extLst>
            </p:cNvPr>
            <p:cNvSpPr/>
            <p:nvPr/>
          </p:nvSpPr>
          <p:spPr>
            <a:xfrm>
              <a:off x="587373" y="1411288"/>
              <a:ext cx="7794627"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en-IN" sz="1600" b="1" dirty="0">
                  <a:solidFill>
                    <a:schemeClr val="tx1"/>
                  </a:solidFill>
                </a:rPr>
                <a:t>Payer (financing and reimbursement of healthcare costs) exposure impacted by:</a:t>
              </a:r>
            </a:p>
          </p:txBody>
        </p:sp>
      </p:grpSp>
    </p:spTree>
    <p:extLst>
      <p:ext uri="{BB962C8B-B14F-4D97-AF65-F5344CB8AC3E}">
        <p14:creationId xmlns:p14="http://schemas.microsoft.com/office/powerpoint/2010/main" val="12836506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067ED26-F78D-4F01-B1B0-5A3F81BE3B7F}"/>
              </a:ext>
            </a:extLst>
          </p:cNvPr>
          <p:cNvGraphicFramePr>
            <a:graphicFrameLocks/>
          </p:cNvGraphicFramePr>
          <p:nvPr>
            <p:custDataLst>
              <p:tags r:id="rId1"/>
            </p:custDataLst>
            <p:extLst>
              <p:ext uri="{D42A27DB-BD31-4B8C-83A1-F6EECF244321}">
                <p14:modId xmlns:p14="http://schemas.microsoft.com/office/powerpoint/2010/main" val="3049388117"/>
              </p:ext>
            </p:ext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8067ED26-F78D-4F01-B1B0-5A3F81BE3B7F}"/>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5B1BEA64-7676-4164-97DE-336334798376}"/>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3" name="Title 2">
            <a:extLst>
              <a:ext uri="{FF2B5EF4-FFF2-40B4-BE49-F238E27FC236}">
                <a16:creationId xmlns:a16="http://schemas.microsoft.com/office/drawing/2014/main" id="{DC8A4DCB-71DD-4345-8B56-84FA3C4D6D7F}"/>
              </a:ext>
            </a:extLst>
          </p:cNvPr>
          <p:cNvSpPr>
            <a:spLocks noGrp="1"/>
          </p:cNvSpPr>
          <p:nvPr>
            <p:ph type="title"/>
          </p:nvPr>
        </p:nvSpPr>
        <p:spPr>
          <a:xfrm>
            <a:off x="485523" y="345396"/>
            <a:ext cx="11224347" cy="470898"/>
          </a:xfrm>
        </p:spPr>
        <p:txBody>
          <a:bodyPr vert="horz" rIns="0"/>
          <a:lstStyle/>
          <a:p>
            <a:r>
              <a:rPr lang="en-IN" dirty="0"/>
              <a:t>State ‘review’ programs other than audit</a:t>
            </a:r>
            <a:endParaRPr lang="en-US" dirty="0"/>
          </a:p>
        </p:txBody>
      </p:sp>
      <p:grpSp>
        <p:nvGrpSpPr>
          <p:cNvPr id="5" name="Group 4">
            <a:extLst>
              <a:ext uri="{FF2B5EF4-FFF2-40B4-BE49-F238E27FC236}">
                <a16:creationId xmlns:a16="http://schemas.microsoft.com/office/drawing/2014/main" id="{436F75F6-C3BD-0B30-8B15-399BA9A17998}"/>
              </a:ext>
            </a:extLst>
          </p:cNvPr>
          <p:cNvGrpSpPr/>
          <p:nvPr/>
        </p:nvGrpSpPr>
        <p:grpSpPr>
          <a:xfrm>
            <a:off x="485775" y="1411288"/>
            <a:ext cx="11223625" cy="1985818"/>
            <a:chOff x="485775" y="1411288"/>
            <a:chExt cx="11223625" cy="1985818"/>
          </a:xfrm>
        </p:grpSpPr>
        <p:sp>
          <p:nvSpPr>
            <p:cNvPr id="6" name="Rectangle 5">
              <a:extLst>
                <a:ext uri="{FF2B5EF4-FFF2-40B4-BE49-F238E27FC236}">
                  <a16:creationId xmlns:a16="http://schemas.microsoft.com/office/drawing/2014/main" id="{D58F20F5-F4C4-7C72-7422-FAE617199ECE}"/>
                </a:ext>
              </a:extLst>
            </p:cNvPr>
            <p:cNvSpPr>
              <a:spLocks/>
            </p:cNvSpPr>
            <p:nvPr/>
          </p:nvSpPr>
          <p:spPr>
            <a:xfrm>
              <a:off x="485775" y="1568306"/>
              <a:ext cx="11223625" cy="1828800"/>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noAutofit/>
            </a:bodyPr>
            <a:lstStyle/>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Less stringent procedural requirements</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Shorter duration to complete, less significant use of resources </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Waived interest or penalties</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In-depth review by state reviewer or third-party assigned reviewer</a:t>
              </a:r>
            </a:p>
          </p:txBody>
        </p:sp>
        <p:sp>
          <p:nvSpPr>
            <p:cNvPr id="8" name="Arrow: Pentagon 7">
              <a:extLst>
                <a:ext uri="{FF2B5EF4-FFF2-40B4-BE49-F238E27FC236}">
                  <a16:creationId xmlns:a16="http://schemas.microsoft.com/office/drawing/2014/main" id="{355E4B10-1DA6-04B2-6BF1-49D433BE20DD}"/>
                </a:ext>
              </a:extLst>
            </p:cNvPr>
            <p:cNvSpPr/>
            <p:nvPr/>
          </p:nvSpPr>
          <p:spPr>
            <a:xfrm>
              <a:off x="587374" y="1411288"/>
              <a:ext cx="3566160"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de-DE" sz="1600" b="1">
                  <a:solidFill>
                    <a:schemeClr val="tx1"/>
                  </a:solidFill>
                </a:rPr>
                <a:t>Voluntary disclosure programs:</a:t>
              </a:r>
            </a:p>
          </p:txBody>
        </p:sp>
      </p:grpSp>
      <p:grpSp>
        <p:nvGrpSpPr>
          <p:cNvPr id="9" name="Group 8">
            <a:extLst>
              <a:ext uri="{FF2B5EF4-FFF2-40B4-BE49-F238E27FC236}">
                <a16:creationId xmlns:a16="http://schemas.microsoft.com/office/drawing/2014/main" id="{87F55EFC-984A-3B99-50CC-263F98775E2E}"/>
              </a:ext>
            </a:extLst>
          </p:cNvPr>
          <p:cNvGrpSpPr/>
          <p:nvPr/>
        </p:nvGrpSpPr>
        <p:grpSpPr>
          <a:xfrm>
            <a:off x="485775" y="3749824"/>
            <a:ext cx="11223625" cy="1528618"/>
            <a:chOff x="485775" y="1411288"/>
            <a:chExt cx="11223625" cy="1528618"/>
          </a:xfrm>
        </p:grpSpPr>
        <p:sp>
          <p:nvSpPr>
            <p:cNvPr id="11" name="Rectangle 10">
              <a:extLst>
                <a:ext uri="{FF2B5EF4-FFF2-40B4-BE49-F238E27FC236}">
                  <a16:creationId xmlns:a16="http://schemas.microsoft.com/office/drawing/2014/main" id="{641AB44F-6646-70E3-B096-FBA4205DF465}"/>
                </a:ext>
              </a:extLst>
            </p:cNvPr>
            <p:cNvSpPr>
              <a:spLocks/>
            </p:cNvSpPr>
            <p:nvPr/>
          </p:nvSpPr>
          <p:spPr>
            <a:xfrm>
              <a:off x="485775" y="1568306"/>
              <a:ext cx="11223625" cy="1371600"/>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noAutofit/>
            </a:bodyPr>
            <a:lstStyle/>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Self-review checklist</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Compliance review</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Verified report review</a:t>
              </a:r>
            </a:p>
          </p:txBody>
        </p:sp>
        <p:sp>
          <p:nvSpPr>
            <p:cNvPr id="12" name="Arrow: Pentagon 11">
              <a:extLst>
                <a:ext uri="{FF2B5EF4-FFF2-40B4-BE49-F238E27FC236}">
                  <a16:creationId xmlns:a16="http://schemas.microsoft.com/office/drawing/2014/main" id="{F5E122B7-6C9C-5D2D-1962-BE4750D260ED}"/>
                </a:ext>
              </a:extLst>
            </p:cNvPr>
            <p:cNvSpPr/>
            <p:nvPr/>
          </p:nvSpPr>
          <p:spPr>
            <a:xfrm>
              <a:off x="587374" y="1411288"/>
              <a:ext cx="3566160"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de-DE" sz="1600" b="1">
                  <a:solidFill>
                    <a:schemeClr val="tx1"/>
                  </a:solidFill>
                </a:rPr>
                <a:t>Other state programs:</a:t>
              </a:r>
            </a:p>
          </p:txBody>
        </p:sp>
      </p:grpSp>
      <p:sp>
        <p:nvSpPr>
          <p:cNvPr id="15" name="Rectangle 14">
            <a:extLst>
              <a:ext uri="{FF2B5EF4-FFF2-40B4-BE49-F238E27FC236}">
                <a16:creationId xmlns:a16="http://schemas.microsoft.com/office/drawing/2014/main" id="{BBC1D6AC-81DD-4425-19D4-05E9FA8B128B}"/>
              </a:ext>
            </a:extLst>
          </p:cNvPr>
          <p:cNvSpPr/>
          <p:nvPr/>
        </p:nvSpPr>
        <p:spPr>
          <a:xfrm>
            <a:off x="479024" y="5631160"/>
            <a:ext cx="11224800" cy="461665"/>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wrap="square" lIns="91440" tIns="91440" rIns="91440" bIns="91440" rtlCol="0" anchor="t" anchorCtr="0">
            <a:spAutoFit/>
          </a:bodyPr>
          <a:lstStyle/>
          <a:p>
            <a:pPr lvl="1" algn="ctr">
              <a:spcAft>
                <a:spcPts val="600"/>
              </a:spcAft>
              <a:buClr>
                <a:srgbClr val="FFE600"/>
              </a:buClr>
              <a:buSzPct val="100000"/>
            </a:pPr>
            <a:r>
              <a:rPr lang="en-US" dirty="0">
                <a:solidFill>
                  <a:schemeClr val="tx2"/>
                </a:solidFill>
              </a:rPr>
              <a:t>Inform management to be on the lookout for such notices and address them immediately.</a:t>
            </a:r>
          </a:p>
        </p:txBody>
      </p:sp>
    </p:spTree>
    <p:extLst>
      <p:ext uri="{BB962C8B-B14F-4D97-AF65-F5344CB8AC3E}">
        <p14:creationId xmlns:p14="http://schemas.microsoft.com/office/powerpoint/2010/main" val="19419248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9E31546D-F5E6-450D-86B1-39E18715903B}"/>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11" name="Object 10" hidden="1">
                        <a:extLst>
                          <a:ext uri="{FF2B5EF4-FFF2-40B4-BE49-F238E27FC236}">
                            <a16:creationId xmlns:a16="http://schemas.microsoft.com/office/drawing/2014/main" id="{9E31546D-F5E6-450D-86B1-39E18715903B}"/>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0" name="Rectangle 9" hidden="1">
            <a:extLst>
              <a:ext uri="{FF2B5EF4-FFF2-40B4-BE49-F238E27FC236}">
                <a16:creationId xmlns:a16="http://schemas.microsoft.com/office/drawing/2014/main" id="{FC52A639-D093-4B55-8B5E-803F21A43081}"/>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vert="horz"/>
          <a:lstStyle/>
          <a:p>
            <a:r>
              <a:rPr lang="en-US" dirty="0"/>
              <a:t>Common causes of liability</a:t>
            </a:r>
          </a:p>
        </p:txBody>
      </p:sp>
      <p:grpSp>
        <p:nvGrpSpPr>
          <p:cNvPr id="6" name="Group 5">
            <a:extLst>
              <a:ext uri="{FF2B5EF4-FFF2-40B4-BE49-F238E27FC236}">
                <a16:creationId xmlns:a16="http://schemas.microsoft.com/office/drawing/2014/main" id="{25BEBBA3-9E10-F1D9-22F8-9649F1D2CA13}"/>
              </a:ext>
            </a:extLst>
          </p:cNvPr>
          <p:cNvGrpSpPr/>
          <p:nvPr/>
        </p:nvGrpSpPr>
        <p:grpSpPr>
          <a:xfrm>
            <a:off x="485775" y="1411288"/>
            <a:ext cx="11223625" cy="2757730"/>
            <a:chOff x="485775" y="1411288"/>
            <a:chExt cx="11223625" cy="2757730"/>
          </a:xfrm>
        </p:grpSpPr>
        <p:sp>
          <p:nvSpPr>
            <p:cNvPr id="7" name="Rectangle 6">
              <a:extLst>
                <a:ext uri="{FF2B5EF4-FFF2-40B4-BE49-F238E27FC236}">
                  <a16:creationId xmlns:a16="http://schemas.microsoft.com/office/drawing/2014/main" id="{81F1493F-A99E-4DAC-8E71-AB2117B5DA61}"/>
                </a:ext>
              </a:extLst>
            </p:cNvPr>
            <p:cNvSpPr>
              <a:spLocks/>
            </p:cNvSpPr>
            <p:nvPr/>
          </p:nvSpPr>
          <p:spPr>
            <a:xfrm>
              <a:off x="485775" y="1568306"/>
              <a:ext cx="11223625" cy="2600712"/>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spAutoFit/>
            </a:bodyPr>
            <a:lstStyle/>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Processing of transactions: for example, accounts receivable applies payment to wrong account, leaves credit with higher likelihood of being unresolved</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Review of transactions: not in place or not being followed to identify and resolve transactions at risk of being unclaimed property early, i.e., prior to dormancy; example such as voiding stale checks, but not ensuring all are reissued timely</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Inconsistent policies across business units, entities or divisions</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Small-dollar credit write-off policy</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Automatic escheatment for small balances (i.e., overreporting)</a:t>
              </a:r>
              <a:endParaRPr lang="en-US" sz="1600" dirty="0">
                <a:solidFill>
                  <a:schemeClr val="bg1"/>
                </a:solidFill>
              </a:endParaRPr>
            </a:p>
          </p:txBody>
        </p:sp>
        <p:sp>
          <p:nvSpPr>
            <p:cNvPr id="8" name="Arrow: Pentagon 7">
              <a:extLst>
                <a:ext uri="{FF2B5EF4-FFF2-40B4-BE49-F238E27FC236}">
                  <a16:creationId xmlns:a16="http://schemas.microsoft.com/office/drawing/2014/main" id="{BDE420BE-F105-138C-E954-9C628BADB7BB}"/>
                </a:ext>
              </a:extLst>
            </p:cNvPr>
            <p:cNvSpPr/>
            <p:nvPr/>
          </p:nvSpPr>
          <p:spPr>
            <a:xfrm>
              <a:off x="587374" y="1411288"/>
              <a:ext cx="3566160"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de-DE" sz="1600" b="1">
                  <a:solidFill>
                    <a:schemeClr val="tx1"/>
                  </a:solidFill>
                </a:rPr>
                <a:t>Policies and procedures:</a:t>
              </a:r>
            </a:p>
          </p:txBody>
        </p:sp>
      </p:grpSp>
      <p:grpSp>
        <p:nvGrpSpPr>
          <p:cNvPr id="9" name="Group 8">
            <a:extLst>
              <a:ext uri="{FF2B5EF4-FFF2-40B4-BE49-F238E27FC236}">
                <a16:creationId xmlns:a16="http://schemas.microsoft.com/office/drawing/2014/main" id="{32F13708-83C1-2977-068B-B116EB11BDF3}"/>
              </a:ext>
            </a:extLst>
          </p:cNvPr>
          <p:cNvGrpSpPr/>
          <p:nvPr/>
        </p:nvGrpSpPr>
        <p:grpSpPr>
          <a:xfrm>
            <a:off x="485775" y="4427047"/>
            <a:ext cx="11223625" cy="1542013"/>
            <a:chOff x="485775" y="1411288"/>
            <a:chExt cx="11223625" cy="1542013"/>
          </a:xfrm>
        </p:grpSpPr>
        <p:sp>
          <p:nvSpPr>
            <p:cNvPr id="12" name="Rectangle 11">
              <a:extLst>
                <a:ext uri="{FF2B5EF4-FFF2-40B4-BE49-F238E27FC236}">
                  <a16:creationId xmlns:a16="http://schemas.microsoft.com/office/drawing/2014/main" id="{F85996AA-BD1C-CEA7-D754-D7DA4661E76F}"/>
                </a:ext>
              </a:extLst>
            </p:cNvPr>
            <p:cNvSpPr>
              <a:spLocks/>
            </p:cNvSpPr>
            <p:nvPr/>
          </p:nvSpPr>
          <p:spPr>
            <a:xfrm>
              <a:off x="485775" y="1568306"/>
              <a:ext cx="11223625" cy="1384995"/>
            </a:xfrm>
            <a:prstGeom prst="rect">
              <a:avLst/>
            </a:prstGeom>
            <a:noFill/>
            <a:ln w="6350">
              <a:solidFill>
                <a:srgbClr val="747480"/>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228600" rIns="91440" bIns="91440" rtlCol="0" anchor="t" anchorCtr="0">
              <a:spAutoFit/>
            </a:bodyPr>
            <a:lstStyle/>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Property record details (at transaction level) not sufficiently maintained in database that ties to general ledger holding account; impacted by decentralized record-keeping systems, turnover or loss of employee knowledge</a:t>
              </a:r>
            </a:p>
            <a:p>
              <a:pPr marL="274320" indent="-274320" fontAlgn="t">
                <a:spcBef>
                  <a:spcPts val="300"/>
                </a:spcBef>
                <a:spcAft>
                  <a:spcPts val="300"/>
                </a:spcAft>
                <a:buClr>
                  <a:schemeClr val="tx2"/>
                </a:buClr>
                <a:buSzPct val="100000"/>
                <a:buFont typeface="Wingdings" pitchFamily="2" charset="2"/>
                <a:buChar char="§"/>
              </a:pPr>
              <a:r>
                <a:rPr lang="en-IN" sz="1600" dirty="0">
                  <a:solidFill>
                    <a:schemeClr val="bg1"/>
                  </a:solidFill>
                </a:rPr>
                <a:t>Insufficient record retention to support prior filings, legacy system data, manual reconciliations, notes, etc., for state unclaimed property reviews (15 years vs. typical seven years)</a:t>
              </a:r>
              <a:endParaRPr lang="en-US" sz="1600" dirty="0">
                <a:solidFill>
                  <a:schemeClr val="bg1"/>
                </a:solidFill>
              </a:endParaRPr>
            </a:p>
          </p:txBody>
        </p:sp>
        <p:sp>
          <p:nvSpPr>
            <p:cNvPr id="13" name="Arrow: Pentagon 12">
              <a:extLst>
                <a:ext uri="{FF2B5EF4-FFF2-40B4-BE49-F238E27FC236}">
                  <a16:creationId xmlns:a16="http://schemas.microsoft.com/office/drawing/2014/main" id="{5AB2FBCD-5427-2A80-6559-E801FB039459}"/>
                </a:ext>
              </a:extLst>
            </p:cNvPr>
            <p:cNvSpPr/>
            <p:nvPr/>
          </p:nvSpPr>
          <p:spPr>
            <a:xfrm>
              <a:off x="587374" y="1411288"/>
              <a:ext cx="3566160" cy="320040"/>
            </a:xfrm>
            <a:prstGeom prst="homePlat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nchorCtr="0"/>
            <a:lstStyle/>
            <a:p>
              <a:pPr algn="l">
                <a:lnSpc>
                  <a:spcPct val="90000"/>
                </a:lnSpc>
                <a:spcBef>
                  <a:spcPts val="400"/>
                </a:spcBef>
                <a:spcAft>
                  <a:spcPts val="400"/>
                </a:spcAft>
                <a:buClr>
                  <a:schemeClr val="tx2"/>
                </a:buClr>
              </a:pPr>
              <a:r>
                <a:rPr lang="de-DE" sz="1600" b="1" spc="-30">
                  <a:solidFill>
                    <a:schemeClr val="tx1"/>
                  </a:solidFill>
                </a:rPr>
                <a:t>Record retention and maintenance:</a:t>
              </a:r>
            </a:p>
          </p:txBody>
        </p:sp>
      </p:grpSp>
    </p:spTree>
    <p:extLst>
      <p:ext uri="{BB962C8B-B14F-4D97-AF65-F5344CB8AC3E}">
        <p14:creationId xmlns:p14="http://schemas.microsoft.com/office/powerpoint/2010/main" val="36409653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4A2BF88-ADD5-41F2-9697-BBF3E9829296}"/>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F4A2BF88-ADD5-41F2-9697-BBF3E9829296}"/>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BC85C58-7611-42DC-A24A-59B3F6DD789E}"/>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a:lstStyle/>
          <a:p>
            <a:r>
              <a:rPr lang="en-US" dirty="0"/>
              <a:t>Tips for audit and state review readiness</a:t>
            </a:r>
          </a:p>
        </p:txBody>
      </p:sp>
      <p:sp>
        <p:nvSpPr>
          <p:cNvPr id="3" name="Content Placeholder 2"/>
          <p:cNvSpPr>
            <a:spLocks noGrp="1"/>
          </p:cNvSpPr>
          <p:nvPr>
            <p:ph sz="quarter" idx="4294967295"/>
          </p:nvPr>
        </p:nvSpPr>
        <p:spPr>
          <a:xfrm>
            <a:off x="485775" y="1411288"/>
            <a:ext cx="8686800" cy="2872581"/>
          </a:xfrm>
        </p:spPr>
        <p:txBody>
          <a:bodyPr>
            <a:spAutoFit/>
          </a:bodyPr>
          <a:lstStyle/>
          <a:p>
            <a:pPr marL="274320" indent="-274320"/>
            <a:r>
              <a:rPr lang="en-US" dirty="0">
                <a:solidFill>
                  <a:schemeClr val="bg1">
                    <a:lumMod val="100000"/>
                  </a:schemeClr>
                </a:solidFill>
              </a:rPr>
              <a:t>Gather the details of any prior compliance or audit and voluntary disclosure agreement (VDA) history.</a:t>
            </a:r>
          </a:p>
          <a:p>
            <a:pPr marL="274320" indent="-274320"/>
            <a:r>
              <a:rPr lang="en-US" dirty="0">
                <a:solidFill>
                  <a:schemeClr val="bg1">
                    <a:lumMod val="100000"/>
                  </a:schemeClr>
                </a:solidFill>
              </a:rPr>
              <a:t>Assess whether internal accounting policies or procedures have created hidden liabilities (e.g., small balance write-off policies).</a:t>
            </a:r>
          </a:p>
          <a:p>
            <a:pPr marL="274320" indent="-274320"/>
            <a:r>
              <a:rPr lang="en-US" dirty="0">
                <a:solidFill>
                  <a:schemeClr val="bg1">
                    <a:lumMod val="100000"/>
                  </a:schemeClr>
                </a:solidFill>
              </a:rPr>
              <a:t>Understand the historical look-back implications and possible extrapolation or estimation in your state of formation (e.g., access to data systems).</a:t>
            </a:r>
          </a:p>
          <a:p>
            <a:pPr marL="274320" indent="-274320"/>
            <a:r>
              <a:rPr lang="en-US" dirty="0">
                <a:solidFill>
                  <a:schemeClr val="bg1">
                    <a:lumMod val="100000"/>
                  </a:schemeClr>
                </a:solidFill>
              </a:rPr>
              <a:t>Understand your record retention policies and the “researchability” of records. Will this be limited by</a:t>
            </a:r>
            <a:r>
              <a:rPr lang="en-US" dirty="0"/>
              <a:t> system migrations and access to records?</a:t>
            </a:r>
            <a:endParaRPr lang="en-US" dirty="0">
              <a:solidFill>
                <a:schemeClr val="bg1">
                  <a:lumMod val="100000"/>
                </a:schemeClr>
              </a:solidFill>
            </a:endParaRPr>
          </a:p>
          <a:p>
            <a:pPr marL="274320" indent="-274320"/>
            <a:r>
              <a:rPr lang="en-US" dirty="0">
                <a:solidFill>
                  <a:schemeClr val="bg1">
                    <a:lumMod val="100000"/>
                  </a:schemeClr>
                </a:solidFill>
              </a:rPr>
              <a:t>Re-evaluate internal accounting policies and procedures to reduce the risk of unclaimed property and noncompliance going forward.</a:t>
            </a:r>
          </a:p>
        </p:txBody>
      </p:sp>
      <p:grpSp>
        <p:nvGrpSpPr>
          <p:cNvPr id="8" name="Group 7">
            <a:extLst>
              <a:ext uri="{FF2B5EF4-FFF2-40B4-BE49-F238E27FC236}">
                <a16:creationId xmlns:a16="http://schemas.microsoft.com/office/drawing/2014/main" id="{D9AB1F20-60D9-650F-1A31-2E6E23A257CE}"/>
              </a:ext>
            </a:extLst>
          </p:cNvPr>
          <p:cNvGrpSpPr/>
          <p:nvPr/>
        </p:nvGrpSpPr>
        <p:grpSpPr>
          <a:xfrm>
            <a:off x="9461812" y="1411288"/>
            <a:ext cx="2247588" cy="4681537"/>
            <a:chOff x="9057422" y="1137922"/>
            <a:chExt cx="2247588" cy="4950141"/>
          </a:xfrm>
        </p:grpSpPr>
        <p:sp>
          <p:nvSpPr>
            <p:cNvPr id="27" name="AutoShape 3">
              <a:extLst>
                <a:ext uri="{FF2B5EF4-FFF2-40B4-BE49-F238E27FC236}">
                  <a16:creationId xmlns:a16="http://schemas.microsoft.com/office/drawing/2014/main" id="{74C316D1-01BB-4B60-9A30-AE1CCC6DC270}"/>
                </a:ext>
              </a:extLst>
            </p:cNvPr>
            <p:cNvSpPr>
              <a:spLocks noChangeArrowheads="1"/>
            </p:cNvSpPr>
            <p:nvPr/>
          </p:nvSpPr>
          <p:spPr bwMode="gray">
            <a:xfrm rot="5400000">
              <a:off x="9510386" y="4293439"/>
              <a:ext cx="1361986" cy="2227262"/>
            </a:xfrm>
            <a:prstGeom prst="chevron">
              <a:avLst>
                <a:gd name="adj" fmla="val 30335"/>
              </a:avLst>
            </a:prstGeom>
            <a:solidFill>
              <a:srgbClr val="747480"/>
            </a:solidFill>
            <a:ln w="12700">
              <a:noFill/>
              <a:miter lim="800000"/>
              <a:headEnd/>
              <a:tailEnd/>
            </a:ln>
            <a:effectLst/>
          </p:spPr>
          <p:txBody>
            <a:bodyPr wrap="square" lIns="26986" tIns="26986" rIns="26986" bIns="26986" anchor="ctr" anchorCtr="0"/>
            <a:lstStyle/>
            <a:p>
              <a:pPr algn="ctr" defTabSz="600945" eaLnBrk="0" hangingPunct="0">
                <a:buClr>
                  <a:schemeClr val="tx2"/>
                </a:buClr>
              </a:pPr>
              <a:endParaRPr lang="en-US" sz="1600" b="1" noProof="1">
                <a:cs typeface="Arial" charset="0"/>
              </a:endParaRPr>
            </a:p>
          </p:txBody>
        </p:sp>
        <p:sp>
          <p:nvSpPr>
            <p:cNvPr id="17" name="AutoShape 2">
              <a:extLst>
                <a:ext uri="{FF2B5EF4-FFF2-40B4-BE49-F238E27FC236}">
                  <a16:creationId xmlns:a16="http://schemas.microsoft.com/office/drawing/2014/main" id="{18CC320C-04BD-4EFD-8406-C0C86827C6AE}"/>
                </a:ext>
              </a:extLst>
            </p:cNvPr>
            <p:cNvSpPr>
              <a:spLocks noChangeArrowheads="1"/>
            </p:cNvSpPr>
            <p:nvPr/>
          </p:nvSpPr>
          <p:spPr bwMode="gray">
            <a:xfrm rot="5400000">
              <a:off x="9585315" y="630353"/>
              <a:ext cx="1212126" cy="2227263"/>
            </a:xfrm>
            <a:prstGeom prst="homePlate">
              <a:avLst>
                <a:gd name="adj" fmla="val 30334"/>
              </a:avLst>
            </a:prstGeom>
            <a:solidFill>
              <a:schemeClr val="tx2"/>
            </a:solidFill>
            <a:ln w="12700">
              <a:noFill/>
              <a:miter lim="800000"/>
              <a:headEnd/>
              <a:tailEnd/>
            </a:ln>
            <a:effectLst/>
          </p:spPr>
          <p:txBody>
            <a:bodyPr wrap="square" lIns="26986" tIns="26986" rIns="26986" bIns="26986" anchor="ctr" anchorCtr="0"/>
            <a:lstStyle/>
            <a:p>
              <a:pPr algn="ctr" defTabSz="600945" eaLnBrk="0" hangingPunct="0">
                <a:buClr>
                  <a:schemeClr val="tx2"/>
                </a:buClr>
                <a:tabLst>
                  <a:tab pos="492225" algn="l"/>
                  <a:tab pos="984449" algn="l"/>
                </a:tabLst>
              </a:pPr>
              <a:endParaRPr lang="en-US" sz="1600" b="1" noProof="1"/>
            </a:p>
          </p:txBody>
        </p:sp>
        <p:sp>
          <p:nvSpPr>
            <p:cNvPr id="18" name="AutoShape 3">
              <a:extLst>
                <a:ext uri="{FF2B5EF4-FFF2-40B4-BE49-F238E27FC236}">
                  <a16:creationId xmlns:a16="http://schemas.microsoft.com/office/drawing/2014/main" id="{4AE72416-0B5B-45C4-A7EE-4739A2BA8B2E}"/>
                </a:ext>
              </a:extLst>
            </p:cNvPr>
            <p:cNvSpPr>
              <a:spLocks noChangeArrowheads="1"/>
            </p:cNvSpPr>
            <p:nvPr/>
          </p:nvSpPr>
          <p:spPr bwMode="gray">
            <a:xfrm rot="5400000">
              <a:off x="9500612" y="1500488"/>
              <a:ext cx="1381529" cy="2227263"/>
            </a:xfrm>
            <a:prstGeom prst="chevron">
              <a:avLst>
                <a:gd name="adj" fmla="val 28548"/>
              </a:avLst>
            </a:prstGeom>
            <a:solidFill>
              <a:srgbClr val="747480"/>
            </a:solidFill>
            <a:ln w="12700">
              <a:noFill/>
              <a:miter lim="800000"/>
              <a:headEnd/>
              <a:tailEnd/>
            </a:ln>
            <a:effectLst/>
          </p:spPr>
          <p:txBody>
            <a:bodyPr wrap="square" lIns="26986" tIns="26986" rIns="26986" bIns="26986" anchor="ctr" anchorCtr="0"/>
            <a:lstStyle/>
            <a:p>
              <a:pPr algn="ctr" defTabSz="600945" eaLnBrk="0" hangingPunct="0">
                <a:buClr>
                  <a:schemeClr val="tx2"/>
                </a:buClr>
              </a:pPr>
              <a:endParaRPr lang="en-US" sz="1600" b="1" noProof="1">
                <a:cs typeface="Arial" charset="0"/>
              </a:endParaRPr>
            </a:p>
          </p:txBody>
        </p:sp>
        <p:sp>
          <p:nvSpPr>
            <p:cNvPr id="19" name="AutoShape 3">
              <a:extLst>
                <a:ext uri="{FF2B5EF4-FFF2-40B4-BE49-F238E27FC236}">
                  <a16:creationId xmlns:a16="http://schemas.microsoft.com/office/drawing/2014/main" id="{31E28616-ED2B-4E4C-9C0E-7D8FA8C77F3A}"/>
                </a:ext>
              </a:extLst>
            </p:cNvPr>
            <p:cNvSpPr>
              <a:spLocks noChangeArrowheads="1"/>
            </p:cNvSpPr>
            <p:nvPr/>
          </p:nvSpPr>
          <p:spPr bwMode="gray">
            <a:xfrm rot="5400000">
              <a:off x="9500612" y="2443781"/>
              <a:ext cx="1381529" cy="2227263"/>
            </a:xfrm>
            <a:prstGeom prst="chevron">
              <a:avLst>
                <a:gd name="adj" fmla="val 27578"/>
              </a:avLst>
            </a:prstGeom>
            <a:solidFill>
              <a:srgbClr val="C4C4CD"/>
            </a:solidFill>
            <a:ln w="12700">
              <a:noFill/>
              <a:miter lim="800000"/>
              <a:headEnd/>
              <a:tailEnd/>
            </a:ln>
            <a:effectLst/>
          </p:spPr>
          <p:txBody>
            <a:bodyPr wrap="square" lIns="26986" tIns="26986" rIns="26986" bIns="26986" anchor="ctr" anchorCtr="0"/>
            <a:lstStyle/>
            <a:p>
              <a:pPr algn="ctr" defTabSz="600945" eaLnBrk="0" hangingPunct="0">
                <a:buClr>
                  <a:schemeClr val="tx2"/>
                </a:buClr>
              </a:pPr>
              <a:endParaRPr lang="en-US" sz="1600" b="1" noProof="1">
                <a:cs typeface="Arial" charset="0"/>
              </a:endParaRPr>
            </a:p>
          </p:txBody>
        </p:sp>
        <p:sp>
          <p:nvSpPr>
            <p:cNvPr id="20" name="AutoShape 3">
              <a:extLst>
                <a:ext uri="{FF2B5EF4-FFF2-40B4-BE49-F238E27FC236}">
                  <a16:creationId xmlns:a16="http://schemas.microsoft.com/office/drawing/2014/main" id="{B1C8A4F6-3DE2-4B68-9384-F9F8B575B0B9}"/>
                </a:ext>
              </a:extLst>
            </p:cNvPr>
            <p:cNvSpPr>
              <a:spLocks noChangeArrowheads="1"/>
            </p:cNvSpPr>
            <p:nvPr/>
          </p:nvSpPr>
          <p:spPr bwMode="gray">
            <a:xfrm rot="5400000">
              <a:off x="9500612" y="3387074"/>
              <a:ext cx="1381529" cy="2227263"/>
            </a:xfrm>
            <a:prstGeom prst="chevron">
              <a:avLst>
                <a:gd name="adj" fmla="val 31458"/>
              </a:avLst>
            </a:prstGeom>
            <a:solidFill>
              <a:schemeClr val="bg1"/>
            </a:solidFill>
            <a:ln w="12700">
              <a:noFill/>
              <a:miter lim="800000"/>
              <a:headEnd/>
              <a:tailEnd/>
            </a:ln>
            <a:effectLst/>
          </p:spPr>
          <p:txBody>
            <a:bodyPr wrap="square" lIns="26986" tIns="26986" rIns="26986" bIns="26986" anchor="ctr" anchorCtr="0"/>
            <a:lstStyle/>
            <a:p>
              <a:pPr algn="ctr" defTabSz="600945" eaLnBrk="0" hangingPunct="0">
                <a:buClr>
                  <a:schemeClr val="tx2"/>
                </a:buClr>
              </a:pPr>
              <a:endParaRPr lang="en-US" sz="1600" b="1" noProof="1">
                <a:cs typeface="Arial" charset="0"/>
              </a:endParaRPr>
            </a:p>
          </p:txBody>
        </p:sp>
        <p:sp>
          <p:nvSpPr>
            <p:cNvPr id="22" name="TextBox 21">
              <a:extLst>
                <a:ext uri="{FF2B5EF4-FFF2-40B4-BE49-F238E27FC236}">
                  <a16:creationId xmlns:a16="http://schemas.microsoft.com/office/drawing/2014/main" id="{52C62D0F-DB2A-474D-99B3-199893B6A6BB}"/>
                </a:ext>
              </a:extLst>
            </p:cNvPr>
            <p:cNvSpPr txBox="1"/>
            <p:nvPr/>
          </p:nvSpPr>
          <p:spPr>
            <a:xfrm>
              <a:off x="9263904" y="1359963"/>
              <a:ext cx="1869897" cy="520128"/>
            </a:xfrm>
            <a:prstGeom prst="rect">
              <a:avLst/>
            </a:prstGeom>
            <a:noFill/>
          </p:spPr>
          <p:txBody>
            <a:bodyPr wrap="square" lIns="0" tIns="27418" rIns="0" bIns="0" rtlCol="0" anchor="ctr">
              <a:spAutoFit/>
            </a:bodyPr>
            <a:lstStyle/>
            <a:p>
              <a:pPr algn="ctr">
                <a:buClr>
                  <a:schemeClr val="tx2"/>
                </a:buClr>
                <a:buSzPct val="70000"/>
              </a:pPr>
              <a:r>
                <a:rPr lang="en-US" sz="1600" dirty="0"/>
                <a:t>High-level review and approach</a:t>
              </a:r>
            </a:p>
          </p:txBody>
        </p:sp>
        <p:sp>
          <p:nvSpPr>
            <p:cNvPr id="23" name="TextBox 22">
              <a:extLst>
                <a:ext uri="{FF2B5EF4-FFF2-40B4-BE49-F238E27FC236}">
                  <a16:creationId xmlns:a16="http://schemas.microsoft.com/office/drawing/2014/main" id="{45324408-7D76-47B6-BDBD-BADB4141D948}"/>
                </a:ext>
              </a:extLst>
            </p:cNvPr>
            <p:cNvSpPr txBox="1"/>
            <p:nvPr/>
          </p:nvSpPr>
          <p:spPr>
            <a:xfrm>
              <a:off x="9366530" y="2568949"/>
              <a:ext cx="1601093" cy="273907"/>
            </a:xfrm>
            <a:prstGeom prst="rect">
              <a:avLst/>
            </a:prstGeom>
            <a:noFill/>
          </p:spPr>
          <p:txBody>
            <a:bodyPr wrap="square" lIns="0" tIns="27418" rIns="0" bIns="0" rtlCol="0" anchor="ctr">
              <a:spAutoFit/>
            </a:bodyPr>
            <a:lstStyle/>
            <a:p>
              <a:pPr algn="ctr">
                <a:buClr>
                  <a:schemeClr val="tx2"/>
                </a:buClr>
                <a:buSzPct val="70000"/>
              </a:pPr>
              <a:r>
                <a:rPr lang="en-US" sz="1600" dirty="0">
                  <a:solidFill>
                    <a:schemeClr val="bg1"/>
                  </a:solidFill>
                </a:rPr>
                <a:t>Gather data</a:t>
              </a:r>
            </a:p>
          </p:txBody>
        </p:sp>
        <p:sp>
          <p:nvSpPr>
            <p:cNvPr id="24" name="TextBox 23">
              <a:extLst>
                <a:ext uri="{FF2B5EF4-FFF2-40B4-BE49-F238E27FC236}">
                  <a16:creationId xmlns:a16="http://schemas.microsoft.com/office/drawing/2014/main" id="{A959E968-89F0-48D1-B58D-0BD3C97F920C}"/>
                </a:ext>
              </a:extLst>
            </p:cNvPr>
            <p:cNvSpPr txBox="1"/>
            <p:nvPr/>
          </p:nvSpPr>
          <p:spPr>
            <a:xfrm>
              <a:off x="9057422" y="3463679"/>
              <a:ext cx="2221142" cy="273907"/>
            </a:xfrm>
            <a:prstGeom prst="rect">
              <a:avLst/>
            </a:prstGeom>
            <a:noFill/>
          </p:spPr>
          <p:txBody>
            <a:bodyPr wrap="square" lIns="0" tIns="27418" rIns="0" bIns="0" rtlCol="0" anchor="ctr">
              <a:spAutoFit/>
            </a:bodyPr>
            <a:lstStyle/>
            <a:p>
              <a:pPr algn="ctr">
                <a:buClr>
                  <a:schemeClr val="tx2"/>
                </a:buClr>
                <a:buSzPct val="70000"/>
              </a:pPr>
              <a:r>
                <a:rPr lang="en-US" sz="1600" dirty="0"/>
                <a:t>Refine populations</a:t>
              </a:r>
            </a:p>
          </p:txBody>
        </p:sp>
        <p:sp>
          <p:nvSpPr>
            <p:cNvPr id="25" name="TextBox 24">
              <a:extLst>
                <a:ext uri="{FF2B5EF4-FFF2-40B4-BE49-F238E27FC236}">
                  <a16:creationId xmlns:a16="http://schemas.microsoft.com/office/drawing/2014/main" id="{6DECBFEC-F117-425E-AC91-CE3AA6137F61}"/>
                </a:ext>
              </a:extLst>
            </p:cNvPr>
            <p:cNvSpPr txBox="1"/>
            <p:nvPr/>
          </p:nvSpPr>
          <p:spPr>
            <a:xfrm>
              <a:off x="9290498" y="4297828"/>
              <a:ext cx="1847400" cy="520128"/>
            </a:xfrm>
            <a:prstGeom prst="rect">
              <a:avLst/>
            </a:prstGeom>
            <a:noFill/>
          </p:spPr>
          <p:txBody>
            <a:bodyPr wrap="square" lIns="0" tIns="27418" rIns="0" bIns="0" rtlCol="0" anchor="ctr">
              <a:spAutoFit/>
            </a:bodyPr>
            <a:lstStyle/>
            <a:p>
              <a:pPr algn="ctr">
                <a:buClr>
                  <a:schemeClr val="tx2"/>
                </a:buClr>
                <a:buSzPct val="70000"/>
              </a:pPr>
              <a:r>
                <a:rPr lang="en-US" sz="1600" dirty="0"/>
                <a:t>Research and remediation</a:t>
              </a:r>
            </a:p>
          </p:txBody>
        </p:sp>
        <p:sp>
          <p:nvSpPr>
            <p:cNvPr id="26" name="TextBox 25">
              <a:extLst>
                <a:ext uri="{FF2B5EF4-FFF2-40B4-BE49-F238E27FC236}">
                  <a16:creationId xmlns:a16="http://schemas.microsoft.com/office/drawing/2014/main" id="{1F581DB6-C9A6-4793-BE55-ACE12BE00281}"/>
                </a:ext>
              </a:extLst>
            </p:cNvPr>
            <p:cNvSpPr txBox="1"/>
            <p:nvPr/>
          </p:nvSpPr>
          <p:spPr>
            <a:xfrm>
              <a:off x="9366530" y="5245648"/>
              <a:ext cx="1601093" cy="520128"/>
            </a:xfrm>
            <a:prstGeom prst="rect">
              <a:avLst/>
            </a:prstGeom>
            <a:noFill/>
          </p:spPr>
          <p:txBody>
            <a:bodyPr wrap="square" lIns="0" tIns="27418" rIns="0" bIns="0" rtlCol="0" anchor="ctr">
              <a:spAutoFit/>
            </a:bodyPr>
            <a:lstStyle/>
            <a:p>
              <a:pPr algn="ctr">
                <a:buClr>
                  <a:schemeClr val="tx2"/>
                </a:buClr>
                <a:buSzPct val="70000"/>
              </a:pPr>
              <a:r>
                <a:rPr lang="en-US" sz="1600" dirty="0">
                  <a:solidFill>
                    <a:schemeClr val="bg1"/>
                  </a:solidFill>
                </a:rPr>
                <a:t>Liability review and settlement</a:t>
              </a:r>
            </a:p>
          </p:txBody>
        </p:sp>
      </p:grpSp>
    </p:spTree>
    <p:extLst>
      <p:ext uri="{BB962C8B-B14F-4D97-AF65-F5344CB8AC3E}">
        <p14:creationId xmlns:p14="http://schemas.microsoft.com/office/powerpoint/2010/main" val="554821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14DC9F2-877D-4939-BAD3-A96F85CA0BB1}"/>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6" name="Object 5" hidden="1">
                        <a:extLst>
                          <a:ext uri="{FF2B5EF4-FFF2-40B4-BE49-F238E27FC236}">
                            <a16:creationId xmlns:a16="http://schemas.microsoft.com/office/drawing/2014/main" id="{214DC9F2-877D-4939-BAD3-A96F85CA0BB1}"/>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B40331E-A46D-4530-BDAE-7EF29AEC9AB3}"/>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4" name="Title 3"/>
          <p:cNvSpPr>
            <a:spLocks noGrp="1"/>
          </p:cNvSpPr>
          <p:nvPr>
            <p:ph type="title"/>
          </p:nvPr>
        </p:nvSpPr>
        <p:spPr>
          <a:xfrm>
            <a:off x="485523" y="345396"/>
            <a:ext cx="11224347" cy="470898"/>
          </a:xfrm>
        </p:spPr>
        <p:txBody>
          <a:bodyPr vert="horz">
            <a:noAutofit/>
          </a:bodyPr>
          <a:lstStyle/>
          <a:p>
            <a:r>
              <a:rPr lang="en-US" dirty="0"/>
              <a:t>Internal accounting leading practices</a:t>
            </a:r>
          </a:p>
        </p:txBody>
      </p:sp>
      <p:sp>
        <p:nvSpPr>
          <p:cNvPr id="17" name="Left Bracket 16">
            <a:extLst>
              <a:ext uri="{FF2B5EF4-FFF2-40B4-BE49-F238E27FC236}">
                <a16:creationId xmlns:a16="http://schemas.microsoft.com/office/drawing/2014/main" id="{644364E2-F73C-46AC-B513-234B431A475E}"/>
              </a:ext>
            </a:extLst>
          </p:cNvPr>
          <p:cNvSpPr>
            <a:spLocks/>
          </p:cNvSpPr>
          <p:nvPr/>
        </p:nvSpPr>
        <p:spPr>
          <a:xfrm>
            <a:off x="485775" y="3532505"/>
            <a:ext cx="1865231" cy="2560320"/>
          </a:xfrm>
          <a:prstGeom prst="leftBracket">
            <a:avLst>
              <a:gd name="adj" fmla="val 0"/>
            </a:avLst>
          </a:prstGeom>
          <a:ln w="6350" cap="flat" cmpd="sng" algn="ctr">
            <a:solidFill>
              <a:srgbClr val="C4C4CD"/>
            </a:solidFill>
            <a:prstDash val="solid"/>
            <a:round/>
            <a:headEnd type="none"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spcAft>
                <a:spcPts val="600"/>
              </a:spcAft>
            </a:pPr>
            <a:endParaRPr lang="en-IN" sz="1400" dirty="0"/>
          </a:p>
        </p:txBody>
      </p:sp>
      <p:sp>
        <p:nvSpPr>
          <p:cNvPr id="18" name="Rectangle 17">
            <a:extLst>
              <a:ext uri="{FF2B5EF4-FFF2-40B4-BE49-F238E27FC236}">
                <a16:creationId xmlns:a16="http://schemas.microsoft.com/office/drawing/2014/main" id="{D1A1AB50-0F98-454B-BBD1-620AA6174139}"/>
              </a:ext>
            </a:extLst>
          </p:cNvPr>
          <p:cNvSpPr>
            <a:spLocks/>
          </p:cNvSpPr>
          <p:nvPr/>
        </p:nvSpPr>
        <p:spPr>
          <a:xfrm>
            <a:off x="485775" y="4026188"/>
            <a:ext cx="1865231" cy="1508105"/>
          </a:xfrm>
          <a:prstGeom prst="rect">
            <a:avLst/>
          </a:prstGeom>
        </p:spPr>
        <p:txBody>
          <a:bodyPr wrap="square" lIns="137160" tIns="0" rIns="0" bIns="0" anchor="ctr">
            <a:spAutoFit/>
          </a:bodyPr>
          <a:lstStyle/>
          <a:p>
            <a:pPr>
              <a:spcAft>
                <a:spcPts val="600"/>
              </a:spcAft>
            </a:pPr>
            <a:r>
              <a:rPr lang="en-IN" sz="1400" dirty="0">
                <a:solidFill>
                  <a:schemeClr val="bg1"/>
                </a:solidFill>
              </a:rPr>
              <a:t>Establish and document the internal policies and procedures considering the implications of unclaimed property.</a:t>
            </a:r>
          </a:p>
        </p:txBody>
      </p:sp>
      <p:sp>
        <p:nvSpPr>
          <p:cNvPr id="19" name="Left Bracket 18">
            <a:extLst>
              <a:ext uri="{FF2B5EF4-FFF2-40B4-BE49-F238E27FC236}">
                <a16:creationId xmlns:a16="http://schemas.microsoft.com/office/drawing/2014/main" id="{5FDF6ACE-2A16-4C8F-BFED-9EB14ED04499}"/>
              </a:ext>
            </a:extLst>
          </p:cNvPr>
          <p:cNvSpPr>
            <a:spLocks/>
          </p:cNvSpPr>
          <p:nvPr/>
        </p:nvSpPr>
        <p:spPr>
          <a:xfrm flipV="1">
            <a:off x="2748280" y="3532505"/>
            <a:ext cx="8961120" cy="2560320"/>
          </a:xfrm>
          <a:prstGeom prst="leftBracket">
            <a:avLst>
              <a:gd name="adj" fmla="val 0"/>
            </a:avLst>
          </a:prstGeom>
          <a:ln w="6350">
            <a:solidFill>
              <a:schemeClr val="tx2"/>
            </a:solidFill>
            <a:tailEnd type="diamo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endParaRPr lang="en-IN" sz="1400" dirty="0"/>
          </a:p>
        </p:txBody>
      </p:sp>
      <p:sp>
        <p:nvSpPr>
          <p:cNvPr id="5" name="Rectangle 4">
            <a:extLst>
              <a:ext uri="{FF2B5EF4-FFF2-40B4-BE49-F238E27FC236}">
                <a16:creationId xmlns:a16="http://schemas.microsoft.com/office/drawing/2014/main" id="{FFCA23D1-E626-0FE6-77F8-EB075B2C91A9}"/>
              </a:ext>
            </a:extLst>
          </p:cNvPr>
          <p:cNvSpPr>
            <a:spLocks/>
          </p:cNvSpPr>
          <p:nvPr/>
        </p:nvSpPr>
        <p:spPr>
          <a:xfrm>
            <a:off x="2748280" y="3543087"/>
            <a:ext cx="8961120" cy="2539157"/>
          </a:xfrm>
          <a:prstGeom prst="rect">
            <a:avLst/>
          </a:prstGeom>
        </p:spPr>
        <p:txBody>
          <a:bodyPr wrap="square" lIns="137160" tIns="0" rIns="0" bIns="0" anchor="ctr">
            <a:spAutoFit/>
          </a:bodyPr>
          <a:lstStyle/>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Assign unclaimed property owners by department – Each functional area (accounts payable, accounts receivable, payroll, treasury) should have a designated unclaimed property liaison.</a:t>
            </a:r>
          </a:p>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Monthly aging reviews – Include unclaimed property criteria in the standard month-end close procedures.</a:t>
            </a:r>
          </a:p>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Automated exception reporting – Flag items approaching internal or dormancy thresholds. </a:t>
            </a:r>
          </a:p>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Annual unclaimed property training – All employees who handle financial transactions should receive annual awareness training.</a:t>
            </a:r>
          </a:p>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Centralized unclaimed property calendar — Track state-specific reporting deadlines (most states are November 1, but it varies).</a:t>
            </a:r>
          </a:p>
          <a:p>
            <a:pPr marL="182880" lvl="1" indent="-182880">
              <a:spcBef>
                <a:spcPts val="200"/>
              </a:spcBef>
              <a:spcAft>
                <a:spcPts val="300"/>
              </a:spcAft>
              <a:buClr>
                <a:schemeClr val="tx2"/>
              </a:buClr>
              <a:buSzPct val="100000"/>
              <a:buFont typeface="Wingdings" pitchFamily="2" charset="2"/>
              <a:buChar char="§"/>
            </a:pPr>
            <a:r>
              <a:rPr lang="en-US" sz="1400" dirty="0">
                <a:solidFill>
                  <a:schemeClr val="bg1"/>
                </a:solidFill>
              </a:rPr>
              <a:t>Technology integration – Configure enterprise resource planning (ERP) systems to flag potential unclaimed property items automatically and integrate them with the compliance software</a:t>
            </a:r>
          </a:p>
        </p:txBody>
      </p:sp>
      <p:pic>
        <p:nvPicPr>
          <p:cNvPr id="8" name="Picture 7">
            <a:extLst>
              <a:ext uri="{FF2B5EF4-FFF2-40B4-BE49-F238E27FC236}">
                <a16:creationId xmlns:a16="http://schemas.microsoft.com/office/drawing/2014/main" id="{F782A069-DC51-0C6F-8C6B-3B220CC73AF2}"/>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a:off x="485775" y="1411288"/>
            <a:ext cx="11228832" cy="1920240"/>
          </a:xfrm>
          <a:prstGeom prst="rect">
            <a:avLst/>
          </a:prstGeom>
        </p:spPr>
      </p:pic>
    </p:spTree>
    <p:extLst>
      <p:ext uri="{BB962C8B-B14F-4D97-AF65-F5344CB8AC3E}">
        <p14:creationId xmlns:p14="http://schemas.microsoft.com/office/powerpoint/2010/main" val="1242021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1541E-8CD3-7D50-DBF2-B78CC6121E02}"/>
            </a:ext>
          </a:extLst>
        </p:cNvPr>
        <p:cNvGrpSpPr/>
        <p:nvPr/>
      </p:nvGrpSpPr>
      <p:grpSpPr>
        <a:xfrm>
          <a:off x="0" y="0"/>
          <a:ext cx="0" cy="0"/>
          <a:chOff x="0" y="0"/>
          <a:chExt cx="0" cy="0"/>
        </a:xfrm>
      </p:grpSpPr>
      <p:pic>
        <p:nvPicPr>
          <p:cNvPr id="29" name="Picture 28">
            <a:extLst>
              <a:ext uri="{FF2B5EF4-FFF2-40B4-BE49-F238E27FC236}">
                <a16:creationId xmlns:a16="http://schemas.microsoft.com/office/drawing/2014/main" id="{E8FE6A85-09BF-73F5-BAD0-99DEAA2EA57F}"/>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485775" y="1411288"/>
            <a:ext cx="11228832" cy="1920240"/>
          </a:xfrm>
          <a:prstGeom prst="rect">
            <a:avLst/>
          </a:prstGeom>
        </p:spPr>
      </p:pic>
      <p:graphicFrame>
        <p:nvGraphicFramePr>
          <p:cNvPr id="6" name="Object 5" hidden="1">
            <a:extLst>
              <a:ext uri="{FF2B5EF4-FFF2-40B4-BE49-F238E27FC236}">
                <a16:creationId xmlns:a16="http://schemas.microsoft.com/office/drawing/2014/main" id="{B342CE84-EB06-9AF2-C972-D8A7BEF371B8}"/>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6" imgW="455" imgH="454" progId="TCLayout.ActiveDocument.1">
                  <p:embed/>
                </p:oleObj>
              </mc:Choice>
              <mc:Fallback>
                <p:oleObj name="think-cell Slide" r:id="rId6" imgW="455" imgH="454" progId="TCLayout.ActiveDocument.1">
                  <p:embed/>
                  <p:pic>
                    <p:nvPicPr>
                      <p:cNvPr id="6" name="Object 5" hidden="1">
                        <a:extLst>
                          <a:ext uri="{FF2B5EF4-FFF2-40B4-BE49-F238E27FC236}">
                            <a16:creationId xmlns:a16="http://schemas.microsoft.com/office/drawing/2014/main" id="{B342CE84-EB06-9AF2-C972-D8A7BEF371B8}"/>
                          </a:ext>
                        </a:extLst>
                      </p:cNvPr>
                      <p:cNvPicPr/>
                      <p:nvPr/>
                    </p:nvPicPr>
                    <p:blipFill>
                      <a:blip r:embed="rId7"/>
                      <a:stretch>
                        <a:fillRect/>
                      </a:stretch>
                    </p:blipFill>
                    <p:spPr>
                      <a:xfrm>
                        <a:off x="1525191" y="859779"/>
                        <a:ext cx="1190" cy="1190"/>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6D2F728-1863-DD3B-23DB-B5FC29E6EF01}"/>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4" name="Title 3">
            <a:extLst>
              <a:ext uri="{FF2B5EF4-FFF2-40B4-BE49-F238E27FC236}">
                <a16:creationId xmlns:a16="http://schemas.microsoft.com/office/drawing/2014/main" id="{0C6B36E6-7574-64A4-9BA5-393009F72D22}"/>
              </a:ext>
            </a:extLst>
          </p:cNvPr>
          <p:cNvSpPr>
            <a:spLocks noGrp="1"/>
          </p:cNvSpPr>
          <p:nvPr>
            <p:ph type="title"/>
          </p:nvPr>
        </p:nvSpPr>
        <p:spPr>
          <a:xfrm>
            <a:off x="485523" y="345396"/>
            <a:ext cx="11224347" cy="470898"/>
          </a:xfrm>
        </p:spPr>
        <p:txBody>
          <a:bodyPr vert="horz">
            <a:noAutofit/>
          </a:bodyPr>
          <a:lstStyle/>
          <a:p>
            <a:r>
              <a:rPr lang="en-US" dirty="0"/>
              <a:t>Internal accounting leading practices (cont.)</a:t>
            </a:r>
          </a:p>
        </p:txBody>
      </p:sp>
      <p:grpSp>
        <p:nvGrpSpPr>
          <p:cNvPr id="10" name="Group 9">
            <a:extLst>
              <a:ext uri="{FF2B5EF4-FFF2-40B4-BE49-F238E27FC236}">
                <a16:creationId xmlns:a16="http://schemas.microsoft.com/office/drawing/2014/main" id="{7D45223E-79BA-ABBE-82C0-6A4EC40A0C17}"/>
              </a:ext>
            </a:extLst>
          </p:cNvPr>
          <p:cNvGrpSpPr/>
          <p:nvPr/>
        </p:nvGrpSpPr>
        <p:grpSpPr>
          <a:xfrm>
            <a:off x="485775" y="3532505"/>
            <a:ext cx="2560320" cy="2560320"/>
            <a:chOff x="471739" y="3532505"/>
            <a:chExt cx="2560320" cy="2560320"/>
          </a:xfrm>
        </p:grpSpPr>
        <p:sp>
          <p:nvSpPr>
            <p:cNvPr id="19" name="Left Bracket 18">
              <a:extLst>
                <a:ext uri="{FF2B5EF4-FFF2-40B4-BE49-F238E27FC236}">
                  <a16:creationId xmlns:a16="http://schemas.microsoft.com/office/drawing/2014/main" id="{03AB5776-7F60-612D-911B-363EF6E85A3A}"/>
                </a:ext>
              </a:extLst>
            </p:cNvPr>
            <p:cNvSpPr>
              <a:spLocks/>
            </p:cNvSpPr>
            <p:nvPr/>
          </p:nvSpPr>
          <p:spPr>
            <a:xfrm flipV="1">
              <a:off x="471739" y="3532505"/>
              <a:ext cx="2560320" cy="2560320"/>
            </a:xfrm>
            <a:prstGeom prst="leftBracket">
              <a:avLst>
                <a:gd name="adj" fmla="val 0"/>
              </a:avLst>
            </a:prstGeom>
            <a:ln w="6350">
              <a:solidFill>
                <a:schemeClr val="tx2"/>
              </a:solidFill>
              <a:tailEnd type="diamo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endParaRPr lang="en-IN" sz="1400" dirty="0"/>
            </a:p>
          </p:txBody>
        </p:sp>
        <p:sp>
          <p:nvSpPr>
            <p:cNvPr id="22" name="Rectangle 21">
              <a:extLst>
                <a:ext uri="{FF2B5EF4-FFF2-40B4-BE49-F238E27FC236}">
                  <a16:creationId xmlns:a16="http://schemas.microsoft.com/office/drawing/2014/main" id="{FB5F4F9D-410A-2245-6421-D62DD3ACE324}"/>
                </a:ext>
              </a:extLst>
            </p:cNvPr>
            <p:cNvSpPr>
              <a:spLocks/>
            </p:cNvSpPr>
            <p:nvPr/>
          </p:nvSpPr>
          <p:spPr>
            <a:xfrm>
              <a:off x="471739" y="4127862"/>
              <a:ext cx="2560320" cy="1369606"/>
            </a:xfrm>
            <a:prstGeom prst="rect">
              <a:avLst/>
            </a:prstGeom>
          </p:spPr>
          <p:txBody>
            <a:bodyPr wrap="square" lIns="137160" tIns="0" rIns="0" bIns="0" anchor="ctr">
              <a:spAutoFit/>
            </a:bodyPr>
            <a:lstStyle/>
            <a:p>
              <a:pPr>
                <a:spcAft>
                  <a:spcPts val="600"/>
                </a:spcAft>
              </a:pPr>
              <a:r>
                <a:rPr lang="en-IN" sz="1400" dirty="0">
                  <a:solidFill>
                    <a:schemeClr val="bg1"/>
                  </a:solidFill>
                </a:rPr>
                <a:t>Establish the record retention requirements for considering unclaimed property audit look-back periods.</a:t>
              </a:r>
            </a:p>
            <a:p>
              <a:pPr>
                <a:spcAft>
                  <a:spcPts val="600"/>
                </a:spcAft>
              </a:pPr>
              <a:r>
                <a:rPr lang="en-IN" sz="1400" dirty="0">
                  <a:solidFill>
                    <a:schemeClr val="bg1"/>
                  </a:solidFill>
                </a:rPr>
                <a:t>Monitor the adherence to requirements. </a:t>
              </a:r>
            </a:p>
          </p:txBody>
        </p:sp>
      </p:grpSp>
      <p:grpSp>
        <p:nvGrpSpPr>
          <p:cNvPr id="17" name="Group 16">
            <a:extLst>
              <a:ext uri="{FF2B5EF4-FFF2-40B4-BE49-F238E27FC236}">
                <a16:creationId xmlns:a16="http://schemas.microsoft.com/office/drawing/2014/main" id="{A47F5064-6C21-A867-7BF4-0C4903B26872}"/>
              </a:ext>
            </a:extLst>
          </p:cNvPr>
          <p:cNvGrpSpPr/>
          <p:nvPr/>
        </p:nvGrpSpPr>
        <p:grpSpPr>
          <a:xfrm>
            <a:off x="3373543" y="3532505"/>
            <a:ext cx="2560320" cy="2560320"/>
            <a:chOff x="3364186" y="3532505"/>
            <a:chExt cx="2560320" cy="2560320"/>
          </a:xfrm>
        </p:grpSpPr>
        <p:sp>
          <p:nvSpPr>
            <p:cNvPr id="21" name="Left Bracket 20">
              <a:extLst>
                <a:ext uri="{FF2B5EF4-FFF2-40B4-BE49-F238E27FC236}">
                  <a16:creationId xmlns:a16="http://schemas.microsoft.com/office/drawing/2014/main" id="{267FB795-D2B3-C4CB-9EBF-447A46F38BE5}"/>
                </a:ext>
              </a:extLst>
            </p:cNvPr>
            <p:cNvSpPr>
              <a:spLocks/>
            </p:cNvSpPr>
            <p:nvPr/>
          </p:nvSpPr>
          <p:spPr>
            <a:xfrm>
              <a:off x="3364186" y="3532505"/>
              <a:ext cx="2560320" cy="2560320"/>
            </a:xfrm>
            <a:prstGeom prst="leftBracket">
              <a:avLst>
                <a:gd name="adj" fmla="val 0"/>
              </a:avLst>
            </a:prstGeom>
            <a:ln w="6350" cap="flat" cmpd="sng" algn="ctr">
              <a:solidFill>
                <a:srgbClr val="C4C4CD"/>
              </a:solidFill>
              <a:prstDash val="solid"/>
              <a:round/>
              <a:headEnd type="none"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spcAft>
                  <a:spcPts val="600"/>
                </a:spcAft>
              </a:pPr>
              <a:endParaRPr lang="en-IN" sz="1400" dirty="0"/>
            </a:p>
          </p:txBody>
        </p:sp>
        <p:sp>
          <p:nvSpPr>
            <p:cNvPr id="5" name="TextBox 4">
              <a:extLst>
                <a:ext uri="{FF2B5EF4-FFF2-40B4-BE49-F238E27FC236}">
                  <a16:creationId xmlns:a16="http://schemas.microsoft.com/office/drawing/2014/main" id="{B7F4E28E-849A-1F2F-D61A-35A7E8D8FA9A}"/>
                </a:ext>
              </a:extLst>
            </p:cNvPr>
            <p:cNvSpPr txBox="1">
              <a:spLocks/>
            </p:cNvSpPr>
            <p:nvPr/>
          </p:nvSpPr>
          <p:spPr>
            <a:xfrm>
              <a:off x="3364186" y="4120168"/>
              <a:ext cx="2560320" cy="1384995"/>
            </a:xfrm>
            <a:prstGeom prst="rect">
              <a:avLst/>
            </a:prstGeom>
            <a:noFill/>
          </p:spPr>
          <p:txBody>
            <a:bodyPr wrap="square" lIns="137160">
              <a:spAutoFit/>
            </a:bodyPr>
            <a:lstStyle/>
            <a:p>
              <a:pPr>
                <a:spcAft>
                  <a:spcPts val="600"/>
                </a:spcAft>
              </a:pPr>
              <a:r>
                <a:rPr lang="en-IN" sz="1400" dirty="0">
                  <a:solidFill>
                    <a:schemeClr val="bg1"/>
                  </a:solidFill>
                </a:rPr>
                <a:t>Retain or document the results of ongoing monthly reviews and ensure that the necessary follow-up actions are taken (or the reasons for no further action).</a:t>
              </a:r>
            </a:p>
          </p:txBody>
        </p:sp>
      </p:grpSp>
      <p:grpSp>
        <p:nvGrpSpPr>
          <p:cNvPr id="18" name="Group 17">
            <a:extLst>
              <a:ext uri="{FF2B5EF4-FFF2-40B4-BE49-F238E27FC236}">
                <a16:creationId xmlns:a16="http://schemas.microsoft.com/office/drawing/2014/main" id="{3435E69A-E41C-B10D-3951-EFA0878FB262}"/>
              </a:ext>
            </a:extLst>
          </p:cNvPr>
          <p:cNvGrpSpPr/>
          <p:nvPr/>
        </p:nvGrpSpPr>
        <p:grpSpPr>
          <a:xfrm>
            <a:off x="6261311" y="3532505"/>
            <a:ext cx="2560320" cy="2560320"/>
            <a:chOff x="6256633" y="3532505"/>
            <a:chExt cx="2560320" cy="2560320"/>
          </a:xfrm>
        </p:grpSpPr>
        <p:sp>
          <p:nvSpPr>
            <p:cNvPr id="12" name="Left Bracket 11">
              <a:extLst>
                <a:ext uri="{FF2B5EF4-FFF2-40B4-BE49-F238E27FC236}">
                  <a16:creationId xmlns:a16="http://schemas.microsoft.com/office/drawing/2014/main" id="{AD637904-7A14-52A2-2CEA-C6C859EEFF9F}"/>
                </a:ext>
              </a:extLst>
            </p:cNvPr>
            <p:cNvSpPr>
              <a:spLocks/>
            </p:cNvSpPr>
            <p:nvPr/>
          </p:nvSpPr>
          <p:spPr>
            <a:xfrm flipV="1">
              <a:off x="6256633" y="3532505"/>
              <a:ext cx="2560320" cy="2560320"/>
            </a:xfrm>
            <a:prstGeom prst="leftBracket">
              <a:avLst>
                <a:gd name="adj" fmla="val 0"/>
              </a:avLst>
            </a:prstGeom>
            <a:ln w="6350">
              <a:solidFill>
                <a:schemeClr val="tx2"/>
              </a:solidFill>
              <a:tailEnd type="diamond"/>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600"/>
                </a:spcAft>
              </a:pPr>
              <a:endParaRPr lang="en-IN" sz="1400" dirty="0"/>
            </a:p>
          </p:txBody>
        </p:sp>
        <p:sp>
          <p:nvSpPr>
            <p:cNvPr id="13" name="Rectangle 12">
              <a:extLst>
                <a:ext uri="{FF2B5EF4-FFF2-40B4-BE49-F238E27FC236}">
                  <a16:creationId xmlns:a16="http://schemas.microsoft.com/office/drawing/2014/main" id="{F4A6251D-AD09-CF13-1F37-027D5A8A24D6}"/>
                </a:ext>
              </a:extLst>
            </p:cNvPr>
            <p:cNvSpPr>
              <a:spLocks/>
            </p:cNvSpPr>
            <p:nvPr/>
          </p:nvSpPr>
          <p:spPr>
            <a:xfrm>
              <a:off x="6256633" y="3950891"/>
              <a:ext cx="2560320" cy="1723549"/>
            </a:xfrm>
            <a:prstGeom prst="rect">
              <a:avLst/>
            </a:prstGeom>
          </p:spPr>
          <p:txBody>
            <a:bodyPr wrap="square" lIns="137160" tIns="0" rIns="0" bIns="0" anchor="ctr">
              <a:spAutoFit/>
            </a:bodyPr>
            <a:lstStyle/>
            <a:p>
              <a:pPr>
                <a:spcAft>
                  <a:spcPts val="600"/>
                </a:spcAft>
              </a:pPr>
              <a:r>
                <a:rPr lang="en-IN" sz="1400" dirty="0">
                  <a:solidFill>
                    <a:schemeClr val="bg1"/>
                  </a:solidFill>
                </a:rPr>
                <a:t>Monitor unresolved liabilities within a centralized general ledger unclaimed property holding account. Document the reasons for all movements to and from the account, as well as the originating transaction details. </a:t>
              </a:r>
            </a:p>
          </p:txBody>
        </p:sp>
      </p:grpSp>
      <p:grpSp>
        <p:nvGrpSpPr>
          <p:cNvPr id="20" name="Group 19">
            <a:extLst>
              <a:ext uri="{FF2B5EF4-FFF2-40B4-BE49-F238E27FC236}">
                <a16:creationId xmlns:a16="http://schemas.microsoft.com/office/drawing/2014/main" id="{0A3CE1E4-E7DB-67BC-F976-066916956ED7}"/>
              </a:ext>
            </a:extLst>
          </p:cNvPr>
          <p:cNvGrpSpPr/>
          <p:nvPr/>
        </p:nvGrpSpPr>
        <p:grpSpPr>
          <a:xfrm>
            <a:off x="9149080" y="3532505"/>
            <a:ext cx="2560320" cy="2560320"/>
            <a:chOff x="9149080" y="3532505"/>
            <a:chExt cx="2560320" cy="2560320"/>
          </a:xfrm>
        </p:grpSpPr>
        <p:sp>
          <p:nvSpPr>
            <p:cNvPr id="15" name="Left Bracket 14">
              <a:extLst>
                <a:ext uri="{FF2B5EF4-FFF2-40B4-BE49-F238E27FC236}">
                  <a16:creationId xmlns:a16="http://schemas.microsoft.com/office/drawing/2014/main" id="{F990157C-D3C3-AE73-9BAD-1C0D49653F4C}"/>
                </a:ext>
              </a:extLst>
            </p:cNvPr>
            <p:cNvSpPr>
              <a:spLocks/>
            </p:cNvSpPr>
            <p:nvPr/>
          </p:nvSpPr>
          <p:spPr>
            <a:xfrm>
              <a:off x="9149080" y="3532505"/>
              <a:ext cx="2560320" cy="2560320"/>
            </a:xfrm>
            <a:prstGeom prst="leftBracket">
              <a:avLst>
                <a:gd name="adj" fmla="val 0"/>
              </a:avLst>
            </a:prstGeom>
            <a:ln w="6350" cap="flat" cmpd="sng" algn="ctr">
              <a:solidFill>
                <a:srgbClr val="C4C4CD"/>
              </a:solidFill>
              <a:prstDash val="solid"/>
              <a:round/>
              <a:headEnd type="none" w="med" len="med"/>
              <a:tailEnd type="diamond" w="med" len="med"/>
            </a:ln>
          </p:spPr>
          <p:style>
            <a:lnRef idx="1">
              <a:schemeClr val="accent1"/>
            </a:lnRef>
            <a:fillRef idx="0">
              <a:schemeClr val="accent1"/>
            </a:fillRef>
            <a:effectRef idx="0">
              <a:schemeClr val="accent1"/>
            </a:effectRef>
            <a:fontRef idx="minor">
              <a:schemeClr val="tx1"/>
            </a:fontRef>
          </p:style>
          <p:txBody>
            <a:bodyPr rtlCol="0" anchor="ctr">
              <a:noAutofit/>
            </a:bodyPr>
            <a:lstStyle/>
            <a:p>
              <a:pPr algn="ctr">
                <a:spcAft>
                  <a:spcPts val="600"/>
                </a:spcAft>
              </a:pPr>
              <a:endParaRPr lang="en-IN" sz="1400" dirty="0"/>
            </a:p>
          </p:txBody>
        </p:sp>
        <p:sp>
          <p:nvSpPr>
            <p:cNvPr id="16" name="Rectangle 15">
              <a:extLst>
                <a:ext uri="{FF2B5EF4-FFF2-40B4-BE49-F238E27FC236}">
                  <a16:creationId xmlns:a16="http://schemas.microsoft.com/office/drawing/2014/main" id="{800C8EF3-9545-5BB7-C2FE-301B841FD59D}"/>
                </a:ext>
              </a:extLst>
            </p:cNvPr>
            <p:cNvSpPr>
              <a:spLocks/>
            </p:cNvSpPr>
            <p:nvPr/>
          </p:nvSpPr>
          <p:spPr>
            <a:xfrm>
              <a:off x="9149080" y="4166334"/>
              <a:ext cx="2560320" cy="1292662"/>
            </a:xfrm>
            <a:prstGeom prst="rect">
              <a:avLst/>
            </a:prstGeom>
          </p:spPr>
          <p:txBody>
            <a:bodyPr wrap="square" lIns="137160" tIns="0" rIns="0" bIns="0" anchor="ctr">
              <a:spAutoFit/>
            </a:bodyPr>
            <a:lstStyle/>
            <a:p>
              <a:pPr>
                <a:spcAft>
                  <a:spcPts val="600"/>
                </a:spcAft>
              </a:pPr>
              <a:r>
                <a:rPr lang="en-IN" sz="1400" dirty="0">
                  <a:solidFill>
                    <a:schemeClr val="bg1"/>
                  </a:solidFill>
                </a:rPr>
                <a:t>Perform statutory due diligence and reporting in all required states. Maintain detailed transaction-level documentation of all amounts reported and paid. </a:t>
              </a:r>
            </a:p>
          </p:txBody>
        </p:sp>
      </p:grpSp>
    </p:spTree>
    <p:extLst>
      <p:ext uri="{BB962C8B-B14F-4D97-AF65-F5344CB8AC3E}">
        <p14:creationId xmlns:p14="http://schemas.microsoft.com/office/powerpoint/2010/main" val="35406343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Compliance and asset recovery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97747-C11D-13BD-4D86-53245E33B64A}"/>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2583556-02EC-1895-0BB9-3C9E4BC67948}"/>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C2583556-02EC-1895-0BB9-3C9E4BC67948}"/>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D7DDD40-5736-E390-7D98-43E5AD196EB7}"/>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a:extLst>
              <a:ext uri="{FF2B5EF4-FFF2-40B4-BE49-F238E27FC236}">
                <a16:creationId xmlns:a16="http://schemas.microsoft.com/office/drawing/2014/main" id="{7E5BF7E1-D9C5-5C75-C4B5-5C8C9E3A5988}"/>
              </a:ext>
            </a:extLst>
          </p:cNvPr>
          <p:cNvSpPr>
            <a:spLocks noGrp="1"/>
          </p:cNvSpPr>
          <p:nvPr>
            <p:ph type="title"/>
          </p:nvPr>
        </p:nvSpPr>
        <p:spPr>
          <a:xfrm>
            <a:off x="485523" y="345396"/>
            <a:ext cx="11224347" cy="470898"/>
          </a:xfrm>
        </p:spPr>
        <p:txBody>
          <a:bodyPr vert="horz"/>
          <a:lstStyle/>
          <a:p>
            <a:r>
              <a:rPr lang="en-US" dirty="0"/>
              <a:t>The compliance lifecycle</a:t>
            </a:r>
          </a:p>
        </p:txBody>
      </p:sp>
      <p:sp>
        <p:nvSpPr>
          <p:cNvPr id="25" name="AutoShape 3">
            <a:extLst>
              <a:ext uri="{FF2B5EF4-FFF2-40B4-BE49-F238E27FC236}">
                <a16:creationId xmlns:a16="http://schemas.microsoft.com/office/drawing/2014/main" id="{217F44EA-DA77-E7D8-05BC-6D533B13096C}"/>
              </a:ext>
              <a:ext uri="{C183D7F6-B498-43B3-948B-1728B52AA6E4}">
                <adec:decorative xmlns:adec="http://schemas.microsoft.com/office/drawing/2017/decorative" val="1"/>
              </a:ext>
            </a:extLst>
          </p:cNvPr>
          <p:cNvSpPr>
            <a:spLocks noChangeArrowheads="1"/>
          </p:cNvSpPr>
          <p:nvPr/>
        </p:nvSpPr>
        <p:spPr bwMode="gray">
          <a:xfrm>
            <a:off x="3954002" y="2142835"/>
            <a:ext cx="3806646" cy="3222686"/>
          </a:xfrm>
          <a:prstGeom prst="hexagon">
            <a:avLst>
              <a:gd name="adj" fmla="val 30149"/>
              <a:gd name="vf" fmla="val 115470"/>
            </a:avLst>
          </a:prstGeom>
          <a:noFill/>
          <a:ln w="25400" cap="flat" cmpd="sng" algn="ctr">
            <a:solidFill>
              <a:srgbClr val="747480"/>
            </a:solidFill>
            <a:prstDash val="solid"/>
            <a:miter lim="800000"/>
            <a:headEnd type="none" w="med" len="med"/>
            <a:tailEnd type="none" w="med" len="med"/>
          </a:ln>
        </p:spPr>
        <p:txBody>
          <a:bodyPr wrap="none" lIns="90000" tIns="46038" rIns="90000" bIns="46038" anchor="ctr"/>
          <a:lstStyle>
            <a:defPPr>
              <a:defRPr lang="en-US"/>
            </a:defPPr>
            <a:lvl1pPr marL="0" algn="l" defTabSz="914400"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914400"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914400"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914400"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914400"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914400"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914400"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914400"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914400"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eaLnBrk="1" fontAlgn="base" hangingPunct="1">
              <a:spcBef>
                <a:spcPct val="0"/>
              </a:spcBef>
              <a:spcAft>
                <a:spcPct val="50000"/>
              </a:spcAft>
              <a:buClr>
                <a:srgbClr val="FFE600"/>
              </a:buClr>
              <a:buSzPct val="80000"/>
              <a:defRPr/>
            </a:pPr>
            <a:endParaRPr lang="en-US" altLang="en-US" sz="1400" kern="0" dirty="0">
              <a:solidFill>
                <a:srgbClr val="000000"/>
              </a:solidFill>
              <a:latin typeface="+mn-lt"/>
            </a:endParaRPr>
          </a:p>
        </p:txBody>
      </p:sp>
      <p:sp>
        <p:nvSpPr>
          <p:cNvPr id="26" name="Line 4">
            <a:extLst>
              <a:ext uri="{FF2B5EF4-FFF2-40B4-BE49-F238E27FC236}">
                <a16:creationId xmlns:a16="http://schemas.microsoft.com/office/drawing/2014/main" id="{8D1E8823-0134-DD90-2784-880BF784B344}"/>
              </a:ext>
              <a:ext uri="{C183D7F6-B498-43B3-948B-1728B52AA6E4}">
                <adec:decorative xmlns:adec="http://schemas.microsoft.com/office/drawing/2017/decorative" val="1"/>
              </a:ext>
            </a:extLst>
          </p:cNvPr>
          <p:cNvSpPr>
            <a:spLocks noChangeShapeType="1"/>
          </p:cNvSpPr>
          <p:nvPr/>
        </p:nvSpPr>
        <p:spPr bwMode="gray">
          <a:xfrm flipH="1">
            <a:off x="4914250" y="2143139"/>
            <a:ext cx="1904596" cy="3222686"/>
          </a:xfrm>
          <a:prstGeom prst="line">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noFill/>
              </a14:hiddenFill>
            </a:ext>
          </a:extLst>
        </p:spPr>
        <p:txBody>
          <a:bodyPr wrap="none" lIns="90000" tIns="46038" rIns="90000" bIns="4603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50000"/>
              </a:spcAft>
              <a:buClr>
                <a:srgbClr val="FFE600"/>
              </a:buClr>
              <a:buSzPct val="80000"/>
              <a:defRPr/>
            </a:pPr>
            <a:endParaRPr lang="en-US" sz="1400" kern="0" dirty="0">
              <a:solidFill>
                <a:srgbClr val="000000"/>
              </a:solidFill>
            </a:endParaRPr>
          </a:p>
        </p:txBody>
      </p:sp>
      <p:sp>
        <p:nvSpPr>
          <p:cNvPr id="28" name="Line 5">
            <a:extLst>
              <a:ext uri="{FF2B5EF4-FFF2-40B4-BE49-F238E27FC236}">
                <a16:creationId xmlns:a16="http://schemas.microsoft.com/office/drawing/2014/main" id="{4FA8D079-318B-7017-DABB-61D426E16FCB}"/>
              </a:ext>
              <a:ext uri="{C183D7F6-B498-43B3-948B-1728B52AA6E4}">
                <adec:decorative xmlns:adec="http://schemas.microsoft.com/office/drawing/2017/decorative" val="1"/>
              </a:ext>
            </a:extLst>
          </p:cNvPr>
          <p:cNvSpPr>
            <a:spLocks noChangeShapeType="1"/>
          </p:cNvSpPr>
          <p:nvPr/>
        </p:nvSpPr>
        <p:spPr bwMode="gray">
          <a:xfrm>
            <a:off x="4914250" y="2143139"/>
            <a:ext cx="1904596" cy="3222686"/>
          </a:xfrm>
          <a:prstGeom prst="line">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noFill/>
              </a14:hiddenFill>
            </a:ext>
          </a:extLst>
        </p:spPr>
        <p:txBody>
          <a:bodyPr wrap="none" lIns="90000" tIns="46038" rIns="90000" bIns="4603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50000"/>
              </a:spcAft>
              <a:buClr>
                <a:srgbClr val="FFE600"/>
              </a:buClr>
              <a:buSzPct val="80000"/>
              <a:defRPr/>
            </a:pPr>
            <a:endParaRPr lang="en-US" sz="1400" kern="0" dirty="0">
              <a:solidFill>
                <a:srgbClr val="000000"/>
              </a:solidFill>
            </a:endParaRPr>
          </a:p>
        </p:txBody>
      </p:sp>
      <p:sp>
        <p:nvSpPr>
          <p:cNvPr id="29" name="Line 6">
            <a:extLst>
              <a:ext uri="{FF2B5EF4-FFF2-40B4-BE49-F238E27FC236}">
                <a16:creationId xmlns:a16="http://schemas.microsoft.com/office/drawing/2014/main" id="{F7868E90-837F-0518-4D9D-12F39EC001CB}"/>
              </a:ext>
              <a:ext uri="{C183D7F6-B498-43B3-948B-1728B52AA6E4}">
                <adec:decorative xmlns:adec="http://schemas.microsoft.com/office/drawing/2017/decorative" val="1"/>
              </a:ext>
            </a:extLst>
          </p:cNvPr>
          <p:cNvSpPr>
            <a:spLocks noChangeShapeType="1"/>
          </p:cNvSpPr>
          <p:nvPr/>
        </p:nvSpPr>
        <p:spPr bwMode="gray">
          <a:xfrm>
            <a:off x="3963225" y="3754483"/>
            <a:ext cx="3806646" cy="0"/>
          </a:xfrm>
          <a:prstGeom prst="line">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noFill/>
              </a14:hiddenFill>
            </a:ext>
          </a:extLst>
        </p:spPr>
        <p:txBody>
          <a:bodyPr wrap="none" lIns="90000" tIns="46038" rIns="90000" bIns="4603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50000"/>
              </a:spcAft>
              <a:buClr>
                <a:srgbClr val="FFE600"/>
              </a:buClr>
              <a:buSzPct val="80000"/>
              <a:defRPr/>
            </a:pPr>
            <a:endParaRPr lang="en-US" sz="1400" kern="0" dirty="0">
              <a:solidFill>
                <a:srgbClr val="000000"/>
              </a:solidFill>
            </a:endParaRPr>
          </a:p>
        </p:txBody>
      </p:sp>
      <p:sp>
        <p:nvSpPr>
          <p:cNvPr id="30" name="Oval 29">
            <a:extLst>
              <a:ext uri="{FF2B5EF4-FFF2-40B4-BE49-F238E27FC236}">
                <a16:creationId xmlns:a16="http://schemas.microsoft.com/office/drawing/2014/main" id="{5D49DD73-922A-2E85-17A4-63F26C67809A}"/>
              </a:ext>
            </a:extLst>
          </p:cNvPr>
          <p:cNvSpPr>
            <a:spLocks noChangeArrowheads="1"/>
          </p:cNvSpPr>
          <p:nvPr/>
        </p:nvSpPr>
        <p:spPr bwMode="gray">
          <a:xfrm>
            <a:off x="4125199" y="1433348"/>
            <a:ext cx="1426464" cy="1424180"/>
          </a:xfrm>
          <a:prstGeom prst="ellipse">
            <a:avLst/>
          </a:prstGeom>
          <a:solidFill>
            <a:schemeClr val="accent4"/>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Reconciliation</a:t>
            </a:r>
          </a:p>
        </p:txBody>
      </p:sp>
      <p:sp>
        <p:nvSpPr>
          <p:cNvPr id="31" name="Oval 30">
            <a:extLst>
              <a:ext uri="{FF2B5EF4-FFF2-40B4-BE49-F238E27FC236}">
                <a16:creationId xmlns:a16="http://schemas.microsoft.com/office/drawing/2014/main" id="{A4206BDB-55B3-42A7-21E6-0586F595D512}"/>
              </a:ext>
            </a:extLst>
          </p:cNvPr>
          <p:cNvSpPr>
            <a:spLocks noChangeArrowheads="1"/>
          </p:cNvSpPr>
          <p:nvPr/>
        </p:nvSpPr>
        <p:spPr bwMode="gray">
          <a:xfrm>
            <a:off x="6194527" y="1433348"/>
            <a:ext cx="1426464" cy="1424180"/>
          </a:xfrm>
          <a:prstGeom prst="ellipse">
            <a:avLst/>
          </a:prstGeom>
          <a:solidFill>
            <a:schemeClr val="accent5"/>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Accounting </a:t>
            </a:r>
            <a:br>
              <a:rPr lang="en-US" altLang="en-US" sz="1400" b="1" kern="0" dirty="0">
                <a:solidFill>
                  <a:srgbClr val="FFFFFF"/>
                </a:solidFill>
                <a:latin typeface="+mn-lt"/>
              </a:rPr>
            </a:br>
            <a:r>
              <a:rPr lang="en-US" altLang="en-US" sz="1400" b="1" kern="0" dirty="0">
                <a:solidFill>
                  <a:srgbClr val="FFFFFF"/>
                </a:solidFill>
                <a:latin typeface="+mn-lt"/>
              </a:rPr>
              <a:t>procedures</a:t>
            </a:r>
          </a:p>
        </p:txBody>
      </p:sp>
      <p:sp>
        <p:nvSpPr>
          <p:cNvPr id="38" name="Oval 37">
            <a:extLst>
              <a:ext uri="{FF2B5EF4-FFF2-40B4-BE49-F238E27FC236}">
                <a16:creationId xmlns:a16="http://schemas.microsoft.com/office/drawing/2014/main" id="{872B904F-B394-8E78-5742-79F9233D9B57}"/>
              </a:ext>
            </a:extLst>
          </p:cNvPr>
          <p:cNvSpPr>
            <a:spLocks noChangeArrowheads="1"/>
          </p:cNvSpPr>
          <p:nvPr/>
        </p:nvSpPr>
        <p:spPr bwMode="gray">
          <a:xfrm>
            <a:off x="4125199" y="4653429"/>
            <a:ext cx="1426464" cy="1424180"/>
          </a:xfrm>
          <a:prstGeom prst="ellipse">
            <a:avLst/>
          </a:prstGeom>
          <a:solidFill>
            <a:schemeClr val="accent2"/>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Due </a:t>
            </a:r>
            <a:br>
              <a:rPr lang="en-US" altLang="en-US" sz="1400" b="1" kern="0" dirty="0">
                <a:solidFill>
                  <a:srgbClr val="FFFFFF"/>
                </a:solidFill>
                <a:latin typeface="+mn-lt"/>
              </a:rPr>
            </a:br>
            <a:r>
              <a:rPr lang="en-US" altLang="en-US" sz="1400" b="1" kern="0" dirty="0">
                <a:solidFill>
                  <a:srgbClr val="FFFFFF"/>
                </a:solidFill>
                <a:latin typeface="+mn-lt"/>
              </a:rPr>
              <a:t>diligence </a:t>
            </a:r>
            <a:br>
              <a:rPr lang="en-US" altLang="en-US" sz="1400" b="1" kern="0" dirty="0">
                <a:solidFill>
                  <a:srgbClr val="FFFFFF"/>
                </a:solidFill>
                <a:latin typeface="+mn-lt"/>
              </a:rPr>
            </a:br>
            <a:r>
              <a:rPr lang="en-US" altLang="en-US" sz="1400" b="1" kern="0" dirty="0">
                <a:solidFill>
                  <a:srgbClr val="FFFFFF"/>
                </a:solidFill>
                <a:latin typeface="+mn-lt"/>
              </a:rPr>
              <a:t>mailings</a:t>
            </a:r>
          </a:p>
        </p:txBody>
      </p:sp>
      <p:sp>
        <p:nvSpPr>
          <p:cNvPr id="39" name="Oval 38">
            <a:extLst>
              <a:ext uri="{FF2B5EF4-FFF2-40B4-BE49-F238E27FC236}">
                <a16:creationId xmlns:a16="http://schemas.microsoft.com/office/drawing/2014/main" id="{655A546F-62AB-5FEF-C194-E77F5BD6C3F9}"/>
              </a:ext>
            </a:extLst>
          </p:cNvPr>
          <p:cNvSpPr>
            <a:spLocks noChangeArrowheads="1"/>
          </p:cNvSpPr>
          <p:nvPr/>
        </p:nvSpPr>
        <p:spPr bwMode="gray">
          <a:xfrm>
            <a:off x="6194527" y="4653429"/>
            <a:ext cx="1426464" cy="1424180"/>
          </a:xfrm>
          <a:prstGeom prst="ellipse">
            <a:avLst/>
          </a:prstGeom>
          <a:solidFill>
            <a:schemeClr val="accent1"/>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10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10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10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10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10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10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10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10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10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Exemption </a:t>
            </a:r>
            <a:br>
              <a:rPr lang="en-US" altLang="en-US" sz="1400" b="1" kern="0" dirty="0">
                <a:solidFill>
                  <a:srgbClr val="FFFFFF"/>
                </a:solidFill>
                <a:latin typeface="+mn-lt"/>
              </a:rPr>
            </a:br>
            <a:r>
              <a:rPr lang="en-US" altLang="en-US" sz="1400" b="1" kern="0" dirty="0">
                <a:solidFill>
                  <a:srgbClr val="FFFFFF"/>
                </a:solidFill>
                <a:latin typeface="+mn-lt"/>
              </a:rPr>
              <a:t>and </a:t>
            </a:r>
            <a:br>
              <a:rPr lang="en-US" altLang="en-US" sz="1400" b="1" kern="0" dirty="0">
                <a:solidFill>
                  <a:srgbClr val="FFFFFF"/>
                </a:solidFill>
                <a:latin typeface="+mn-lt"/>
              </a:rPr>
            </a:br>
            <a:r>
              <a:rPr lang="en-US" altLang="en-US" sz="1400" b="1" kern="0" dirty="0">
                <a:solidFill>
                  <a:srgbClr val="FFFFFF"/>
                </a:solidFill>
                <a:latin typeface="+mn-lt"/>
              </a:rPr>
              <a:t>deduction </a:t>
            </a:r>
            <a:br>
              <a:rPr lang="en-US" altLang="en-US" sz="1400" b="1" kern="0" dirty="0">
                <a:solidFill>
                  <a:srgbClr val="FFFFFF"/>
                </a:solidFill>
                <a:latin typeface="+mn-lt"/>
              </a:rPr>
            </a:br>
            <a:r>
              <a:rPr lang="en-US" altLang="en-US" sz="1400" b="1" kern="0" dirty="0">
                <a:solidFill>
                  <a:srgbClr val="FFFFFF"/>
                </a:solidFill>
                <a:latin typeface="+mn-lt"/>
              </a:rPr>
              <a:t>analysis</a:t>
            </a:r>
          </a:p>
        </p:txBody>
      </p:sp>
      <p:sp>
        <p:nvSpPr>
          <p:cNvPr id="40" name="Oval 39">
            <a:extLst>
              <a:ext uri="{FF2B5EF4-FFF2-40B4-BE49-F238E27FC236}">
                <a16:creationId xmlns:a16="http://schemas.microsoft.com/office/drawing/2014/main" id="{80DE517A-8BFD-C0A0-4F92-1A8D730EF70A}"/>
              </a:ext>
            </a:extLst>
          </p:cNvPr>
          <p:cNvSpPr>
            <a:spLocks noChangeArrowheads="1"/>
          </p:cNvSpPr>
          <p:nvPr/>
        </p:nvSpPr>
        <p:spPr bwMode="gray">
          <a:xfrm>
            <a:off x="6990520" y="3042088"/>
            <a:ext cx="1426464" cy="1424180"/>
          </a:xfrm>
          <a:prstGeom prst="ellipse">
            <a:avLst/>
          </a:prstGeom>
          <a:solidFill>
            <a:schemeClr val="accent6"/>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Data </a:t>
            </a:r>
            <a:br>
              <a:rPr lang="en-US" altLang="en-US" sz="1400" b="1" kern="0" dirty="0">
                <a:solidFill>
                  <a:srgbClr val="FFFFFF"/>
                </a:solidFill>
                <a:latin typeface="+mn-lt"/>
              </a:rPr>
            </a:br>
            <a:r>
              <a:rPr lang="en-US" altLang="en-US" sz="1400" b="1" kern="0" dirty="0">
                <a:solidFill>
                  <a:srgbClr val="FFFFFF"/>
                </a:solidFill>
                <a:latin typeface="+mn-lt"/>
              </a:rPr>
              <a:t>collection</a:t>
            </a:r>
          </a:p>
        </p:txBody>
      </p:sp>
      <p:sp>
        <p:nvSpPr>
          <p:cNvPr id="41" name="Oval 40">
            <a:extLst>
              <a:ext uri="{FF2B5EF4-FFF2-40B4-BE49-F238E27FC236}">
                <a16:creationId xmlns:a16="http://schemas.microsoft.com/office/drawing/2014/main" id="{D12E5DFC-5A6E-9854-E79D-38AD952936BD}"/>
              </a:ext>
            </a:extLst>
          </p:cNvPr>
          <p:cNvSpPr>
            <a:spLocks noChangeArrowheads="1"/>
          </p:cNvSpPr>
          <p:nvPr/>
        </p:nvSpPr>
        <p:spPr bwMode="gray">
          <a:xfrm>
            <a:off x="3329206" y="3042088"/>
            <a:ext cx="1426464" cy="1424180"/>
          </a:xfrm>
          <a:prstGeom prst="ellipse">
            <a:avLst/>
          </a:prstGeom>
          <a:solidFill>
            <a:schemeClr val="accent3"/>
          </a:solidFill>
          <a:ln w="19050" cap="flat" cmpd="sng" algn="ctr">
            <a:noFill/>
            <a:prstDash val="solid"/>
            <a:round/>
            <a:headEnd type="none" w="med" len="med"/>
            <a:tailEnd type="none" w="med" len="med"/>
          </a:ln>
        </p:spPr>
        <p:txBody>
          <a:bodyPr wrap="none" lIns="0" tIns="0" rIns="0" bIns="0" anchor="ctr"/>
          <a:lstStyle>
            <a:defPPr>
              <a:defRPr lang="en-US"/>
            </a:defPPr>
            <a:lvl1pPr marL="0" algn="l" defTabSz="1042988" rtl="0" eaLnBrk="0" latinLnBrk="0" hangingPunct="0">
              <a:defRPr sz="900" kern="1200">
                <a:solidFill>
                  <a:schemeClr val="tx1"/>
                </a:solidFill>
                <a:latin typeface="EYInterstate Light" panose="02000506000000020004" pitchFamily="2" charset="0"/>
                <a:ea typeface="+mn-ea"/>
                <a:cs typeface="+mn-cs"/>
              </a:defRPr>
            </a:lvl1pPr>
            <a:lvl2pPr marL="742950" indent="-285750" algn="l" defTabSz="1042988" rtl="0" eaLnBrk="0" latinLnBrk="0" hangingPunct="0">
              <a:defRPr sz="900" kern="1200">
                <a:solidFill>
                  <a:schemeClr val="tx1"/>
                </a:solidFill>
                <a:latin typeface="EYInterstate Light" panose="02000506000000020004" pitchFamily="2" charset="0"/>
                <a:ea typeface="+mn-ea"/>
                <a:cs typeface="+mn-cs"/>
              </a:defRPr>
            </a:lvl2pPr>
            <a:lvl3pPr marL="1143000" indent="-228600" algn="l" defTabSz="1042988" rtl="0" eaLnBrk="0" latinLnBrk="0" hangingPunct="0">
              <a:defRPr sz="900" kern="1200">
                <a:solidFill>
                  <a:schemeClr val="tx1"/>
                </a:solidFill>
                <a:latin typeface="EYInterstate Light" panose="02000506000000020004" pitchFamily="2" charset="0"/>
                <a:ea typeface="+mn-ea"/>
                <a:cs typeface="+mn-cs"/>
              </a:defRPr>
            </a:lvl3pPr>
            <a:lvl4pPr marL="1600200" indent="-228600" algn="l" defTabSz="1042988" rtl="0" eaLnBrk="0" latinLnBrk="0" hangingPunct="0">
              <a:defRPr sz="900" kern="1200">
                <a:solidFill>
                  <a:schemeClr val="tx1"/>
                </a:solidFill>
                <a:latin typeface="EYInterstate Light" panose="02000506000000020004" pitchFamily="2" charset="0"/>
                <a:ea typeface="+mn-ea"/>
                <a:cs typeface="+mn-cs"/>
              </a:defRPr>
            </a:lvl4pPr>
            <a:lvl5pPr marL="2057400" indent="-228600" algn="l" defTabSz="1042988" rtl="0" eaLnBrk="0" latinLnBrk="0" hangingPunct="0">
              <a:defRPr sz="900" kern="1200">
                <a:solidFill>
                  <a:schemeClr val="tx1"/>
                </a:solidFill>
                <a:latin typeface="EYInterstate Light" panose="02000506000000020004" pitchFamily="2" charset="0"/>
                <a:ea typeface="+mn-ea"/>
                <a:cs typeface="+mn-cs"/>
              </a:defRPr>
            </a:lvl5pPr>
            <a:lvl6pPr marL="25146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6pPr>
            <a:lvl7pPr marL="29718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7pPr>
            <a:lvl8pPr marL="34290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8pPr>
            <a:lvl9pPr marL="3886200" indent="-228600" algn="l" defTabSz="1042988" rtl="0" eaLnBrk="0" fontAlgn="base" latinLnBrk="0" hangingPunct="0">
              <a:spcBef>
                <a:spcPct val="0"/>
              </a:spcBef>
              <a:spcAft>
                <a:spcPct val="50000"/>
              </a:spcAft>
              <a:buClr>
                <a:schemeClr val="accent2"/>
              </a:buClr>
              <a:buSzPct val="80000"/>
              <a:buFont typeface="Arial" panose="020B0604020202020204" pitchFamily="34" charset="0"/>
              <a:defRPr sz="900" kern="1200">
                <a:solidFill>
                  <a:schemeClr val="tx1"/>
                </a:solidFill>
                <a:latin typeface="EYInterstate Light" panose="02000506000000020004" pitchFamily="2" charset="0"/>
                <a:ea typeface="+mn-ea"/>
                <a:cs typeface="+mn-cs"/>
              </a:defRPr>
            </a:lvl9pPr>
          </a:lstStyle>
          <a:p>
            <a:pPr algn="ctr" fontAlgn="base">
              <a:spcBef>
                <a:spcPct val="0"/>
              </a:spcBef>
              <a:spcAft>
                <a:spcPct val="0"/>
              </a:spcAft>
              <a:buClr>
                <a:srgbClr val="00A28A"/>
              </a:buClr>
              <a:defRPr/>
            </a:pPr>
            <a:r>
              <a:rPr lang="en-US" altLang="en-US" sz="1400" b="1" kern="0" dirty="0">
                <a:solidFill>
                  <a:srgbClr val="FFFFFF"/>
                </a:solidFill>
                <a:latin typeface="+mn-lt"/>
              </a:rPr>
              <a:t>Report </a:t>
            </a:r>
            <a:br>
              <a:rPr lang="en-US" altLang="en-US" sz="1400" b="1" kern="0" dirty="0">
                <a:solidFill>
                  <a:srgbClr val="FFFFFF"/>
                </a:solidFill>
                <a:latin typeface="+mn-lt"/>
              </a:rPr>
            </a:br>
            <a:r>
              <a:rPr lang="en-US" altLang="en-US" sz="1400" b="1" kern="0" dirty="0">
                <a:solidFill>
                  <a:srgbClr val="FFFFFF"/>
                </a:solidFill>
                <a:latin typeface="+mn-lt"/>
              </a:rPr>
              <a:t>filing and </a:t>
            </a:r>
            <a:br>
              <a:rPr lang="en-US" altLang="en-US" sz="1400" b="1" kern="0" dirty="0">
                <a:solidFill>
                  <a:srgbClr val="FFFFFF"/>
                </a:solidFill>
                <a:latin typeface="+mn-lt"/>
              </a:rPr>
            </a:br>
            <a:r>
              <a:rPr lang="en-US" altLang="en-US" sz="1400" b="1" kern="0" dirty="0">
                <a:solidFill>
                  <a:srgbClr val="FFFFFF"/>
                </a:solidFill>
                <a:latin typeface="+mn-lt"/>
              </a:rPr>
              <a:t>payments</a:t>
            </a:r>
          </a:p>
        </p:txBody>
      </p:sp>
      <p:sp>
        <p:nvSpPr>
          <p:cNvPr id="10" name="Rectangle 9">
            <a:extLst>
              <a:ext uri="{FF2B5EF4-FFF2-40B4-BE49-F238E27FC236}">
                <a16:creationId xmlns:a16="http://schemas.microsoft.com/office/drawing/2014/main" id="{33C32A8E-1A29-FF0C-2EB4-081A28002DA0}"/>
              </a:ext>
            </a:extLst>
          </p:cNvPr>
          <p:cNvSpPr/>
          <p:nvPr/>
        </p:nvSpPr>
        <p:spPr>
          <a:xfrm>
            <a:off x="7683283" y="1796624"/>
            <a:ext cx="3165691" cy="697627"/>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wrap="squar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Specific to property type</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Timely owner outreach</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Unclaimed property holding account </a:t>
            </a:r>
          </a:p>
        </p:txBody>
      </p:sp>
      <p:sp>
        <p:nvSpPr>
          <p:cNvPr id="11" name="Rectangle 10">
            <a:extLst>
              <a:ext uri="{FF2B5EF4-FFF2-40B4-BE49-F238E27FC236}">
                <a16:creationId xmlns:a16="http://schemas.microsoft.com/office/drawing/2014/main" id="{66BA1A41-EB8F-ED21-D054-CFFF4750A8CF}"/>
              </a:ext>
            </a:extLst>
          </p:cNvPr>
          <p:cNvSpPr/>
          <p:nvPr/>
        </p:nvSpPr>
        <p:spPr>
          <a:xfrm>
            <a:off x="8506083" y="2974477"/>
            <a:ext cx="3206491" cy="1343958"/>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wrap="squar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Transactional and owner detail maintenance</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Contemporaneous notes and supporting documentation when financial obligations are settled</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Standardization </a:t>
            </a:r>
          </a:p>
        </p:txBody>
      </p:sp>
      <p:sp>
        <p:nvSpPr>
          <p:cNvPr id="12" name="Rectangle 11">
            <a:extLst>
              <a:ext uri="{FF2B5EF4-FFF2-40B4-BE49-F238E27FC236}">
                <a16:creationId xmlns:a16="http://schemas.microsoft.com/office/drawing/2014/main" id="{F5BDFA11-683D-CE3C-3602-C3FFD96F3D5C}"/>
              </a:ext>
            </a:extLst>
          </p:cNvPr>
          <p:cNvSpPr>
            <a:spLocks/>
          </p:cNvSpPr>
          <p:nvPr/>
        </p:nvSpPr>
        <p:spPr>
          <a:xfrm flipH="1">
            <a:off x="1525287" y="1676079"/>
            <a:ext cx="2535768" cy="938719"/>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Post-filing accounting </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Audit trail</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Status indicators</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Reconcile for next cycle</a:t>
            </a:r>
            <a:endParaRPr lang="en-IN" sz="1400" dirty="0">
              <a:solidFill>
                <a:srgbClr val="FFFFFF"/>
              </a:solidFill>
            </a:endParaRPr>
          </a:p>
        </p:txBody>
      </p:sp>
      <p:sp>
        <p:nvSpPr>
          <p:cNvPr id="13" name="Rectangle 12">
            <a:extLst>
              <a:ext uri="{FF2B5EF4-FFF2-40B4-BE49-F238E27FC236}">
                <a16:creationId xmlns:a16="http://schemas.microsoft.com/office/drawing/2014/main" id="{77B9869F-914B-A222-255F-3633FE57EFA4}"/>
              </a:ext>
            </a:extLst>
          </p:cNvPr>
          <p:cNvSpPr/>
          <p:nvPr/>
        </p:nvSpPr>
        <p:spPr>
          <a:xfrm flipH="1">
            <a:off x="1126946" y="3284818"/>
            <a:ext cx="2140128" cy="938719"/>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wrap="squar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Timely</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Correct payment type</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Reporting type</a:t>
            </a:r>
          </a:p>
          <a:p>
            <a:pPr marL="179910" lvl="1" indent="-179910" defTabSz="577561">
              <a:spcBef>
                <a:spcPct val="0"/>
              </a:spcBef>
              <a:spcAft>
                <a:spcPts val="200"/>
              </a:spcAft>
              <a:buClr>
                <a:srgbClr val="FFE600"/>
              </a:buClr>
              <a:buFont typeface="Wingdings" panose="05000000000000000000" pitchFamily="2" charset="2"/>
              <a:buChar char="§"/>
            </a:pPr>
            <a:r>
              <a:rPr lang="en-US" sz="1400" dirty="0">
                <a:solidFill>
                  <a:srgbClr val="FFFFFF"/>
                </a:solidFill>
              </a:rPr>
              <a:t>Record retention</a:t>
            </a:r>
          </a:p>
        </p:txBody>
      </p:sp>
      <p:sp>
        <p:nvSpPr>
          <p:cNvPr id="14" name="Rectangle 13">
            <a:extLst>
              <a:ext uri="{FF2B5EF4-FFF2-40B4-BE49-F238E27FC236}">
                <a16:creationId xmlns:a16="http://schemas.microsoft.com/office/drawing/2014/main" id="{A0B8ABDC-3717-D913-4B80-802A3ABF8746}"/>
              </a:ext>
            </a:extLst>
          </p:cNvPr>
          <p:cNvSpPr>
            <a:spLocks/>
          </p:cNvSpPr>
          <p:nvPr/>
        </p:nvSpPr>
        <p:spPr>
          <a:xfrm flipH="1">
            <a:off x="1525287" y="4667892"/>
            <a:ext cx="2535768" cy="1395254"/>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wrap="squar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Address updates</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Automation</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Response processing</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Multi-property letters</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State-specific language and assertions on completion</a:t>
            </a:r>
          </a:p>
        </p:txBody>
      </p:sp>
      <p:sp>
        <p:nvSpPr>
          <p:cNvPr id="24" name="Rectangle 23">
            <a:extLst>
              <a:ext uri="{FF2B5EF4-FFF2-40B4-BE49-F238E27FC236}">
                <a16:creationId xmlns:a16="http://schemas.microsoft.com/office/drawing/2014/main" id="{398DE3B3-429B-C60F-FDE4-F229B1B386E9}"/>
              </a:ext>
            </a:extLst>
          </p:cNvPr>
          <p:cNvSpPr/>
          <p:nvPr/>
        </p:nvSpPr>
        <p:spPr>
          <a:xfrm>
            <a:off x="7683284" y="5016705"/>
            <a:ext cx="3140569" cy="697627"/>
          </a:xfrm>
          <a:prstGeom prst="rect">
            <a:avLst/>
          </a:prstGeom>
          <a:noFill/>
          <a:ln w="12700" cap="flat" cmpd="sng" algn="ctr">
            <a:noFill/>
            <a:prstDash val="solid"/>
            <a:miter lim="800000"/>
          </a:ln>
          <a:effectLst/>
          <a:extLst>
            <a:ext uri="{909E8E84-426E-40DD-AFC4-6F175D3DCCD1}">
              <a14:hiddenFill xmlns:a14="http://schemas.microsoft.com/office/drawing/2010/main">
                <a:solidFill>
                  <a:srgbClr val="1A1A24">
                    <a:alpha val="50000"/>
                  </a:srgbClr>
                </a:solidFill>
              </a14:hiddenFill>
            </a:ext>
          </a:extLst>
        </p:spPr>
        <p:txBody>
          <a:bodyPr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Administrative vs. statutory</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Deferral vs. permanent </a:t>
            </a:r>
          </a:p>
          <a:p>
            <a:pPr marL="179910" lvl="1" indent="-179910" defTabSz="577561">
              <a:spcBef>
                <a:spcPct val="0"/>
              </a:spcBef>
              <a:spcAft>
                <a:spcPts val="200"/>
              </a:spcAft>
              <a:buClr>
                <a:srgbClr val="FFE600"/>
              </a:buClr>
              <a:buFont typeface="Wingdings" panose="05000000000000000000" pitchFamily="2" charset="2"/>
              <a:buChar char="§"/>
            </a:pPr>
            <a:r>
              <a:rPr lang="en-IN" sz="1400" dirty="0">
                <a:solidFill>
                  <a:srgbClr val="FFFFFF"/>
                </a:solidFill>
              </a:rPr>
              <a:t>Pre- or-post owner contact </a:t>
            </a:r>
          </a:p>
        </p:txBody>
      </p:sp>
    </p:spTree>
    <p:extLst>
      <p:ext uri="{BB962C8B-B14F-4D97-AF65-F5344CB8AC3E}">
        <p14:creationId xmlns:p14="http://schemas.microsoft.com/office/powerpoint/2010/main" val="17059388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2F9BAB58-0186-4633-B5EC-756D6AC2B35B}"/>
              </a:ext>
            </a:extLst>
          </p:cNvPr>
          <p:cNvGraphicFramePr>
            <a:graphicFrameLocks/>
          </p:cNvGraphicFramePr>
          <p:nvPr>
            <p:custDataLst>
              <p:tags r:id="rId1"/>
            </p:custDataLst>
            <p:extLst>
              <p:ext uri="{D42A27DB-BD31-4B8C-83A1-F6EECF244321}">
                <p14:modId xmlns:p14="http://schemas.microsoft.com/office/powerpoint/2010/main" val="4072198937"/>
              </p:ext>
            </p:ext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2F9BAB58-0186-4633-B5EC-756D6AC2B35B}"/>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43BF6F62-D50F-498A-AC86-D089F74BF425}"/>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vert="horz" rIns="0"/>
          <a:lstStyle/>
          <a:p>
            <a:r>
              <a:rPr lang="en-US" dirty="0"/>
              <a:t>Where is your organization in the compliance lifecycle?</a:t>
            </a:r>
          </a:p>
        </p:txBody>
      </p:sp>
      <p:sp>
        <p:nvSpPr>
          <p:cNvPr id="6" name="TextBox 5">
            <a:extLst>
              <a:ext uri="{FF2B5EF4-FFF2-40B4-BE49-F238E27FC236}">
                <a16:creationId xmlns:a16="http://schemas.microsoft.com/office/drawing/2014/main" id="{2853EC58-8011-47F6-8CB7-1C62E70E37C6}"/>
              </a:ext>
            </a:extLst>
          </p:cNvPr>
          <p:cNvSpPr txBox="1">
            <a:spLocks/>
          </p:cNvSpPr>
          <p:nvPr/>
        </p:nvSpPr>
        <p:spPr>
          <a:xfrm>
            <a:off x="2607974" y="1722180"/>
            <a:ext cx="9104601" cy="841256"/>
          </a:xfrm>
          <a:prstGeom prst="rect">
            <a:avLst/>
          </a:prstGeom>
          <a:noFill/>
        </p:spPr>
        <p:txBody>
          <a:bodyPr wrap="square" lIns="91440" tIns="0" rIns="0" bIns="0" rtlCol="0">
            <a:spAutoFit/>
          </a:bodyPr>
          <a:lstStyle/>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High risk</a:t>
            </a:r>
          </a:p>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Is there a need to assess your potential unclaimed property exposure prior to filing and to develop a plan for remediation?</a:t>
            </a:r>
          </a:p>
        </p:txBody>
      </p:sp>
      <p:sp>
        <p:nvSpPr>
          <p:cNvPr id="18" name="TextBox 17">
            <a:extLst>
              <a:ext uri="{FF2B5EF4-FFF2-40B4-BE49-F238E27FC236}">
                <a16:creationId xmlns:a16="http://schemas.microsoft.com/office/drawing/2014/main" id="{25A685E6-8B25-4236-802F-C2F814803E3B}"/>
              </a:ext>
            </a:extLst>
          </p:cNvPr>
          <p:cNvSpPr txBox="1">
            <a:spLocks/>
          </p:cNvSpPr>
          <p:nvPr/>
        </p:nvSpPr>
        <p:spPr>
          <a:xfrm>
            <a:off x="2607974" y="3280132"/>
            <a:ext cx="9104601" cy="943848"/>
          </a:xfrm>
          <a:prstGeom prst="rect">
            <a:avLst/>
          </a:prstGeom>
          <a:noFill/>
        </p:spPr>
        <p:txBody>
          <a:bodyPr wrap="square" lIns="91440" tIns="0" rIns="0" bIns="0" rtlCol="0">
            <a:spAutoFit/>
          </a:bodyPr>
          <a:lstStyle/>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Moderate risk, gaps likely exist </a:t>
            </a:r>
          </a:p>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Is there a need to assess your organization’s current policy and procedures?</a:t>
            </a:r>
          </a:p>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Is there a need to consider possible </a:t>
            </a:r>
            <a:r>
              <a:rPr lang="en-US" sz="1600" b="1" dirty="0">
                <a:solidFill>
                  <a:schemeClr val="bg1"/>
                </a:solidFill>
              </a:rPr>
              <a:t>VDA</a:t>
            </a:r>
            <a:r>
              <a:rPr lang="en-US" sz="1600" dirty="0">
                <a:solidFill>
                  <a:schemeClr val="bg1"/>
                </a:solidFill>
              </a:rPr>
              <a:t> where applicable and </a:t>
            </a:r>
            <a:r>
              <a:rPr lang="en-US" sz="1600" b="1" dirty="0">
                <a:solidFill>
                  <a:schemeClr val="bg1"/>
                </a:solidFill>
              </a:rPr>
              <a:t>enhance processes?</a:t>
            </a:r>
          </a:p>
        </p:txBody>
      </p:sp>
      <p:sp>
        <p:nvSpPr>
          <p:cNvPr id="19" name="TextBox 18">
            <a:extLst>
              <a:ext uri="{FF2B5EF4-FFF2-40B4-BE49-F238E27FC236}">
                <a16:creationId xmlns:a16="http://schemas.microsoft.com/office/drawing/2014/main" id="{52F476A7-08E4-4FE5-AA58-EC3E12C71EE9}"/>
              </a:ext>
            </a:extLst>
          </p:cNvPr>
          <p:cNvSpPr txBox="1">
            <a:spLocks/>
          </p:cNvSpPr>
          <p:nvPr/>
        </p:nvSpPr>
        <p:spPr>
          <a:xfrm>
            <a:off x="2607974" y="4766270"/>
            <a:ext cx="9104601" cy="1190069"/>
          </a:xfrm>
          <a:prstGeom prst="rect">
            <a:avLst/>
          </a:prstGeom>
          <a:noFill/>
        </p:spPr>
        <p:txBody>
          <a:bodyPr wrap="square" lIns="91440" tIns="0" rIns="0" bIns="0" rtlCol="0">
            <a:spAutoFit/>
          </a:bodyPr>
          <a:lstStyle/>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Lowest risk, focus shifts to process optimization</a:t>
            </a:r>
          </a:p>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How is your organization keeping up with legislative changes? Dormancy changes? Due diligence letter requirements?</a:t>
            </a:r>
          </a:p>
          <a:p>
            <a:pPr marL="274320" lvl="1" indent="-274320">
              <a:spcBef>
                <a:spcPts val="400"/>
              </a:spcBef>
              <a:spcAft>
                <a:spcPts val="400"/>
              </a:spcAft>
              <a:buClr>
                <a:schemeClr val="tx2"/>
              </a:buClr>
              <a:buSzPct val="100000"/>
              <a:buFont typeface="Wingdings" pitchFamily="2" charset="2"/>
              <a:buChar char="§"/>
            </a:pPr>
            <a:r>
              <a:rPr lang="en-US" sz="1600" dirty="0">
                <a:solidFill>
                  <a:schemeClr val="bg1"/>
                </a:solidFill>
              </a:rPr>
              <a:t>Have you considered further </a:t>
            </a:r>
            <a:r>
              <a:rPr lang="en-US" sz="1600" b="1" dirty="0">
                <a:solidFill>
                  <a:schemeClr val="bg1"/>
                </a:solidFill>
              </a:rPr>
              <a:t>automation</a:t>
            </a:r>
            <a:r>
              <a:rPr lang="en-US" sz="1600" dirty="0">
                <a:solidFill>
                  <a:schemeClr val="bg1"/>
                </a:solidFill>
              </a:rPr>
              <a:t> of the process?</a:t>
            </a:r>
          </a:p>
        </p:txBody>
      </p:sp>
      <p:cxnSp>
        <p:nvCxnSpPr>
          <p:cNvPr id="36" name="Straight Connector 35">
            <a:extLst>
              <a:ext uri="{FF2B5EF4-FFF2-40B4-BE49-F238E27FC236}">
                <a16:creationId xmlns:a16="http://schemas.microsoft.com/office/drawing/2014/main" id="{7516F55D-D1AB-462C-8D5A-87F7074A379E}"/>
              </a:ext>
            </a:extLst>
          </p:cNvPr>
          <p:cNvCxnSpPr>
            <a:cxnSpLocks/>
          </p:cNvCxnSpPr>
          <p:nvPr/>
        </p:nvCxnSpPr>
        <p:spPr>
          <a:xfrm>
            <a:off x="2590800" y="2947432"/>
            <a:ext cx="9121775" cy="0"/>
          </a:xfrm>
          <a:prstGeom prst="line">
            <a:avLst/>
          </a:prstGeom>
          <a:ln w="6350" cap="flat" cmpd="sng" algn="ctr">
            <a:solidFill>
              <a:srgbClr val="747480"/>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31D7164-05A2-46F3-84F5-832170666F68}"/>
              </a:ext>
            </a:extLst>
          </p:cNvPr>
          <p:cNvCxnSpPr>
            <a:cxnSpLocks/>
          </p:cNvCxnSpPr>
          <p:nvPr/>
        </p:nvCxnSpPr>
        <p:spPr>
          <a:xfrm>
            <a:off x="2590800" y="4556680"/>
            <a:ext cx="9121775" cy="0"/>
          </a:xfrm>
          <a:prstGeom prst="line">
            <a:avLst/>
          </a:prstGeom>
          <a:ln w="6350" cap="flat" cmpd="sng" algn="ctr">
            <a:solidFill>
              <a:srgbClr val="747480"/>
            </a:solidFill>
            <a:prstDash val="dash"/>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8ED79677-3838-08BE-D411-86BCB283004C}"/>
              </a:ext>
            </a:extLst>
          </p:cNvPr>
          <p:cNvSpPr/>
          <p:nvPr/>
        </p:nvSpPr>
        <p:spPr>
          <a:xfrm>
            <a:off x="714375" y="1411288"/>
            <a:ext cx="1828800" cy="146304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365760" tIns="91440" rIns="91440" bIns="91440" anchor="ctr"/>
          <a:lstStyle/>
          <a:p>
            <a:pPr defTabSz="1219169" hangingPunct="0"/>
            <a:r>
              <a:rPr lang="de-DE" sz="1600" b="1" kern="0">
                <a:solidFill>
                  <a:schemeClr val="tx2"/>
                </a:solidFill>
              </a:rPr>
              <a:t>Never </a:t>
            </a:r>
            <a:br>
              <a:rPr lang="de-DE" sz="1600" b="1" kern="0">
                <a:solidFill>
                  <a:schemeClr val="tx2"/>
                </a:solidFill>
              </a:rPr>
            </a:br>
            <a:r>
              <a:rPr lang="de-DE" sz="1600" b="1" kern="0">
                <a:solidFill>
                  <a:schemeClr val="tx2"/>
                </a:solidFill>
              </a:rPr>
              <a:t>filed</a:t>
            </a:r>
          </a:p>
        </p:txBody>
      </p:sp>
      <p:sp>
        <p:nvSpPr>
          <p:cNvPr id="12" name="Rectangle 11">
            <a:extLst>
              <a:ext uri="{FF2B5EF4-FFF2-40B4-BE49-F238E27FC236}">
                <a16:creationId xmlns:a16="http://schemas.microsoft.com/office/drawing/2014/main" id="{95A027C5-2A81-4578-928E-34436A9FB2A3}"/>
              </a:ext>
            </a:extLst>
          </p:cNvPr>
          <p:cNvSpPr/>
          <p:nvPr/>
        </p:nvSpPr>
        <p:spPr>
          <a:xfrm>
            <a:off x="714375" y="3020536"/>
            <a:ext cx="1828800" cy="146304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365760" tIns="91440" rIns="91440" bIns="91440" anchor="ctr"/>
          <a:lstStyle/>
          <a:p>
            <a:pPr defTabSz="1219169" hangingPunct="0"/>
            <a:r>
              <a:rPr lang="de-DE" sz="1600" b="1" kern="0">
                <a:solidFill>
                  <a:schemeClr val="tx2"/>
                </a:solidFill>
              </a:rPr>
              <a:t>Partially compliant</a:t>
            </a:r>
          </a:p>
        </p:txBody>
      </p:sp>
      <p:sp>
        <p:nvSpPr>
          <p:cNvPr id="13" name="Rectangle 12">
            <a:extLst>
              <a:ext uri="{FF2B5EF4-FFF2-40B4-BE49-F238E27FC236}">
                <a16:creationId xmlns:a16="http://schemas.microsoft.com/office/drawing/2014/main" id="{E5A085AD-A2B5-A472-0A77-D03CEB56C611}"/>
              </a:ext>
            </a:extLst>
          </p:cNvPr>
          <p:cNvSpPr/>
          <p:nvPr/>
        </p:nvSpPr>
        <p:spPr>
          <a:xfrm>
            <a:off x="714375" y="4629785"/>
            <a:ext cx="1828800" cy="146304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365760" tIns="91440" rIns="91440" bIns="91440" anchor="ctr"/>
          <a:lstStyle/>
          <a:p>
            <a:pPr defTabSz="1219169" hangingPunct="0"/>
            <a:r>
              <a:rPr lang="de-DE" sz="1600" b="1" kern="0">
                <a:solidFill>
                  <a:schemeClr val="tx2"/>
                </a:solidFill>
              </a:rPr>
              <a:t>Fully</a:t>
            </a:r>
            <a:br>
              <a:rPr lang="de-DE" sz="1600" b="1" kern="0">
                <a:solidFill>
                  <a:schemeClr val="tx2"/>
                </a:solidFill>
              </a:rPr>
            </a:br>
            <a:r>
              <a:rPr lang="de-DE" sz="1600" b="1" kern="0">
                <a:solidFill>
                  <a:schemeClr val="tx2"/>
                </a:solidFill>
              </a:rPr>
              <a:t>compliant</a:t>
            </a:r>
            <a:endParaRPr lang="de-DE" sz="1600" b="1" kern="0" err="1">
              <a:solidFill>
                <a:schemeClr val="tx2"/>
              </a:solidFill>
            </a:endParaRPr>
          </a:p>
        </p:txBody>
      </p:sp>
      <p:sp>
        <p:nvSpPr>
          <p:cNvPr id="14" name="Rectangle 13">
            <a:extLst>
              <a:ext uri="{FF2B5EF4-FFF2-40B4-BE49-F238E27FC236}">
                <a16:creationId xmlns:a16="http://schemas.microsoft.com/office/drawing/2014/main" id="{926F7578-22C9-FC56-FB97-4582A0BEC935}"/>
              </a:ext>
            </a:extLst>
          </p:cNvPr>
          <p:cNvSpPr/>
          <p:nvPr/>
        </p:nvSpPr>
        <p:spPr>
          <a:xfrm>
            <a:off x="479425" y="1914208"/>
            <a:ext cx="457200" cy="457200"/>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200" b="1">
                <a:solidFill>
                  <a:schemeClr val="tx1"/>
                </a:solidFill>
              </a:rPr>
              <a:t>1</a:t>
            </a:r>
          </a:p>
        </p:txBody>
      </p:sp>
      <p:sp>
        <p:nvSpPr>
          <p:cNvPr id="24" name="Rectangle 23">
            <a:extLst>
              <a:ext uri="{FF2B5EF4-FFF2-40B4-BE49-F238E27FC236}">
                <a16:creationId xmlns:a16="http://schemas.microsoft.com/office/drawing/2014/main" id="{11DCF5CA-E4DE-152E-4AF7-CF2B6494F963}"/>
              </a:ext>
            </a:extLst>
          </p:cNvPr>
          <p:cNvSpPr/>
          <p:nvPr/>
        </p:nvSpPr>
        <p:spPr>
          <a:xfrm>
            <a:off x="479425" y="3523457"/>
            <a:ext cx="457200" cy="457200"/>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200" b="1">
                <a:solidFill>
                  <a:schemeClr val="tx1"/>
                </a:solidFill>
              </a:rPr>
              <a:t>2</a:t>
            </a:r>
          </a:p>
        </p:txBody>
      </p:sp>
      <p:sp>
        <p:nvSpPr>
          <p:cNvPr id="25" name="Rectangle 24">
            <a:extLst>
              <a:ext uri="{FF2B5EF4-FFF2-40B4-BE49-F238E27FC236}">
                <a16:creationId xmlns:a16="http://schemas.microsoft.com/office/drawing/2014/main" id="{DD9169CE-E35B-64CF-9FDE-EC0259F0D48A}"/>
              </a:ext>
            </a:extLst>
          </p:cNvPr>
          <p:cNvSpPr/>
          <p:nvPr/>
        </p:nvSpPr>
        <p:spPr>
          <a:xfrm>
            <a:off x="479425" y="5132705"/>
            <a:ext cx="457200" cy="457200"/>
          </a:xfrm>
          <a:prstGeom prst="rect">
            <a:avLst/>
          </a:prstGeom>
          <a:solidFill>
            <a:schemeClr val="tx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200" b="1">
                <a:solidFill>
                  <a:schemeClr val="tx1"/>
                </a:solidFill>
              </a:rPr>
              <a:t>3</a:t>
            </a:r>
          </a:p>
        </p:txBody>
      </p:sp>
    </p:spTree>
    <p:extLst>
      <p:ext uri="{BB962C8B-B14F-4D97-AF65-F5344CB8AC3E}">
        <p14:creationId xmlns:p14="http://schemas.microsoft.com/office/powerpoint/2010/main" val="28448873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69B64-FB1C-D2E2-D218-B0156EBAFEC2}"/>
            </a:ext>
          </a:extLst>
        </p:cNvPr>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91AAEE7-BC14-9D3D-E0F9-1561F7D4A49A}"/>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7" name="Object 6" hidden="1">
                        <a:extLst>
                          <a:ext uri="{FF2B5EF4-FFF2-40B4-BE49-F238E27FC236}">
                            <a16:creationId xmlns:a16="http://schemas.microsoft.com/office/drawing/2014/main" id="{991AAEE7-BC14-9D3D-E0F9-1561F7D4A49A}"/>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4E50D6C-F8B5-6E52-33F8-90DD0ABF254C}"/>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a:extLst>
              <a:ext uri="{FF2B5EF4-FFF2-40B4-BE49-F238E27FC236}">
                <a16:creationId xmlns:a16="http://schemas.microsoft.com/office/drawing/2014/main" id="{7791C021-C6A8-C190-297F-C78093A1C172}"/>
              </a:ext>
            </a:extLst>
          </p:cNvPr>
          <p:cNvSpPr>
            <a:spLocks noGrp="1"/>
          </p:cNvSpPr>
          <p:nvPr>
            <p:ph type="title"/>
          </p:nvPr>
        </p:nvSpPr>
        <p:spPr>
          <a:xfrm>
            <a:off x="485523" y="345396"/>
            <a:ext cx="11224347" cy="470898"/>
          </a:xfrm>
        </p:spPr>
        <p:txBody>
          <a:bodyPr vert="horz"/>
          <a:lstStyle/>
          <a:p>
            <a:r>
              <a:rPr lang="en-US" dirty="0"/>
              <a:t>Emerging property types</a:t>
            </a:r>
          </a:p>
        </p:txBody>
      </p:sp>
      <p:grpSp>
        <p:nvGrpSpPr>
          <p:cNvPr id="37" name="Group 36">
            <a:extLst>
              <a:ext uri="{FF2B5EF4-FFF2-40B4-BE49-F238E27FC236}">
                <a16:creationId xmlns:a16="http://schemas.microsoft.com/office/drawing/2014/main" id="{ABDA299A-0EBE-8346-3D3B-B491C8343FBF}"/>
              </a:ext>
            </a:extLst>
          </p:cNvPr>
          <p:cNvGrpSpPr/>
          <p:nvPr/>
        </p:nvGrpSpPr>
        <p:grpSpPr>
          <a:xfrm>
            <a:off x="485775" y="1411288"/>
            <a:ext cx="11226800" cy="4681537"/>
            <a:chOff x="485775" y="1411288"/>
            <a:chExt cx="11226800" cy="4681537"/>
          </a:xfrm>
        </p:grpSpPr>
        <p:grpSp>
          <p:nvGrpSpPr>
            <p:cNvPr id="16" name="Group 15">
              <a:extLst>
                <a:ext uri="{FF2B5EF4-FFF2-40B4-BE49-F238E27FC236}">
                  <a16:creationId xmlns:a16="http://schemas.microsoft.com/office/drawing/2014/main" id="{76BCB2DB-AB6F-F5CE-0AA3-3FD9763AD449}"/>
                </a:ext>
              </a:extLst>
            </p:cNvPr>
            <p:cNvGrpSpPr/>
            <p:nvPr/>
          </p:nvGrpSpPr>
          <p:grpSpPr>
            <a:xfrm>
              <a:off x="485775" y="1411288"/>
              <a:ext cx="2148840" cy="4681537"/>
              <a:chOff x="485775" y="1411288"/>
              <a:chExt cx="2148840" cy="4681537"/>
            </a:xfrm>
          </p:grpSpPr>
          <p:sp>
            <p:nvSpPr>
              <p:cNvPr id="12" name="Oval 11">
                <a:extLst>
                  <a:ext uri="{FF2B5EF4-FFF2-40B4-BE49-F238E27FC236}">
                    <a16:creationId xmlns:a16="http://schemas.microsoft.com/office/drawing/2014/main" id="{1DEDA990-CDEE-482A-D2A6-4D8606D4A45F}"/>
                  </a:ext>
                </a:extLst>
              </p:cNvPr>
              <p:cNvSpPr>
                <a:spLocks noChangeAspect="1"/>
              </p:cNvSpPr>
              <p:nvPr/>
            </p:nvSpPr>
            <p:spPr>
              <a:xfrm>
                <a:off x="1194435" y="1411288"/>
                <a:ext cx="731520" cy="731520"/>
              </a:xfrm>
              <a:prstGeom prst="ellips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sp>
            <p:nvSpPr>
              <p:cNvPr id="6" name="Rectangle 5">
                <a:extLst>
                  <a:ext uri="{FF2B5EF4-FFF2-40B4-BE49-F238E27FC236}">
                    <a16:creationId xmlns:a16="http://schemas.microsoft.com/office/drawing/2014/main" id="{9266E1E5-01C3-85FB-C8A9-8CA326F67BE5}"/>
                  </a:ext>
                </a:extLst>
              </p:cNvPr>
              <p:cNvSpPr>
                <a:spLocks/>
              </p:cNvSpPr>
              <p:nvPr/>
            </p:nvSpPr>
            <p:spPr>
              <a:xfrm>
                <a:off x="485775" y="1781174"/>
                <a:ext cx="2148840" cy="4311651"/>
              </a:xfrm>
              <a:prstGeom prst="rect">
                <a:avLst/>
              </a:prstGeom>
              <a:solidFill>
                <a:schemeClr val="tx1"/>
              </a:solid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0" rIns="91440" bIns="91440" rtlCol="0" anchor="t" anchorCtr="0"/>
              <a:lstStyle/>
              <a:p>
                <a:pPr>
                  <a:buClr>
                    <a:schemeClr val="tx2"/>
                  </a:buClr>
                </a:pPr>
                <a:r>
                  <a:rPr lang="en-US" sz="1600" dirty="0"/>
                  <a:t>Gift cards and stored value – post Credit Card Accountability Responsibility and Disclosure Act rules, state-specific breakage recognition, no expiration mandates</a:t>
                </a:r>
              </a:p>
            </p:txBody>
          </p:sp>
          <p:sp>
            <p:nvSpPr>
              <p:cNvPr id="13" name="Oval 12">
                <a:extLst>
                  <a:ext uri="{FF2B5EF4-FFF2-40B4-BE49-F238E27FC236}">
                    <a16:creationId xmlns:a16="http://schemas.microsoft.com/office/drawing/2014/main" id="{6BFEFFF2-1798-D05A-DD05-D53F224ABE65}"/>
                  </a:ext>
                </a:extLst>
              </p:cNvPr>
              <p:cNvSpPr>
                <a:spLocks noChangeAspect="1"/>
              </p:cNvSpPr>
              <p:nvPr/>
            </p:nvSpPr>
            <p:spPr>
              <a:xfrm>
                <a:off x="1263015" y="1479868"/>
                <a:ext cx="594360" cy="594360"/>
              </a:xfrm>
              <a:prstGeom prst="ellipse">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000" b="1">
                    <a:solidFill>
                      <a:schemeClr val="tx2"/>
                    </a:solidFill>
                  </a:rPr>
                  <a:t>1</a:t>
                </a:r>
              </a:p>
            </p:txBody>
          </p:sp>
          <p:sp>
            <p:nvSpPr>
              <p:cNvPr id="15" name="Trapezoid 14">
                <a:extLst>
                  <a:ext uri="{FF2B5EF4-FFF2-40B4-BE49-F238E27FC236}">
                    <a16:creationId xmlns:a16="http://schemas.microsoft.com/office/drawing/2014/main" id="{05503BC6-155F-ED9C-8D64-DBBA04BECCD0}"/>
                  </a:ext>
                </a:extLst>
              </p:cNvPr>
              <p:cNvSpPr/>
              <p:nvPr/>
            </p:nvSpPr>
            <p:spPr>
              <a:xfrm>
                <a:off x="645795" y="5986600"/>
                <a:ext cx="1828800" cy="106225"/>
              </a:xfrm>
              <a:prstGeom prst="trapezoid">
                <a:avLst>
                  <a:gd name="adj" fmla="val 70161"/>
                </a:avLst>
              </a:prstGeom>
              <a:solidFill>
                <a:srgbClr val="747480"/>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17" name="Group 16">
              <a:extLst>
                <a:ext uri="{FF2B5EF4-FFF2-40B4-BE49-F238E27FC236}">
                  <a16:creationId xmlns:a16="http://schemas.microsoft.com/office/drawing/2014/main" id="{F21BD25B-5CEB-698B-9053-718E0EB32D28}"/>
                </a:ext>
              </a:extLst>
            </p:cNvPr>
            <p:cNvGrpSpPr/>
            <p:nvPr/>
          </p:nvGrpSpPr>
          <p:grpSpPr>
            <a:xfrm>
              <a:off x="2755265" y="1411288"/>
              <a:ext cx="2148840" cy="4681537"/>
              <a:chOff x="485775" y="1411288"/>
              <a:chExt cx="2148840" cy="4681537"/>
            </a:xfrm>
          </p:grpSpPr>
          <p:sp>
            <p:nvSpPr>
              <p:cNvPr id="18" name="Oval 17">
                <a:extLst>
                  <a:ext uri="{FF2B5EF4-FFF2-40B4-BE49-F238E27FC236}">
                    <a16:creationId xmlns:a16="http://schemas.microsoft.com/office/drawing/2014/main" id="{C5B8B4C9-E730-368F-CEA4-78BAEC8639D3}"/>
                  </a:ext>
                </a:extLst>
              </p:cNvPr>
              <p:cNvSpPr>
                <a:spLocks noChangeAspect="1"/>
              </p:cNvSpPr>
              <p:nvPr/>
            </p:nvSpPr>
            <p:spPr>
              <a:xfrm>
                <a:off x="1194435" y="1411288"/>
                <a:ext cx="731520" cy="731520"/>
              </a:xfrm>
              <a:prstGeom prst="ellips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sp>
            <p:nvSpPr>
              <p:cNvPr id="19" name="Rectangle 18">
                <a:extLst>
                  <a:ext uri="{FF2B5EF4-FFF2-40B4-BE49-F238E27FC236}">
                    <a16:creationId xmlns:a16="http://schemas.microsoft.com/office/drawing/2014/main" id="{A0363458-16A3-8D44-43AA-73AA635268F3}"/>
                  </a:ext>
                </a:extLst>
              </p:cNvPr>
              <p:cNvSpPr>
                <a:spLocks/>
              </p:cNvSpPr>
              <p:nvPr/>
            </p:nvSpPr>
            <p:spPr>
              <a:xfrm>
                <a:off x="485775" y="1781174"/>
                <a:ext cx="2148840" cy="4311651"/>
              </a:xfrm>
              <a:prstGeom prst="rect">
                <a:avLst/>
              </a:prstGeom>
              <a:solidFill>
                <a:schemeClr val="tx1"/>
              </a:solid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0" rIns="91440" bIns="91440" rtlCol="0" anchor="t" anchorCtr="0"/>
              <a:lstStyle/>
              <a:p>
                <a:pPr>
                  <a:buClr>
                    <a:schemeClr val="tx2"/>
                  </a:buClr>
                </a:pPr>
                <a:r>
                  <a:rPr lang="en-IN" sz="1600" dirty="0"/>
                  <a:t>Cryptocurrency and digital assets – emerging state guidance on reporting dormant crypto wallets </a:t>
                </a:r>
              </a:p>
            </p:txBody>
          </p:sp>
          <p:sp>
            <p:nvSpPr>
              <p:cNvPr id="20" name="Oval 19">
                <a:extLst>
                  <a:ext uri="{FF2B5EF4-FFF2-40B4-BE49-F238E27FC236}">
                    <a16:creationId xmlns:a16="http://schemas.microsoft.com/office/drawing/2014/main" id="{8ED04BE5-B3F5-576D-1533-61DE98678308}"/>
                  </a:ext>
                </a:extLst>
              </p:cNvPr>
              <p:cNvSpPr>
                <a:spLocks noChangeAspect="1"/>
              </p:cNvSpPr>
              <p:nvPr/>
            </p:nvSpPr>
            <p:spPr>
              <a:xfrm>
                <a:off x="1263015" y="1479868"/>
                <a:ext cx="594360" cy="594360"/>
              </a:xfrm>
              <a:prstGeom prst="ellipse">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000" b="1">
                    <a:solidFill>
                      <a:schemeClr val="tx2"/>
                    </a:solidFill>
                  </a:rPr>
                  <a:t>2</a:t>
                </a:r>
              </a:p>
            </p:txBody>
          </p:sp>
          <p:sp>
            <p:nvSpPr>
              <p:cNvPr id="21" name="Trapezoid 20">
                <a:extLst>
                  <a:ext uri="{FF2B5EF4-FFF2-40B4-BE49-F238E27FC236}">
                    <a16:creationId xmlns:a16="http://schemas.microsoft.com/office/drawing/2014/main" id="{13729B33-7B8A-2598-1E2A-243F9B34191B}"/>
                  </a:ext>
                </a:extLst>
              </p:cNvPr>
              <p:cNvSpPr/>
              <p:nvPr/>
            </p:nvSpPr>
            <p:spPr>
              <a:xfrm>
                <a:off x="645795" y="5986600"/>
                <a:ext cx="1828800" cy="106225"/>
              </a:xfrm>
              <a:prstGeom prst="trapezoid">
                <a:avLst>
                  <a:gd name="adj" fmla="val 70161"/>
                </a:avLst>
              </a:prstGeom>
              <a:solidFill>
                <a:srgbClr val="747480"/>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22" name="Group 21">
              <a:extLst>
                <a:ext uri="{FF2B5EF4-FFF2-40B4-BE49-F238E27FC236}">
                  <a16:creationId xmlns:a16="http://schemas.microsoft.com/office/drawing/2014/main" id="{58AE6863-DA8F-446B-86F9-A7A8048A4E6C}"/>
                </a:ext>
              </a:extLst>
            </p:cNvPr>
            <p:cNvGrpSpPr/>
            <p:nvPr/>
          </p:nvGrpSpPr>
          <p:grpSpPr>
            <a:xfrm>
              <a:off x="5024755" y="1411288"/>
              <a:ext cx="2148840" cy="4681537"/>
              <a:chOff x="485775" y="1411288"/>
              <a:chExt cx="2148840" cy="4681537"/>
            </a:xfrm>
          </p:grpSpPr>
          <p:sp>
            <p:nvSpPr>
              <p:cNvPr id="23" name="Oval 22">
                <a:extLst>
                  <a:ext uri="{FF2B5EF4-FFF2-40B4-BE49-F238E27FC236}">
                    <a16:creationId xmlns:a16="http://schemas.microsoft.com/office/drawing/2014/main" id="{697ED314-EFBC-4574-9F75-31C922C5A355}"/>
                  </a:ext>
                </a:extLst>
              </p:cNvPr>
              <p:cNvSpPr>
                <a:spLocks noChangeAspect="1"/>
              </p:cNvSpPr>
              <p:nvPr/>
            </p:nvSpPr>
            <p:spPr>
              <a:xfrm>
                <a:off x="1194435" y="1411288"/>
                <a:ext cx="731520" cy="731520"/>
              </a:xfrm>
              <a:prstGeom prst="ellips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sp>
            <p:nvSpPr>
              <p:cNvPr id="24" name="Rectangle 23">
                <a:extLst>
                  <a:ext uri="{FF2B5EF4-FFF2-40B4-BE49-F238E27FC236}">
                    <a16:creationId xmlns:a16="http://schemas.microsoft.com/office/drawing/2014/main" id="{292F518A-6E44-BFB1-A437-BCF7BB2A1F05}"/>
                  </a:ext>
                </a:extLst>
              </p:cNvPr>
              <p:cNvSpPr>
                <a:spLocks/>
              </p:cNvSpPr>
              <p:nvPr/>
            </p:nvSpPr>
            <p:spPr>
              <a:xfrm>
                <a:off x="485775" y="1781174"/>
                <a:ext cx="2148840" cy="4311651"/>
              </a:xfrm>
              <a:prstGeom prst="rect">
                <a:avLst/>
              </a:prstGeom>
              <a:solidFill>
                <a:schemeClr val="tx1"/>
              </a:solid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0" rIns="91440" bIns="91440" rtlCol="0" anchor="t" anchorCtr="0"/>
              <a:lstStyle/>
              <a:p>
                <a:pPr>
                  <a:buClr>
                    <a:schemeClr val="tx2"/>
                  </a:buClr>
                </a:pPr>
                <a:r>
                  <a:rPr lang="en-IN" sz="1600" dirty="0"/>
                  <a:t>Loyalty and rewards points – states beginning to treat unredeemed points as unclaimed property</a:t>
                </a:r>
              </a:p>
            </p:txBody>
          </p:sp>
          <p:sp>
            <p:nvSpPr>
              <p:cNvPr id="25" name="Oval 24">
                <a:extLst>
                  <a:ext uri="{FF2B5EF4-FFF2-40B4-BE49-F238E27FC236}">
                    <a16:creationId xmlns:a16="http://schemas.microsoft.com/office/drawing/2014/main" id="{9A74EC56-1E07-B9F8-6006-5CAF962A74BE}"/>
                  </a:ext>
                </a:extLst>
              </p:cNvPr>
              <p:cNvSpPr>
                <a:spLocks noChangeAspect="1"/>
              </p:cNvSpPr>
              <p:nvPr/>
            </p:nvSpPr>
            <p:spPr>
              <a:xfrm>
                <a:off x="1263015" y="1479868"/>
                <a:ext cx="594360" cy="594360"/>
              </a:xfrm>
              <a:prstGeom prst="ellipse">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000" b="1">
                    <a:solidFill>
                      <a:schemeClr val="tx2"/>
                    </a:solidFill>
                  </a:rPr>
                  <a:t>3</a:t>
                </a:r>
              </a:p>
            </p:txBody>
          </p:sp>
          <p:sp>
            <p:nvSpPr>
              <p:cNvPr id="26" name="Trapezoid 25">
                <a:extLst>
                  <a:ext uri="{FF2B5EF4-FFF2-40B4-BE49-F238E27FC236}">
                    <a16:creationId xmlns:a16="http://schemas.microsoft.com/office/drawing/2014/main" id="{26139E1E-0820-32FE-BB1D-16DC53EB0011}"/>
                  </a:ext>
                </a:extLst>
              </p:cNvPr>
              <p:cNvSpPr/>
              <p:nvPr/>
            </p:nvSpPr>
            <p:spPr>
              <a:xfrm>
                <a:off x="645795" y="5986600"/>
                <a:ext cx="1828800" cy="106225"/>
              </a:xfrm>
              <a:prstGeom prst="trapezoid">
                <a:avLst>
                  <a:gd name="adj" fmla="val 70161"/>
                </a:avLst>
              </a:prstGeom>
              <a:solidFill>
                <a:srgbClr val="747480"/>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27" name="Group 26">
              <a:extLst>
                <a:ext uri="{FF2B5EF4-FFF2-40B4-BE49-F238E27FC236}">
                  <a16:creationId xmlns:a16="http://schemas.microsoft.com/office/drawing/2014/main" id="{853E9B21-A9E0-436D-B595-61B74B67FB28}"/>
                </a:ext>
              </a:extLst>
            </p:cNvPr>
            <p:cNvGrpSpPr/>
            <p:nvPr/>
          </p:nvGrpSpPr>
          <p:grpSpPr>
            <a:xfrm>
              <a:off x="7294245" y="1411288"/>
              <a:ext cx="2148840" cy="4681537"/>
              <a:chOff x="485775" y="1411288"/>
              <a:chExt cx="2148840" cy="4681537"/>
            </a:xfrm>
          </p:grpSpPr>
          <p:sp>
            <p:nvSpPr>
              <p:cNvPr id="28" name="Oval 27">
                <a:extLst>
                  <a:ext uri="{FF2B5EF4-FFF2-40B4-BE49-F238E27FC236}">
                    <a16:creationId xmlns:a16="http://schemas.microsoft.com/office/drawing/2014/main" id="{CD3FAEFA-A6E6-8D08-3F95-33381C44D9A7}"/>
                  </a:ext>
                </a:extLst>
              </p:cNvPr>
              <p:cNvSpPr>
                <a:spLocks noChangeAspect="1"/>
              </p:cNvSpPr>
              <p:nvPr/>
            </p:nvSpPr>
            <p:spPr>
              <a:xfrm>
                <a:off x="1194435" y="1411288"/>
                <a:ext cx="731520" cy="731520"/>
              </a:xfrm>
              <a:prstGeom prst="ellips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sp>
            <p:nvSpPr>
              <p:cNvPr id="29" name="Rectangle 28">
                <a:extLst>
                  <a:ext uri="{FF2B5EF4-FFF2-40B4-BE49-F238E27FC236}">
                    <a16:creationId xmlns:a16="http://schemas.microsoft.com/office/drawing/2014/main" id="{780DB270-36D9-FF31-6824-2E5EA2580CD9}"/>
                  </a:ext>
                </a:extLst>
              </p:cNvPr>
              <p:cNvSpPr>
                <a:spLocks/>
              </p:cNvSpPr>
              <p:nvPr/>
            </p:nvSpPr>
            <p:spPr>
              <a:xfrm>
                <a:off x="485775" y="1781174"/>
                <a:ext cx="2148840" cy="4311651"/>
              </a:xfrm>
              <a:prstGeom prst="rect">
                <a:avLst/>
              </a:prstGeom>
              <a:solidFill>
                <a:schemeClr val="tx1"/>
              </a:solid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0" rIns="91440" bIns="91440" rtlCol="0" anchor="t" anchorCtr="0"/>
              <a:lstStyle/>
              <a:p>
                <a:pPr>
                  <a:buClr>
                    <a:schemeClr val="tx2"/>
                  </a:buClr>
                </a:pPr>
                <a:r>
                  <a:rPr lang="en-IN" sz="1600" dirty="0"/>
                  <a:t>Virtual accounts and FinTech – dormant accounts in payment apps, neobank accounts</a:t>
                </a:r>
              </a:p>
            </p:txBody>
          </p:sp>
          <p:sp>
            <p:nvSpPr>
              <p:cNvPr id="30" name="Oval 29">
                <a:extLst>
                  <a:ext uri="{FF2B5EF4-FFF2-40B4-BE49-F238E27FC236}">
                    <a16:creationId xmlns:a16="http://schemas.microsoft.com/office/drawing/2014/main" id="{E4213B53-9DCB-56BF-3CC6-6A4174C0CACA}"/>
                  </a:ext>
                </a:extLst>
              </p:cNvPr>
              <p:cNvSpPr>
                <a:spLocks noChangeAspect="1"/>
              </p:cNvSpPr>
              <p:nvPr/>
            </p:nvSpPr>
            <p:spPr>
              <a:xfrm>
                <a:off x="1263015" y="1479868"/>
                <a:ext cx="594360" cy="594360"/>
              </a:xfrm>
              <a:prstGeom prst="ellipse">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000" b="1">
                    <a:solidFill>
                      <a:schemeClr val="tx2"/>
                    </a:solidFill>
                  </a:rPr>
                  <a:t>4</a:t>
                </a:r>
              </a:p>
            </p:txBody>
          </p:sp>
          <p:sp>
            <p:nvSpPr>
              <p:cNvPr id="31" name="Trapezoid 30">
                <a:extLst>
                  <a:ext uri="{FF2B5EF4-FFF2-40B4-BE49-F238E27FC236}">
                    <a16:creationId xmlns:a16="http://schemas.microsoft.com/office/drawing/2014/main" id="{FC40D721-69D3-6BED-9048-0B2C6C0CC2F3}"/>
                  </a:ext>
                </a:extLst>
              </p:cNvPr>
              <p:cNvSpPr/>
              <p:nvPr/>
            </p:nvSpPr>
            <p:spPr>
              <a:xfrm>
                <a:off x="645795" y="5986600"/>
                <a:ext cx="1828800" cy="106225"/>
              </a:xfrm>
              <a:prstGeom prst="trapezoid">
                <a:avLst>
                  <a:gd name="adj" fmla="val 70161"/>
                </a:avLst>
              </a:prstGeom>
              <a:solidFill>
                <a:srgbClr val="747480"/>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nvGrpSpPr>
            <p:cNvPr id="32" name="Group 31">
              <a:extLst>
                <a:ext uri="{FF2B5EF4-FFF2-40B4-BE49-F238E27FC236}">
                  <a16:creationId xmlns:a16="http://schemas.microsoft.com/office/drawing/2014/main" id="{06CBF122-8CD1-203A-B9E9-4FA0B4D8E7D1}"/>
                </a:ext>
              </a:extLst>
            </p:cNvPr>
            <p:cNvGrpSpPr/>
            <p:nvPr/>
          </p:nvGrpSpPr>
          <p:grpSpPr>
            <a:xfrm>
              <a:off x="9563735" y="1411288"/>
              <a:ext cx="2148840" cy="4681537"/>
              <a:chOff x="485775" y="1411288"/>
              <a:chExt cx="2148840" cy="4681537"/>
            </a:xfrm>
          </p:grpSpPr>
          <p:sp>
            <p:nvSpPr>
              <p:cNvPr id="33" name="Oval 32">
                <a:extLst>
                  <a:ext uri="{FF2B5EF4-FFF2-40B4-BE49-F238E27FC236}">
                    <a16:creationId xmlns:a16="http://schemas.microsoft.com/office/drawing/2014/main" id="{DE026C9E-8551-D298-5CEE-1BD5090CBB6F}"/>
                  </a:ext>
                </a:extLst>
              </p:cNvPr>
              <p:cNvSpPr>
                <a:spLocks noChangeAspect="1"/>
              </p:cNvSpPr>
              <p:nvPr/>
            </p:nvSpPr>
            <p:spPr>
              <a:xfrm>
                <a:off x="1194435" y="1411288"/>
                <a:ext cx="731520" cy="731520"/>
              </a:xfrm>
              <a:prstGeom prst="ellipse">
                <a:avLst/>
              </a:prstGeom>
              <a:solidFill>
                <a:schemeClr val="tx2"/>
              </a:solidFill>
              <a:ln w="127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sp>
            <p:nvSpPr>
              <p:cNvPr id="34" name="Rectangle 33">
                <a:extLst>
                  <a:ext uri="{FF2B5EF4-FFF2-40B4-BE49-F238E27FC236}">
                    <a16:creationId xmlns:a16="http://schemas.microsoft.com/office/drawing/2014/main" id="{EDF58B77-4594-5045-E449-FB759BE17DD6}"/>
                  </a:ext>
                </a:extLst>
              </p:cNvPr>
              <p:cNvSpPr>
                <a:spLocks/>
              </p:cNvSpPr>
              <p:nvPr/>
            </p:nvSpPr>
            <p:spPr>
              <a:xfrm>
                <a:off x="485775" y="1781174"/>
                <a:ext cx="2148840" cy="4311651"/>
              </a:xfrm>
              <a:prstGeom prst="rect">
                <a:avLst/>
              </a:prstGeom>
              <a:solidFill>
                <a:schemeClr val="tx1"/>
              </a:solidFill>
              <a:ln w="6350">
                <a:solidFill>
                  <a:srgbClr val="747480"/>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0" rIns="91440" bIns="91440" rtlCol="0" anchor="t" anchorCtr="0"/>
              <a:lstStyle/>
              <a:p>
                <a:pPr>
                  <a:buClr>
                    <a:schemeClr val="tx2"/>
                  </a:buClr>
                </a:pPr>
                <a:r>
                  <a:rPr lang="en-IN" sz="1600" dirty="0"/>
                  <a:t>Payroll cards – unaccessed funds on prepaid payroll cards</a:t>
                </a:r>
              </a:p>
            </p:txBody>
          </p:sp>
          <p:sp>
            <p:nvSpPr>
              <p:cNvPr id="35" name="Oval 34">
                <a:extLst>
                  <a:ext uri="{FF2B5EF4-FFF2-40B4-BE49-F238E27FC236}">
                    <a16:creationId xmlns:a16="http://schemas.microsoft.com/office/drawing/2014/main" id="{2CD715C7-4858-0CA0-BBC3-EA8C43B3B79F}"/>
                  </a:ext>
                </a:extLst>
              </p:cNvPr>
              <p:cNvSpPr>
                <a:spLocks noChangeAspect="1"/>
              </p:cNvSpPr>
              <p:nvPr/>
            </p:nvSpPr>
            <p:spPr>
              <a:xfrm>
                <a:off x="1263015" y="1479868"/>
                <a:ext cx="594360" cy="594360"/>
              </a:xfrm>
              <a:prstGeom prst="ellipse">
                <a:avLst/>
              </a:prstGeom>
              <a:solidFill>
                <a:schemeClr val="bg2"/>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chorCtr="0"/>
              <a:lstStyle/>
              <a:p>
                <a:pPr algn="ctr">
                  <a:buClr>
                    <a:schemeClr val="tx2"/>
                  </a:buClr>
                </a:pPr>
                <a:r>
                  <a:rPr lang="de-DE" sz="2000" b="1">
                    <a:solidFill>
                      <a:schemeClr val="tx2"/>
                    </a:solidFill>
                  </a:rPr>
                  <a:t>5</a:t>
                </a:r>
              </a:p>
            </p:txBody>
          </p:sp>
          <p:sp>
            <p:nvSpPr>
              <p:cNvPr id="36" name="Trapezoid 35">
                <a:extLst>
                  <a:ext uri="{FF2B5EF4-FFF2-40B4-BE49-F238E27FC236}">
                    <a16:creationId xmlns:a16="http://schemas.microsoft.com/office/drawing/2014/main" id="{B4E0F56D-FDAB-CCCA-0C73-982B643C4006}"/>
                  </a:ext>
                </a:extLst>
              </p:cNvPr>
              <p:cNvSpPr/>
              <p:nvPr/>
            </p:nvSpPr>
            <p:spPr>
              <a:xfrm>
                <a:off x="645795" y="5986600"/>
                <a:ext cx="1828800" cy="106225"/>
              </a:xfrm>
              <a:prstGeom prst="trapezoid">
                <a:avLst>
                  <a:gd name="adj" fmla="val 70161"/>
                </a:avLst>
              </a:prstGeom>
              <a:solidFill>
                <a:srgbClr val="747480"/>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chorCtr="0"/>
              <a:lstStyle/>
              <a:p>
                <a:pPr marL="252000" indent="-252000" algn="l">
                  <a:lnSpc>
                    <a:spcPct val="90000"/>
                  </a:lnSpc>
                  <a:spcBef>
                    <a:spcPts val="400"/>
                  </a:spcBef>
                  <a:spcAft>
                    <a:spcPts val="400"/>
                  </a:spcAft>
                  <a:buClr>
                    <a:schemeClr val="tx2"/>
                  </a:buClr>
                  <a:buFont typeface="Wingdings" pitchFamily="2" charset="2"/>
                  <a:buChar char="§"/>
                </a:pPr>
                <a:endParaRPr lang="de-DE" sz="2000" err="1">
                  <a:solidFill>
                    <a:schemeClr val="tx1"/>
                  </a:solidFill>
                </a:endParaRPr>
              </a:p>
            </p:txBody>
          </p:sp>
        </p:grpSp>
      </p:grpSp>
    </p:spTree>
    <p:extLst>
      <p:ext uri="{BB962C8B-B14F-4D97-AF65-F5344CB8AC3E}">
        <p14:creationId xmlns:p14="http://schemas.microsoft.com/office/powerpoint/2010/main" val="37886173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D52F-1D1D-AB78-7713-4BA109653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3B883-F393-5F32-F094-10B793D6F691}"/>
              </a:ext>
            </a:extLst>
          </p:cNvPr>
          <p:cNvSpPr>
            <a:spLocks noGrp="1"/>
          </p:cNvSpPr>
          <p:nvPr>
            <p:ph type="title"/>
          </p:nvPr>
        </p:nvSpPr>
        <p:spPr/>
        <p:txBody>
          <a:bodyPr>
            <a:normAutofit fontScale="90000"/>
          </a:bodyPr>
          <a:lstStyle/>
          <a:p>
            <a:r>
              <a:rPr lang="en-US" sz="2800" dirty="0"/>
              <a:t>Polling question 7</a:t>
            </a:r>
            <a:br>
              <a:rPr lang="en-US" sz="2800" dirty="0"/>
            </a:br>
            <a:endParaRPr lang="en-US" sz="2800" dirty="0"/>
          </a:p>
        </p:txBody>
      </p:sp>
      <p:pic>
        <p:nvPicPr>
          <p:cNvPr id="3" name="Picture 2">
            <a:extLst>
              <a:ext uri="{FF2B5EF4-FFF2-40B4-BE49-F238E27FC236}">
                <a16:creationId xmlns:a16="http://schemas.microsoft.com/office/drawing/2014/main" id="{68EBE39C-DAF2-54C1-0E40-9F926087F4B6}"/>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339954" y="1412875"/>
            <a:ext cx="5375763" cy="4679950"/>
          </a:xfrm>
          <a:prstGeom prst="rect">
            <a:avLst/>
          </a:prstGeom>
        </p:spPr>
      </p:pic>
      <p:sp>
        <p:nvSpPr>
          <p:cNvPr id="4" name="Text Placeholder 2">
            <a:extLst>
              <a:ext uri="{FF2B5EF4-FFF2-40B4-BE49-F238E27FC236}">
                <a16:creationId xmlns:a16="http://schemas.microsoft.com/office/drawing/2014/main" id="{66CE6DA2-799E-FCDD-30D2-E0C238986DE9}"/>
              </a:ext>
            </a:extLst>
          </p:cNvPr>
          <p:cNvSpPr txBox="1">
            <a:spLocks/>
          </p:cNvSpPr>
          <p:nvPr/>
        </p:nvSpPr>
        <p:spPr>
          <a:xfrm>
            <a:off x="476251" y="2361049"/>
            <a:ext cx="5724087" cy="914400"/>
          </a:xfrm>
          <a:prstGeom prst="rect">
            <a:avLst/>
          </a:prstGeom>
          <a:solidFill>
            <a:srgbClr val="1A1A24"/>
          </a:solidFill>
          <a:ln w="6350" cap="flat" cmpd="sng" algn="ctr">
            <a:solidFill>
              <a:schemeClr val="tx2"/>
            </a:solidFill>
            <a:prstDash val="solid"/>
            <a:round/>
            <a:headEnd type="none" w="med" len="med"/>
            <a:tailEnd type="none" w="med" len="med"/>
          </a:ln>
          <a:effectLst/>
        </p:spPr>
        <p:txBody>
          <a:bodyPr lIns="91440" tIns="45720" rIns="91440" bIns="45720" anchor="ctr"/>
          <a:lstStyle>
            <a:defPPr>
              <a:defRPr lang="en-US"/>
            </a:defPPr>
            <a:lvl1pPr defTabSz="1219169" hangingPunct="0">
              <a:defRPr sz="1600" b="1" kern="0">
                <a:solidFill>
                  <a:schemeClr val="bg1"/>
                </a:solidFill>
              </a:defRPr>
            </a:lvl1pPr>
            <a:lvl2pPr marL="534639" indent="-267319" defTabSz="685434">
              <a:spcBef>
                <a:spcPct val="20000"/>
              </a:spcBef>
              <a:buClr>
                <a:schemeClr val="tx2"/>
              </a:buClr>
              <a:buSzPct val="110000"/>
              <a:buFont typeface="EYInterstate Light" panose="02000506000000020004" pitchFamily="2" charset="0"/>
              <a:buChar char="•"/>
              <a:defRPr>
                <a:solidFill>
                  <a:schemeClr val="bg1"/>
                </a:solidFill>
                <a:latin typeface="EYInterstate Light" panose="02000506000000020004" pitchFamily="2" charset="0"/>
              </a:defRPr>
            </a:lvl2pPr>
            <a:lvl3pPr marL="801958" indent="-267319" defTabSz="685434">
              <a:spcBef>
                <a:spcPct val="20000"/>
              </a:spcBef>
              <a:buClr>
                <a:schemeClr val="tx2"/>
              </a:buClr>
              <a:buSzPct val="110000"/>
              <a:buFont typeface="EYInterstate Light" panose="02000506000000020004" pitchFamily="2" charset="0"/>
              <a:buChar char="•"/>
              <a:defRPr sz="1600">
                <a:solidFill>
                  <a:schemeClr val="bg1"/>
                </a:solidFill>
                <a:latin typeface="EYInterstate Light" panose="02000506000000020004" pitchFamily="2" charset="0"/>
              </a:defRPr>
            </a:lvl3pPr>
            <a:lvl4pPr marL="1069277" indent="-267319" defTabSz="685434">
              <a:spcBef>
                <a:spcPct val="20000"/>
              </a:spcBef>
              <a:buClr>
                <a:schemeClr val="tx2"/>
              </a:buClr>
              <a:buSzPct val="110000"/>
              <a:buFont typeface="EYInterstate Light" panose="02000506000000020004" pitchFamily="2" charset="0"/>
              <a:buChar char="•"/>
              <a:defRPr sz="1400">
                <a:solidFill>
                  <a:schemeClr val="bg1"/>
                </a:solidFill>
                <a:latin typeface="EYInterstate Light" panose="02000506000000020004" pitchFamily="2" charset="0"/>
              </a:defRPr>
            </a:lvl4pPr>
            <a:lvl5pPr marL="1336597" indent="-267319" defTabSz="685434">
              <a:spcBef>
                <a:spcPct val="20000"/>
              </a:spcBef>
              <a:buClr>
                <a:schemeClr val="tx2"/>
              </a:buClr>
              <a:buSzPct val="110000"/>
              <a:buFont typeface="EYInterstate Light" panose="02000506000000020004" pitchFamily="2" charset="0"/>
              <a:buChar char="•"/>
              <a:defRPr sz="1200">
                <a:solidFill>
                  <a:schemeClr val="bg1"/>
                </a:solidFill>
                <a:latin typeface="EYInterstate Light" panose="02000506000000020004" pitchFamily="2" charset="0"/>
              </a:defRPr>
            </a:lvl5pPr>
            <a:lvl6pPr marL="1884944" indent="-171359" defTabSz="685434">
              <a:spcBef>
                <a:spcPct val="20000"/>
              </a:spcBef>
              <a:buFont typeface="Arial" pitchFamily="34" charset="0"/>
              <a:buChar char="•"/>
              <a:defRPr sz="1499"/>
            </a:lvl6pPr>
            <a:lvl7pPr marL="2227661" indent="-171359" defTabSz="685434">
              <a:spcBef>
                <a:spcPct val="20000"/>
              </a:spcBef>
              <a:buFont typeface="Arial" pitchFamily="34" charset="0"/>
              <a:buChar char="•"/>
              <a:defRPr sz="1499"/>
            </a:lvl7pPr>
            <a:lvl8pPr marL="2570378" indent="-171359" defTabSz="685434">
              <a:spcBef>
                <a:spcPct val="20000"/>
              </a:spcBef>
              <a:buFont typeface="Arial" pitchFamily="34" charset="0"/>
              <a:buChar char="•"/>
              <a:defRPr sz="1499"/>
            </a:lvl8pPr>
            <a:lvl9pPr marL="2913096" indent="-171359" defTabSz="685434">
              <a:spcBef>
                <a:spcPct val="20000"/>
              </a:spcBef>
              <a:buFont typeface="Arial" pitchFamily="34" charset="0"/>
              <a:buChar char="•"/>
              <a:defRPr sz="1499"/>
            </a:lvl9pPr>
          </a:lstStyle>
          <a:p>
            <a:r>
              <a:rPr lang="en-IN" dirty="0"/>
              <a:t>Which emerging property type do you expect to receive the most regulatory attention from states over the next three years?</a:t>
            </a:r>
          </a:p>
        </p:txBody>
      </p:sp>
      <p:grpSp>
        <p:nvGrpSpPr>
          <p:cNvPr id="5" name="Group 4">
            <a:extLst>
              <a:ext uri="{FF2B5EF4-FFF2-40B4-BE49-F238E27FC236}">
                <a16:creationId xmlns:a16="http://schemas.microsoft.com/office/drawing/2014/main" id="{CC664DD7-2A97-5BDD-153F-6144A1E8A71D}"/>
              </a:ext>
            </a:extLst>
          </p:cNvPr>
          <p:cNvGrpSpPr/>
          <p:nvPr/>
        </p:nvGrpSpPr>
        <p:grpSpPr>
          <a:xfrm>
            <a:off x="476251" y="1408539"/>
            <a:ext cx="829941" cy="829941"/>
            <a:chOff x="10478582" y="1148265"/>
            <a:chExt cx="1119058" cy="1119058"/>
          </a:xfrm>
        </p:grpSpPr>
        <p:sp>
          <p:nvSpPr>
            <p:cNvPr id="7" name="Rectangle 6">
              <a:extLst>
                <a:ext uri="{FF2B5EF4-FFF2-40B4-BE49-F238E27FC236}">
                  <a16:creationId xmlns:a16="http://schemas.microsoft.com/office/drawing/2014/main" id="{CC240A10-AB9B-EE78-8D02-7CCF941ED65E}"/>
                </a:ext>
              </a:extLst>
            </p:cNvPr>
            <p:cNvSpPr/>
            <p:nvPr/>
          </p:nvSpPr>
          <p:spPr>
            <a:xfrm>
              <a:off x="10478582" y="1148265"/>
              <a:ext cx="1119058" cy="1119058"/>
            </a:xfrm>
            <a:prstGeom prst="rect">
              <a:avLst/>
            </a:prstGeom>
            <a:noFill/>
            <a:ln w="6350" cap="flat" cmpd="sng" algn="ctr">
              <a:solidFill>
                <a:srgbClr val="747480"/>
              </a:solidFill>
              <a:prstDash val="solid"/>
              <a:round/>
              <a:headEnd type="none" w="med" len="med"/>
              <a:tailEnd type="none" w="med" len="med"/>
            </a:ln>
            <a:extLst>
              <a:ext uri="{909E8E84-426E-40DD-AFC4-6F175D3DCCD1}">
                <a14:hiddenFill xmlns:a14="http://schemas.microsoft.com/office/drawing/2010/main">
                  <a:solidFill>
                    <a:srgbClr val="74748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IN" sz="1200" dirty="0">
                <a:solidFill>
                  <a:schemeClr val="tx1"/>
                </a:solidFill>
              </a:endParaRPr>
            </a:p>
          </p:txBody>
        </p:sp>
        <p:sp>
          <p:nvSpPr>
            <p:cNvPr id="8" name="Rectangle 7">
              <a:extLst>
                <a:ext uri="{FF2B5EF4-FFF2-40B4-BE49-F238E27FC236}">
                  <a16:creationId xmlns:a16="http://schemas.microsoft.com/office/drawing/2014/main" id="{07141528-E3F8-0386-FE80-AA5ED88A80D6}"/>
                </a:ext>
              </a:extLst>
            </p:cNvPr>
            <p:cNvSpPr/>
            <p:nvPr/>
          </p:nvSpPr>
          <p:spPr>
            <a:xfrm>
              <a:off x="10581149" y="1250832"/>
              <a:ext cx="913924" cy="913924"/>
            </a:xfrm>
            <a:prstGeom prst="rect">
              <a:avLst/>
            </a:prstGeom>
            <a:solidFill>
              <a:schemeClr val="tx2"/>
            </a:solid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defTabSz="913956"/>
              <a:r>
                <a:rPr lang="en-US" sz="5997" b="1" dirty="0">
                  <a:solidFill>
                    <a:schemeClr val="tx1"/>
                  </a:solidFill>
                  <a:latin typeface="EYInterstate Light"/>
                </a:rPr>
                <a:t>?</a:t>
              </a:r>
              <a:endParaRPr lang="en-IN" sz="5997" b="1" dirty="0">
                <a:solidFill>
                  <a:schemeClr val="tx1"/>
                </a:solidFill>
                <a:latin typeface="EYInterstate Light"/>
              </a:endParaRPr>
            </a:p>
          </p:txBody>
        </p:sp>
      </p:grpSp>
      <p:grpSp>
        <p:nvGrpSpPr>
          <p:cNvPr id="14" name="Group 13">
            <a:extLst>
              <a:ext uri="{FF2B5EF4-FFF2-40B4-BE49-F238E27FC236}">
                <a16:creationId xmlns:a16="http://schemas.microsoft.com/office/drawing/2014/main" id="{AD303112-B8BE-00E0-A313-8463B93C9EEC}"/>
              </a:ext>
            </a:extLst>
          </p:cNvPr>
          <p:cNvGrpSpPr/>
          <p:nvPr/>
        </p:nvGrpSpPr>
        <p:grpSpPr>
          <a:xfrm>
            <a:off x="476251" y="3416219"/>
            <a:ext cx="5724087" cy="2240280"/>
            <a:chOff x="476251" y="3119826"/>
            <a:chExt cx="5724087" cy="2536673"/>
          </a:xfrm>
        </p:grpSpPr>
        <p:sp>
          <p:nvSpPr>
            <p:cNvPr id="15" name="Text Placeholder 2">
              <a:extLst>
                <a:ext uri="{FF2B5EF4-FFF2-40B4-BE49-F238E27FC236}">
                  <a16:creationId xmlns:a16="http://schemas.microsoft.com/office/drawing/2014/main" id="{A3D00334-84CC-51C3-FB95-1722BDD36E8C}"/>
                </a:ext>
              </a:extLst>
            </p:cNvPr>
            <p:cNvSpPr txBox="1">
              <a:spLocks/>
            </p:cNvSpPr>
            <p:nvPr/>
          </p:nvSpPr>
          <p:spPr>
            <a:xfrm>
              <a:off x="476251" y="3119826"/>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a:pPr>
              <a:r>
                <a:rPr lang="en-IN" sz="1600" dirty="0"/>
                <a:t>Cryptocurrency and digital assets</a:t>
              </a:r>
            </a:p>
          </p:txBody>
        </p:sp>
        <p:sp>
          <p:nvSpPr>
            <p:cNvPr id="16" name="Text Placeholder 2">
              <a:extLst>
                <a:ext uri="{FF2B5EF4-FFF2-40B4-BE49-F238E27FC236}">
                  <a16:creationId xmlns:a16="http://schemas.microsoft.com/office/drawing/2014/main" id="{36EDD1D1-ADBA-5021-AB5F-2B45E981D404}"/>
                </a:ext>
              </a:extLst>
            </p:cNvPr>
            <p:cNvSpPr txBox="1">
              <a:spLocks/>
            </p:cNvSpPr>
            <p:nvPr/>
          </p:nvSpPr>
          <p:spPr>
            <a:xfrm>
              <a:off x="3457138" y="3119826"/>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2"/>
              </a:pPr>
              <a:r>
                <a:rPr lang="en-IN" sz="1600" dirty="0"/>
                <a:t>Loyalty and rewards</a:t>
              </a:r>
            </a:p>
          </p:txBody>
        </p:sp>
        <p:sp>
          <p:nvSpPr>
            <p:cNvPr id="17" name="Text Placeholder 2">
              <a:extLst>
                <a:ext uri="{FF2B5EF4-FFF2-40B4-BE49-F238E27FC236}">
                  <a16:creationId xmlns:a16="http://schemas.microsoft.com/office/drawing/2014/main" id="{5392070E-79D9-C842-A078-32E9FAA5A7E4}"/>
                </a:ext>
              </a:extLst>
            </p:cNvPr>
            <p:cNvSpPr txBox="1">
              <a:spLocks/>
            </p:cNvSpPr>
            <p:nvPr/>
          </p:nvSpPr>
          <p:spPr>
            <a:xfrm>
              <a:off x="3457138" y="4467779"/>
              <a:ext cx="2743200" cy="1188720"/>
            </a:xfrm>
            <a:prstGeom prst="rect">
              <a:avLst/>
            </a:prstGeom>
            <a:ln w="6350" cap="flat" cmpd="sng" algn="ctr">
              <a:solidFill>
                <a:srgbClr val="747480"/>
              </a:solidFill>
              <a:prstDash val="dash"/>
              <a:round/>
              <a:headEnd type="none" w="med" len="med"/>
              <a:tailEnd type="none" w="med" len="med"/>
            </a:ln>
          </p:spPr>
          <p:txBody>
            <a:bodyPr vert="horz"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4"/>
              </a:pPr>
              <a:r>
                <a:rPr lang="en-IN" sz="1550" spc="-10" dirty="0"/>
                <a:t>Payroll cards</a:t>
              </a:r>
            </a:p>
          </p:txBody>
        </p:sp>
        <p:sp>
          <p:nvSpPr>
            <p:cNvPr id="18" name="Text Placeholder 2">
              <a:extLst>
                <a:ext uri="{FF2B5EF4-FFF2-40B4-BE49-F238E27FC236}">
                  <a16:creationId xmlns:a16="http://schemas.microsoft.com/office/drawing/2014/main" id="{19A72B5E-2FDF-5399-CEBC-0C3D2FA53F9E}"/>
                </a:ext>
              </a:extLst>
            </p:cNvPr>
            <p:cNvSpPr txBox="1">
              <a:spLocks/>
            </p:cNvSpPr>
            <p:nvPr/>
          </p:nvSpPr>
          <p:spPr>
            <a:xfrm>
              <a:off x="476251" y="4467779"/>
              <a:ext cx="2743200" cy="1188720"/>
            </a:xfrm>
            <a:prstGeom prst="rect">
              <a:avLst/>
            </a:prstGeom>
            <a:ln w="6350" cap="flat" cmpd="sng" algn="ctr">
              <a:solidFill>
                <a:srgbClr val="747480"/>
              </a:solidFill>
              <a:prstDash val="dash"/>
              <a:round/>
              <a:headEnd type="none" w="med" len="med"/>
              <a:tailEnd type="none" w="med" len="med"/>
            </a:ln>
          </p:spPr>
          <p:txBody>
            <a:bodyPr vert="horz" wrap="square" lIns="91440" tIns="45720" rIns="91392" bIns="45720" rtlCol="0" anchor="ctr" anchorCtr="0">
              <a:noAutofit/>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lvl="1" indent="-274320">
                <a:spcBef>
                  <a:spcPts val="0"/>
                </a:spcBef>
                <a:buClr>
                  <a:schemeClr val="bg1"/>
                </a:buClr>
                <a:buSzPct val="100000"/>
                <a:buFont typeface="+mj-lt"/>
                <a:buAutoNum type="alphaUcPeriod" startAt="3"/>
              </a:pPr>
              <a:r>
                <a:rPr lang="en-IN" sz="1600" dirty="0"/>
                <a:t>Gift cards and stored value</a:t>
              </a:r>
            </a:p>
          </p:txBody>
        </p:sp>
      </p:grpSp>
    </p:spTree>
    <p:extLst>
      <p:ext uri="{BB962C8B-B14F-4D97-AF65-F5344CB8AC3E}">
        <p14:creationId xmlns:p14="http://schemas.microsoft.com/office/powerpoint/2010/main" val="1656600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7E86AC4C-6CFA-43FB-A840-E92CEE121CFB}"/>
              </a:ext>
            </a:extLst>
          </p:cNvPr>
          <p:cNvGraphicFramePr>
            <a:graphicFrameLocks noChangeAspect="1"/>
          </p:cNvGraphicFramePr>
          <p:nvPr>
            <p:custDataLst>
              <p:tags r:id="rId1"/>
            </p:custDataLst>
            <p:extLst>
              <p:ext uri="{D42A27DB-BD31-4B8C-83A1-F6EECF244321}">
                <p14:modId xmlns:p14="http://schemas.microsoft.com/office/powerpoint/2010/main" val="2908015652"/>
              </p:ext>
            </p:extLst>
          </p:nvPr>
        </p:nvGraphicFramePr>
        <p:xfrm>
          <a:off x="1525191" y="1134099"/>
          <a:ext cx="1190" cy="1190"/>
        </p:xfrm>
        <a:graphic>
          <a:graphicData uri="http://schemas.openxmlformats.org/presentationml/2006/ole">
            <mc:AlternateContent xmlns:mc="http://schemas.openxmlformats.org/markup-compatibility/2006">
              <mc:Choice xmlns:v="urn:schemas-microsoft-com:vml" Requires="v">
                <p:oleObj name="think-cell Slide" r:id="rId4" imgW="455" imgH="454" progId="TCLayout.ActiveDocument.1">
                  <p:embed/>
                </p:oleObj>
              </mc:Choice>
              <mc:Fallback>
                <p:oleObj name="think-cell Slide" r:id="rId4" imgW="455" imgH="454" progId="TCLayout.ActiveDocument.1">
                  <p:embed/>
                  <p:pic>
                    <p:nvPicPr>
                      <p:cNvPr id="11" name="Object 10" hidden="1">
                        <a:extLst>
                          <a:ext uri="{FF2B5EF4-FFF2-40B4-BE49-F238E27FC236}">
                            <a16:creationId xmlns:a16="http://schemas.microsoft.com/office/drawing/2014/main" id="{7E86AC4C-6CFA-43FB-A840-E92CEE121CFB}"/>
                          </a:ext>
                        </a:extLst>
                      </p:cNvPr>
                      <p:cNvPicPr/>
                      <p:nvPr/>
                    </p:nvPicPr>
                    <p:blipFill>
                      <a:blip r:embed="rId5"/>
                      <a:stretch>
                        <a:fillRect/>
                      </a:stretch>
                    </p:blipFill>
                    <p:spPr>
                      <a:xfrm>
                        <a:off x="1525191" y="1134099"/>
                        <a:ext cx="1190" cy="1190"/>
                      </a:xfrm>
                      <a:prstGeom prst="rect">
                        <a:avLst/>
                      </a:prstGeom>
                    </p:spPr>
                  </p:pic>
                </p:oleObj>
              </mc:Fallback>
            </mc:AlternateContent>
          </a:graphicData>
        </a:graphic>
      </p:graphicFrame>
      <p:sp>
        <p:nvSpPr>
          <p:cNvPr id="2" name="Title 1"/>
          <p:cNvSpPr>
            <a:spLocks noGrp="1"/>
          </p:cNvSpPr>
          <p:nvPr>
            <p:ph type="title"/>
          </p:nvPr>
        </p:nvSpPr>
        <p:spPr>
          <a:xfrm>
            <a:off x="485523" y="345396"/>
            <a:ext cx="11224347" cy="470898"/>
          </a:xfrm>
        </p:spPr>
        <p:txBody>
          <a:bodyPr vert="horz"/>
          <a:lstStyle/>
          <a:p>
            <a:r>
              <a:rPr lang="en-IN" dirty="0"/>
              <a:t>Asset recovery – </a:t>
            </a:r>
            <a:r>
              <a:rPr lang="en-US" dirty="0"/>
              <a:t>reuniting owners with unclaimed property</a:t>
            </a:r>
          </a:p>
        </p:txBody>
      </p:sp>
      <p:sp>
        <p:nvSpPr>
          <p:cNvPr id="30" name="Lead"/>
          <p:cNvSpPr>
            <a:spLocks/>
          </p:cNvSpPr>
          <p:nvPr/>
        </p:nvSpPr>
        <p:spPr>
          <a:xfrm>
            <a:off x="485776" y="1411288"/>
            <a:ext cx="11223625" cy="276999"/>
          </a:xfrm>
          <a:prstGeom prst="rect">
            <a:avLst/>
          </a:prstGeom>
          <a:noFill/>
          <a:ln>
            <a:noFill/>
          </a:ln>
        </p:spPr>
        <p:txBody>
          <a:bodyPr wrap="square" lIns="0" tIns="0" rIns="0" bIns="0" rtlCol="0" anchor="t">
            <a:spAutoFit/>
          </a:bodyPr>
          <a:lstStyle/>
          <a:p>
            <a:pPr>
              <a:spcBef>
                <a:spcPct val="0"/>
              </a:spcBef>
            </a:pPr>
            <a:r>
              <a:rPr lang="en-US" dirty="0">
                <a:solidFill>
                  <a:srgbClr val="F6F6FA"/>
                </a:solidFill>
                <a:latin typeface="EYInterstate Light" panose="02000506000000020004" pitchFamily="2" charset="0"/>
                <a:cs typeface="Arial" panose="020B0604020202020204" pitchFamily="34" charset="0"/>
              </a:rPr>
              <a:t>Asset recovery returns unclaimed property reported to the states back to its rightful owner.</a:t>
            </a:r>
          </a:p>
        </p:txBody>
      </p:sp>
      <p:sp>
        <p:nvSpPr>
          <p:cNvPr id="31" name="Label1"/>
          <p:cNvSpPr>
            <a:spLocks/>
          </p:cNvSpPr>
          <p:nvPr/>
        </p:nvSpPr>
        <p:spPr>
          <a:xfrm>
            <a:off x="485776" y="1846918"/>
            <a:ext cx="11223625" cy="338554"/>
          </a:xfrm>
          <a:prstGeom prst="rect">
            <a:avLst/>
          </a:prstGeom>
          <a:noFill/>
          <a:ln>
            <a:noFill/>
          </a:ln>
        </p:spPr>
        <p:txBody>
          <a:bodyPr wrap="square" lIns="0" tIns="45720" rIns="0" bIns="45720" rtlCol="0" anchor="ctr">
            <a:spAutoFit/>
          </a:bodyPr>
          <a:lstStyle/>
          <a:p>
            <a:pPr>
              <a:spcBef>
                <a:spcPct val="0"/>
              </a:spcBef>
              <a:spcAft>
                <a:spcPts val="600"/>
              </a:spcAft>
            </a:pPr>
            <a:r>
              <a:rPr lang="en-US" sz="1600" b="1" dirty="0">
                <a:solidFill>
                  <a:srgbClr val="F6F6FA"/>
                </a:solidFill>
                <a:cs typeface="Arial" panose="020B0604020202020204" pitchFamily="34" charset="0"/>
              </a:rPr>
              <a:t>Why assets go unclaimed</a:t>
            </a:r>
          </a:p>
        </p:txBody>
      </p:sp>
      <p:sp>
        <p:nvSpPr>
          <p:cNvPr id="33" name="CardAccent0"/>
          <p:cNvSpPr>
            <a:spLocks/>
          </p:cNvSpPr>
          <p:nvPr/>
        </p:nvSpPr>
        <p:spPr>
          <a:xfrm>
            <a:off x="485776" y="2534320"/>
            <a:ext cx="3657600" cy="50000"/>
          </a:xfrm>
          <a:prstGeom prst="rect">
            <a:avLst/>
          </a:prstGeom>
          <a:solidFill>
            <a:srgbClr val="FFE600"/>
          </a:solidFill>
          <a:ln>
            <a:noFill/>
          </a:ln>
        </p:spPr>
        <p:txBody>
          <a:bodyPr wrap="square" lIns="0" tIns="45720" rIns="0" bIns="45720" rtlCol="0" anchor="t">
            <a:noAutofit/>
          </a:bodyPr>
          <a:lstStyle/>
          <a:p>
            <a:endParaRPr lang="en-US" dirty="0"/>
          </a:p>
        </p:txBody>
      </p:sp>
      <p:sp>
        <p:nvSpPr>
          <p:cNvPr id="34" name="Card0"/>
          <p:cNvSpPr>
            <a:spLocks/>
          </p:cNvSpPr>
          <p:nvPr/>
        </p:nvSpPr>
        <p:spPr>
          <a:xfrm>
            <a:off x="485776" y="2555745"/>
            <a:ext cx="3657600" cy="950000"/>
          </a:xfrm>
          <a:prstGeom prst="rect">
            <a:avLst/>
          </a:prstGeom>
          <a:solidFill>
            <a:schemeClr val="bg2"/>
          </a:solidFill>
          <a:ln>
            <a:noFill/>
          </a:ln>
        </p:spPr>
        <p:txBody>
          <a:bodyPr wrap="square" lIns="91440" tIns="91440" rIns="91440" bIns="91440" rtlCol="0" anchor="t">
            <a:noAutofit/>
          </a:bodyPr>
          <a:lstStyle/>
          <a:p>
            <a:pPr>
              <a:spcBef>
                <a:spcPct val="0"/>
              </a:spcBef>
              <a:spcAft>
                <a:spcPts val="400"/>
              </a:spcAft>
            </a:pPr>
            <a:r>
              <a:rPr lang="en-US" sz="1400" b="1" dirty="0">
                <a:solidFill>
                  <a:schemeClr val="bg1"/>
                </a:solidFill>
                <a:cs typeface="Arial" panose="020B0604020202020204" pitchFamily="34" charset="0"/>
              </a:rPr>
              <a:t>Invalid address</a:t>
            </a:r>
          </a:p>
          <a:p>
            <a:pPr>
              <a:spcBef>
                <a:spcPct val="0"/>
              </a:spcBef>
              <a:spcAft>
                <a:spcPts val="600"/>
              </a:spcAft>
            </a:pPr>
            <a:r>
              <a:rPr lang="en-US" sz="1200" dirty="0">
                <a:solidFill>
                  <a:schemeClr val="bg1"/>
                </a:solidFill>
                <a:cs typeface="Arial" panose="020B0604020202020204" pitchFamily="34" charset="0"/>
              </a:rPr>
              <a:t>Owner address on file is incorrect or out of date</a:t>
            </a:r>
          </a:p>
        </p:txBody>
      </p:sp>
      <p:sp>
        <p:nvSpPr>
          <p:cNvPr id="35" name="CardAccent1"/>
          <p:cNvSpPr>
            <a:spLocks/>
          </p:cNvSpPr>
          <p:nvPr/>
        </p:nvSpPr>
        <p:spPr>
          <a:xfrm>
            <a:off x="4268788" y="2534320"/>
            <a:ext cx="3657600" cy="50000"/>
          </a:xfrm>
          <a:prstGeom prst="rect">
            <a:avLst/>
          </a:prstGeom>
          <a:solidFill>
            <a:srgbClr val="FFE600"/>
          </a:solidFill>
          <a:ln>
            <a:noFill/>
          </a:ln>
        </p:spPr>
        <p:txBody>
          <a:bodyPr wrap="square" lIns="0" tIns="45720" rIns="0" bIns="45720" rtlCol="0" anchor="t">
            <a:noAutofit/>
          </a:bodyPr>
          <a:lstStyle/>
          <a:p>
            <a:endParaRPr lang="en-US" dirty="0"/>
          </a:p>
        </p:txBody>
      </p:sp>
      <p:sp>
        <p:nvSpPr>
          <p:cNvPr id="36" name="Card1"/>
          <p:cNvSpPr>
            <a:spLocks/>
          </p:cNvSpPr>
          <p:nvPr/>
        </p:nvSpPr>
        <p:spPr>
          <a:xfrm>
            <a:off x="4268788" y="2555745"/>
            <a:ext cx="3657600" cy="950000"/>
          </a:xfrm>
          <a:prstGeom prst="rect">
            <a:avLst/>
          </a:prstGeom>
          <a:solidFill>
            <a:schemeClr val="bg2"/>
          </a:solidFill>
          <a:ln>
            <a:noFill/>
          </a:ln>
        </p:spPr>
        <p:txBody>
          <a:bodyPr wrap="square" lIns="91440" tIns="91440" rIns="91440" bIns="91440" rtlCol="0" anchor="t">
            <a:noAutofit/>
          </a:bodyPr>
          <a:lstStyle/>
          <a:p>
            <a:pPr>
              <a:spcBef>
                <a:spcPct val="0"/>
              </a:spcBef>
              <a:spcAft>
                <a:spcPts val="400"/>
              </a:spcAft>
            </a:pPr>
            <a:r>
              <a:rPr lang="en-US" sz="1400" b="1" dirty="0">
                <a:solidFill>
                  <a:schemeClr val="bg1"/>
                </a:solidFill>
                <a:cs typeface="Arial" panose="020B0604020202020204" pitchFamily="34" charset="0"/>
              </a:rPr>
              <a:t>Missing records</a:t>
            </a:r>
          </a:p>
          <a:p>
            <a:pPr>
              <a:spcBef>
                <a:spcPct val="0"/>
              </a:spcBef>
              <a:spcAft>
                <a:spcPts val="600"/>
              </a:spcAft>
            </a:pPr>
            <a:r>
              <a:rPr lang="en-US" sz="1200" dirty="0">
                <a:solidFill>
                  <a:schemeClr val="bg1"/>
                </a:solidFill>
                <a:cs typeface="Arial" panose="020B0604020202020204" pitchFamily="34" charset="0"/>
              </a:rPr>
              <a:t>Identity lost through acquisitions, system migrations or legacy platforms</a:t>
            </a:r>
          </a:p>
        </p:txBody>
      </p:sp>
      <p:sp>
        <p:nvSpPr>
          <p:cNvPr id="37" name="CardAccent2"/>
          <p:cNvSpPr>
            <a:spLocks/>
          </p:cNvSpPr>
          <p:nvPr/>
        </p:nvSpPr>
        <p:spPr>
          <a:xfrm>
            <a:off x="8051801" y="2534320"/>
            <a:ext cx="3657600" cy="50000"/>
          </a:xfrm>
          <a:prstGeom prst="rect">
            <a:avLst/>
          </a:prstGeom>
          <a:solidFill>
            <a:srgbClr val="FFE600"/>
          </a:solidFill>
          <a:ln>
            <a:noFill/>
          </a:ln>
        </p:spPr>
        <p:txBody>
          <a:bodyPr wrap="square" lIns="0" tIns="45720" rIns="0" bIns="45720" rtlCol="0" anchor="t">
            <a:noAutofit/>
          </a:bodyPr>
          <a:lstStyle/>
          <a:p>
            <a:endParaRPr lang="en-US" dirty="0"/>
          </a:p>
        </p:txBody>
      </p:sp>
      <p:sp>
        <p:nvSpPr>
          <p:cNvPr id="38" name="Card2"/>
          <p:cNvSpPr>
            <a:spLocks/>
          </p:cNvSpPr>
          <p:nvPr/>
        </p:nvSpPr>
        <p:spPr>
          <a:xfrm>
            <a:off x="8051801" y="2555745"/>
            <a:ext cx="3657600" cy="950000"/>
          </a:xfrm>
          <a:prstGeom prst="rect">
            <a:avLst/>
          </a:prstGeom>
          <a:solidFill>
            <a:schemeClr val="bg2"/>
          </a:solidFill>
          <a:ln>
            <a:noFill/>
          </a:ln>
        </p:spPr>
        <p:txBody>
          <a:bodyPr wrap="square" lIns="91440" tIns="91440" rIns="91440" bIns="91440" rtlCol="0" anchor="t">
            <a:noAutofit/>
          </a:bodyPr>
          <a:lstStyle/>
          <a:p>
            <a:pPr>
              <a:spcBef>
                <a:spcPct val="0"/>
              </a:spcBef>
              <a:spcAft>
                <a:spcPts val="400"/>
              </a:spcAft>
            </a:pPr>
            <a:r>
              <a:rPr lang="en-US" sz="1400" b="1" dirty="0">
                <a:solidFill>
                  <a:schemeClr val="bg1"/>
                </a:solidFill>
                <a:cs typeface="Arial" panose="020B0604020202020204" pitchFamily="34" charset="0"/>
              </a:rPr>
              <a:t>Owner unaware</a:t>
            </a:r>
          </a:p>
          <a:p>
            <a:pPr>
              <a:spcBef>
                <a:spcPct val="0"/>
              </a:spcBef>
              <a:spcAft>
                <a:spcPts val="600"/>
              </a:spcAft>
            </a:pPr>
            <a:r>
              <a:rPr lang="en-US" sz="1200" dirty="0">
                <a:solidFill>
                  <a:schemeClr val="bg1"/>
                </a:solidFill>
                <a:cs typeface="Arial" panose="020B0604020202020204" pitchFamily="34" charset="0"/>
              </a:rPr>
              <a:t>Owners or heirs never knew the funds existed</a:t>
            </a:r>
          </a:p>
        </p:txBody>
      </p:sp>
      <p:sp>
        <p:nvSpPr>
          <p:cNvPr id="39" name="Label2"/>
          <p:cNvSpPr/>
          <p:nvPr/>
        </p:nvSpPr>
        <p:spPr>
          <a:xfrm>
            <a:off x="485776" y="3786468"/>
            <a:ext cx="11224800" cy="338554"/>
          </a:xfrm>
          <a:prstGeom prst="rect">
            <a:avLst/>
          </a:prstGeom>
          <a:noFill/>
          <a:ln>
            <a:noFill/>
          </a:ln>
        </p:spPr>
        <p:txBody>
          <a:bodyPr wrap="square" lIns="0" tIns="45720" rIns="0" bIns="45720" rtlCol="0" anchor="ctr">
            <a:spAutoFit/>
          </a:bodyPr>
          <a:lstStyle/>
          <a:p>
            <a:pPr>
              <a:spcBef>
                <a:spcPct val="0"/>
              </a:spcBef>
              <a:spcAft>
                <a:spcPts val="600"/>
              </a:spcAft>
            </a:pPr>
            <a:r>
              <a:rPr lang="en-US" sz="1600" b="1" dirty="0">
                <a:solidFill>
                  <a:srgbClr val="F6F6FA"/>
                </a:solidFill>
                <a:cs typeface="Arial" panose="020B0604020202020204" pitchFamily="34" charset="0"/>
              </a:rPr>
              <a:t>Who does the recovering</a:t>
            </a:r>
          </a:p>
        </p:txBody>
      </p:sp>
      <p:sp>
        <p:nvSpPr>
          <p:cNvPr id="40" name="Rule2"/>
          <p:cNvSpPr>
            <a:spLocks/>
          </p:cNvSpPr>
          <p:nvPr/>
        </p:nvSpPr>
        <p:spPr>
          <a:xfrm>
            <a:off x="485776" y="4134320"/>
            <a:ext cx="1363954" cy="45720"/>
          </a:xfrm>
          <a:prstGeom prst="rect">
            <a:avLst/>
          </a:prstGeom>
          <a:gradFill flip="none" rotWithShape="1">
            <a:gsLst>
              <a:gs pos="29000">
                <a:srgbClr val="FFE600"/>
              </a:gs>
              <a:gs pos="61000">
                <a:srgbClr val="FF32FF"/>
              </a:gs>
              <a:gs pos="100000">
                <a:srgbClr val="32FFFF"/>
              </a:gs>
            </a:gsLst>
            <a:lin ang="18600000" scaled="0"/>
            <a:tileRect/>
          </a:gradFill>
          <a:ln w="8181" cap="flat">
            <a:noFill/>
            <a:prstDash val="solid"/>
            <a:miter/>
          </a:ln>
        </p:spPr>
        <p:txBody>
          <a:bodyPr rtlCol="0" anchor="ctr"/>
          <a:lstStyle/>
          <a:p>
            <a:endParaRPr lang="en-US" sz="1799" dirty="0"/>
          </a:p>
        </p:txBody>
      </p:sp>
      <p:sp>
        <p:nvSpPr>
          <p:cNvPr id="41" name="Roles"/>
          <p:cNvSpPr/>
          <p:nvPr/>
        </p:nvSpPr>
        <p:spPr>
          <a:xfrm>
            <a:off x="481680" y="4236220"/>
            <a:ext cx="11224800" cy="533479"/>
          </a:xfrm>
          <a:prstGeom prst="rect">
            <a:avLst/>
          </a:prstGeom>
          <a:noFill/>
          <a:ln>
            <a:noFill/>
          </a:ln>
        </p:spPr>
        <p:txBody>
          <a:bodyPr wrap="square" lIns="0" tIns="0" rIns="0" bIns="0" rtlCol="0" anchor="t">
            <a:spAutoFit/>
          </a:bodyPr>
          <a:lstStyle/>
          <a:p>
            <a:pPr marL="182880" indent="-182880">
              <a:spcBef>
                <a:spcPts val="400"/>
              </a:spcBef>
              <a:spcAft>
                <a:spcPts val="400"/>
              </a:spcAft>
              <a:buClr>
                <a:schemeClr val="tx2"/>
              </a:buClr>
              <a:buSzPct val="100000"/>
              <a:buFont typeface="Wingdings" pitchFamily="2" charset="2"/>
              <a:buChar char="§"/>
            </a:pPr>
            <a:r>
              <a:rPr lang="en-US" sz="1400" dirty="0">
                <a:solidFill>
                  <a:srgbClr val="F6F6FA"/>
                </a:solidFill>
                <a:cs typeface="Arial" panose="020B0604020202020204" pitchFamily="34" charset="0"/>
              </a:rPr>
              <a:t>Owners – Individuals and businesses should check for unclaimed property periodically.</a:t>
            </a:r>
          </a:p>
          <a:p>
            <a:pPr marL="182880" indent="-182880">
              <a:spcBef>
                <a:spcPts val="400"/>
              </a:spcBef>
              <a:spcAft>
                <a:spcPts val="400"/>
              </a:spcAft>
              <a:buClr>
                <a:schemeClr val="tx2"/>
              </a:buClr>
              <a:buSzPct val="100000"/>
              <a:buFont typeface="Wingdings" pitchFamily="2" charset="2"/>
              <a:buChar char="§"/>
            </a:pPr>
            <a:r>
              <a:rPr lang="en-US" sz="1400" dirty="0">
                <a:solidFill>
                  <a:srgbClr val="F6F6FA"/>
                </a:solidFill>
                <a:cs typeface="Arial" panose="020B0604020202020204" pitchFamily="34" charset="0"/>
              </a:rPr>
              <a:t>Third-party specialists – They locate property and assist owners, typically for a fee or a percentage of what is recovered.</a:t>
            </a:r>
          </a:p>
        </p:txBody>
      </p:sp>
      <p:sp>
        <p:nvSpPr>
          <p:cNvPr id="42" name="Takeaway"/>
          <p:cNvSpPr/>
          <p:nvPr/>
        </p:nvSpPr>
        <p:spPr>
          <a:xfrm>
            <a:off x="481680" y="5635625"/>
            <a:ext cx="11224800" cy="457200"/>
          </a:xfrm>
          <a:prstGeom prst="rect">
            <a:avLst/>
          </a:prstGeom>
          <a:solidFill>
            <a:srgbClr val="747480"/>
          </a:solidFill>
          <a:ln>
            <a:noFill/>
          </a:ln>
        </p:spPr>
        <p:txBody>
          <a:bodyPr wrap="square" lIns="91440" tIns="45720" rIns="91440" bIns="45720" rtlCol="0" anchor="ctr">
            <a:noAutofit/>
          </a:bodyPr>
          <a:lstStyle/>
          <a:p>
            <a:pPr algn="ctr">
              <a:spcBef>
                <a:spcPct val="0"/>
              </a:spcBef>
            </a:pPr>
            <a:r>
              <a:rPr lang="en-US" sz="1400" b="1" dirty="0">
                <a:solidFill>
                  <a:schemeClr val="tx2"/>
                </a:solidFill>
                <a:cs typeface="Arial" panose="020B0604020202020204" pitchFamily="34" charset="0"/>
              </a:rPr>
              <a:t>Recoveries return real money to owners — and can help offset the cost of compliance.</a:t>
            </a:r>
          </a:p>
        </p:txBody>
      </p:sp>
      <p:sp>
        <p:nvSpPr>
          <p:cNvPr id="5" name="Rectangle 4">
            <a:extLst>
              <a:ext uri="{FF2B5EF4-FFF2-40B4-BE49-F238E27FC236}">
                <a16:creationId xmlns:a16="http://schemas.microsoft.com/office/drawing/2014/main" id="{0DEDC3BD-3644-B345-7B10-7A8F3CE0B863}"/>
              </a:ext>
            </a:extLst>
          </p:cNvPr>
          <p:cNvSpPr>
            <a:spLocks/>
          </p:cNvSpPr>
          <p:nvPr/>
        </p:nvSpPr>
        <p:spPr>
          <a:xfrm>
            <a:off x="485776" y="2187833"/>
            <a:ext cx="1363954" cy="45720"/>
          </a:xfrm>
          <a:prstGeom prst="rect">
            <a:avLst/>
          </a:prstGeom>
          <a:gradFill flip="none" rotWithShape="1">
            <a:gsLst>
              <a:gs pos="29000">
                <a:srgbClr val="FFE600"/>
              </a:gs>
              <a:gs pos="61000">
                <a:srgbClr val="FF32FF"/>
              </a:gs>
              <a:gs pos="100000">
                <a:srgbClr val="32FFFF"/>
              </a:gs>
            </a:gsLst>
            <a:lin ang="18600000" scaled="0"/>
            <a:tileRect/>
          </a:gradFill>
          <a:ln w="8181" cap="flat">
            <a:noFill/>
            <a:prstDash val="solid"/>
            <a:miter/>
          </a:ln>
        </p:spPr>
        <p:txBody>
          <a:bodyPr rtlCol="0" anchor="ctr"/>
          <a:lstStyle/>
          <a:p>
            <a:pPr lvl="0"/>
            <a:endParaRPr lang="en-US" sz="1799" noProof="0" dirty="0"/>
          </a:p>
        </p:txBody>
      </p:sp>
    </p:spTree>
    <p:extLst>
      <p:ext uri="{BB962C8B-B14F-4D97-AF65-F5344CB8AC3E}">
        <p14:creationId xmlns:p14="http://schemas.microsoft.com/office/powerpoint/2010/main" val="27503393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FC2F0EB5-36A8-4459-A030-68B283D6DB97}"/>
              </a:ext>
            </a:extLst>
          </p:cNvPr>
          <p:cNvGraphicFramePr>
            <a:graphicFrameLocks noChangeAspect="1"/>
          </p:cNvGraphicFramePr>
          <p:nvPr>
            <p:custDataLst>
              <p:tags r:id="rId1"/>
            </p:custDataLst>
          </p:nvPr>
        </p:nvGraphicFramePr>
        <p:xfrm>
          <a:off x="1525191" y="859779"/>
          <a:ext cx="1190" cy="1190"/>
        </p:xfrm>
        <a:graphic>
          <a:graphicData uri="http://schemas.openxmlformats.org/presentationml/2006/ole">
            <mc:AlternateContent xmlns:mc="http://schemas.openxmlformats.org/markup-compatibility/2006">
              <mc:Choice xmlns:v="urn:schemas-microsoft-com:vml" Requires="v">
                <p:oleObj name="think-cell Slide" r:id="rId5" imgW="455" imgH="454" progId="TCLayout.ActiveDocument.1">
                  <p:embed/>
                </p:oleObj>
              </mc:Choice>
              <mc:Fallback>
                <p:oleObj name="think-cell Slide" r:id="rId5" imgW="455" imgH="454" progId="TCLayout.ActiveDocument.1">
                  <p:embed/>
                  <p:pic>
                    <p:nvPicPr>
                      <p:cNvPr id="12" name="Object 11" hidden="1">
                        <a:extLst>
                          <a:ext uri="{FF2B5EF4-FFF2-40B4-BE49-F238E27FC236}">
                            <a16:creationId xmlns:a16="http://schemas.microsoft.com/office/drawing/2014/main" id="{FC2F0EB5-36A8-4459-A030-68B283D6DB97}"/>
                          </a:ext>
                        </a:extLst>
                      </p:cNvPr>
                      <p:cNvPicPr/>
                      <p:nvPr/>
                    </p:nvPicPr>
                    <p:blipFill>
                      <a:blip r:embed="rId6"/>
                      <a:stretch>
                        <a:fillRect/>
                      </a:stretch>
                    </p:blipFill>
                    <p:spPr>
                      <a:xfrm>
                        <a:off x="1525191" y="859779"/>
                        <a:ext cx="1190" cy="1190"/>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FCE28877-611A-450D-A127-71470354D272}"/>
              </a:ext>
            </a:extLst>
          </p:cNvPr>
          <p:cNvSpPr/>
          <p:nvPr>
            <p:custDataLst>
              <p:tags r:id="rId2"/>
            </p:custDataLst>
          </p:nvPr>
        </p:nvSpPr>
        <p:spPr>
          <a:xfrm>
            <a:off x="1524001" y="858590"/>
            <a:ext cx="119001" cy="119001"/>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endParaRPr lang="en-US" sz="1799" dirty="0">
              <a:solidFill>
                <a:schemeClr val="tx1"/>
              </a:solidFill>
              <a:latin typeface="EYInterstate Light" panose="02000506000000020004" pitchFamily="2" charset="0"/>
              <a:ea typeface="+mj-ea"/>
              <a:cs typeface="Arial" panose="020B0604020202020204" pitchFamily="34" charset="0"/>
              <a:sym typeface="EYInterstate Light" panose="02000506000000020004" pitchFamily="2" charset="0"/>
            </a:endParaRPr>
          </a:p>
        </p:txBody>
      </p:sp>
      <p:sp>
        <p:nvSpPr>
          <p:cNvPr id="2" name="Title 1"/>
          <p:cNvSpPr>
            <a:spLocks noGrp="1"/>
          </p:cNvSpPr>
          <p:nvPr>
            <p:ph type="title"/>
          </p:nvPr>
        </p:nvSpPr>
        <p:spPr>
          <a:xfrm>
            <a:off x="485523" y="345396"/>
            <a:ext cx="11224347" cy="470898"/>
          </a:xfrm>
        </p:spPr>
        <p:txBody>
          <a:bodyPr vert="horz"/>
          <a:lstStyle/>
          <a:p>
            <a:r>
              <a:rPr lang="en-IN" dirty="0"/>
              <a:t>Asset recovery – how much is out there</a:t>
            </a:r>
            <a:endParaRPr lang="en-US" dirty="0"/>
          </a:p>
        </p:txBody>
      </p:sp>
      <p:sp>
        <p:nvSpPr>
          <p:cNvPr id="40" name="Lead"/>
          <p:cNvSpPr/>
          <p:nvPr/>
        </p:nvSpPr>
        <p:spPr>
          <a:xfrm>
            <a:off x="485775" y="1411288"/>
            <a:ext cx="11224800" cy="276999"/>
          </a:xfrm>
          <a:prstGeom prst="rect">
            <a:avLst/>
          </a:prstGeom>
          <a:noFill/>
          <a:ln>
            <a:noFill/>
          </a:ln>
        </p:spPr>
        <p:txBody>
          <a:bodyPr wrap="square" lIns="0" tIns="0" rIns="0" bIns="0" rtlCol="0" anchor="t">
            <a:spAutoFit/>
          </a:bodyPr>
          <a:lstStyle/>
          <a:p>
            <a:pPr>
              <a:spcBef>
                <a:spcPct val="0"/>
              </a:spcBef>
            </a:pPr>
            <a:r>
              <a:rPr lang="en-US" dirty="0">
                <a:solidFill>
                  <a:srgbClr val="F6F6FA"/>
                </a:solidFill>
                <a:latin typeface="EYInterstate Light" panose="02000506000000020004" pitchFamily="2" charset="0"/>
                <a:cs typeface="Arial" panose="020B0604020202020204" pitchFamily="34" charset="0"/>
              </a:rPr>
              <a:t>Unclaimed property held by governments worldwide</a:t>
            </a:r>
          </a:p>
        </p:txBody>
      </p:sp>
      <p:sp>
        <p:nvSpPr>
          <p:cNvPr id="41" name="StatAccent0"/>
          <p:cNvSpPr>
            <a:spLocks/>
          </p:cNvSpPr>
          <p:nvPr/>
        </p:nvSpPr>
        <p:spPr>
          <a:xfrm>
            <a:off x="485775" y="1996550"/>
            <a:ext cx="5486400" cy="50000"/>
          </a:xfrm>
          <a:prstGeom prst="rect">
            <a:avLst/>
          </a:prstGeom>
          <a:solidFill>
            <a:srgbClr val="FFE600"/>
          </a:solidFill>
          <a:ln>
            <a:noFill/>
          </a:ln>
        </p:spPr>
        <p:txBody>
          <a:bodyPr wrap="square" lIns="0" tIns="45720" rIns="0" bIns="45720" rtlCol="0" anchor="t">
            <a:noAutofit/>
          </a:bodyPr>
          <a:lstStyle/>
          <a:p>
            <a:endParaRPr lang="en-US" dirty="0"/>
          </a:p>
        </p:txBody>
      </p:sp>
      <p:sp>
        <p:nvSpPr>
          <p:cNvPr id="42" name="Stat0"/>
          <p:cNvSpPr>
            <a:spLocks/>
          </p:cNvSpPr>
          <p:nvPr/>
        </p:nvSpPr>
        <p:spPr>
          <a:xfrm>
            <a:off x="485775" y="2017975"/>
            <a:ext cx="5486400" cy="1620000"/>
          </a:xfrm>
          <a:prstGeom prst="rect">
            <a:avLst/>
          </a:prstGeom>
          <a:solidFill>
            <a:schemeClr val="bg2"/>
          </a:solidFill>
          <a:ln>
            <a:noFill/>
          </a:ln>
        </p:spPr>
        <p:txBody>
          <a:bodyPr wrap="square" lIns="137160" tIns="45720" rIns="137160" bIns="45720" rtlCol="0" anchor="t">
            <a:noAutofit/>
          </a:bodyPr>
          <a:lstStyle/>
          <a:p>
            <a:pPr>
              <a:spcBef>
                <a:spcPts val="400"/>
              </a:spcBef>
              <a:spcAft>
                <a:spcPts val="400"/>
              </a:spcAft>
            </a:pPr>
            <a:r>
              <a:rPr lang="en-US" sz="4000" b="1" dirty="0">
                <a:solidFill>
                  <a:schemeClr val="bg1"/>
                </a:solidFill>
                <a:cs typeface="Arial" panose="020B0604020202020204" pitchFamily="34" charset="0"/>
              </a:rPr>
              <a:t>$70b+</a:t>
            </a:r>
          </a:p>
          <a:p>
            <a:pPr>
              <a:spcBef>
                <a:spcPts val="400"/>
              </a:spcBef>
              <a:spcAft>
                <a:spcPts val="400"/>
              </a:spcAft>
            </a:pPr>
            <a:r>
              <a:rPr lang="en-US" sz="1400" dirty="0">
                <a:solidFill>
                  <a:schemeClr val="bg1"/>
                </a:solidFill>
                <a:cs typeface="Arial" panose="020B0604020202020204" pitchFamily="34" charset="0"/>
              </a:rPr>
              <a:t>held by US states and territories, hundreds of counties and cities, and some federal agencies</a:t>
            </a:r>
          </a:p>
        </p:txBody>
      </p:sp>
      <p:sp>
        <p:nvSpPr>
          <p:cNvPr id="43" name="StatAccent1"/>
          <p:cNvSpPr>
            <a:spLocks/>
          </p:cNvSpPr>
          <p:nvPr/>
        </p:nvSpPr>
        <p:spPr>
          <a:xfrm>
            <a:off x="6223000" y="1996550"/>
            <a:ext cx="5486400" cy="50000"/>
          </a:xfrm>
          <a:prstGeom prst="rect">
            <a:avLst/>
          </a:prstGeom>
          <a:solidFill>
            <a:srgbClr val="FFE600"/>
          </a:solidFill>
          <a:ln>
            <a:noFill/>
          </a:ln>
        </p:spPr>
        <p:txBody>
          <a:bodyPr wrap="square" lIns="0" tIns="45720" rIns="0" bIns="45720" rtlCol="0" anchor="t">
            <a:noAutofit/>
          </a:bodyPr>
          <a:lstStyle/>
          <a:p>
            <a:endParaRPr lang="en-US" dirty="0"/>
          </a:p>
        </p:txBody>
      </p:sp>
      <p:sp>
        <p:nvSpPr>
          <p:cNvPr id="44" name="Stat1"/>
          <p:cNvSpPr/>
          <p:nvPr/>
        </p:nvSpPr>
        <p:spPr>
          <a:xfrm>
            <a:off x="6223000" y="2017975"/>
            <a:ext cx="5486400" cy="1620000"/>
          </a:xfrm>
          <a:prstGeom prst="rect">
            <a:avLst/>
          </a:prstGeom>
          <a:solidFill>
            <a:schemeClr val="bg2"/>
          </a:solidFill>
          <a:ln>
            <a:noFill/>
          </a:ln>
        </p:spPr>
        <p:txBody>
          <a:bodyPr wrap="square" lIns="137160" tIns="45720" rIns="137160" bIns="45720" rtlCol="0" anchor="t">
            <a:noAutofit/>
          </a:bodyPr>
          <a:lstStyle/>
          <a:p>
            <a:pPr>
              <a:spcBef>
                <a:spcPts val="400"/>
              </a:spcBef>
              <a:spcAft>
                <a:spcPts val="400"/>
              </a:spcAft>
            </a:pPr>
            <a:r>
              <a:rPr lang="en-US" sz="4000" b="1" dirty="0">
                <a:solidFill>
                  <a:schemeClr val="bg1"/>
                </a:solidFill>
                <a:cs typeface="Arial" panose="020B0604020202020204" pitchFamily="34" charset="0"/>
              </a:rPr>
              <a:t>$30b+</a:t>
            </a:r>
          </a:p>
          <a:p>
            <a:pPr>
              <a:spcBef>
                <a:spcPts val="400"/>
              </a:spcBef>
              <a:spcAft>
                <a:spcPts val="400"/>
              </a:spcAft>
            </a:pPr>
            <a:r>
              <a:rPr lang="en-US" sz="1400" dirty="0">
                <a:solidFill>
                  <a:schemeClr val="bg1"/>
                </a:solidFill>
                <a:cs typeface="Arial" panose="020B0604020202020204" pitchFamily="34" charset="0"/>
              </a:rPr>
              <a:t>held outside the US, including Canada, Australia, the UK, Japan and New Zealand</a:t>
            </a:r>
          </a:p>
        </p:txBody>
      </p:sp>
      <p:sp>
        <p:nvSpPr>
          <p:cNvPr id="6" name="Label2">
            <a:extLst>
              <a:ext uri="{FF2B5EF4-FFF2-40B4-BE49-F238E27FC236}">
                <a16:creationId xmlns:a16="http://schemas.microsoft.com/office/drawing/2014/main" id="{D1BBD4A3-E6D9-EBCE-F448-514711DB3DBA}"/>
              </a:ext>
            </a:extLst>
          </p:cNvPr>
          <p:cNvSpPr/>
          <p:nvPr/>
        </p:nvSpPr>
        <p:spPr>
          <a:xfrm>
            <a:off x="485776" y="3786468"/>
            <a:ext cx="11224800" cy="338554"/>
          </a:xfrm>
          <a:prstGeom prst="rect">
            <a:avLst/>
          </a:prstGeom>
          <a:noFill/>
          <a:ln>
            <a:noFill/>
          </a:ln>
        </p:spPr>
        <p:txBody>
          <a:bodyPr wrap="square" lIns="0" tIns="45720" rIns="0" bIns="45720" rtlCol="0" anchor="t">
            <a:spAutoFit/>
          </a:bodyPr>
          <a:lstStyle/>
          <a:p>
            <a:pPr>
              <a:spcBef>
                <a:spcPct val="0"/>
              </a:spcBef>
              <a:spcAft>
                <a:spcPts val="600"/>
              </a:spcAft>
            </a:pPr>
            <a:r>
              <a:rPr lang="en-IN" sz="1600" b="1" dirty="0">
                <a:solidFill>
                  <a:srgbClr val="F6F6FA"/>
                </a:solidFill>
                <a:cs typeface="Arial" panose="020B0604020202020204" pitchFamily="34" charset="0"/>
              </a:rPr>
              <a:t>Why it is hard to claim</a:t>
            </a:r>
          </a:p>
        </p:txBody>
      </p:sp>
      <p:sp>
        <p:nvSpPr>
          <p:cNvPr id="8" name="Rule2">
            <a:extLst>
              <a:ext uri="{FF2B5EF4-FFF2-40B4-BE49-F238E27FC236}">
                <a16:creationId xmlns:a16="http://schemas.microsoft.com/office/drawing/2014/main" id="{DC801D22-C842-DE82-D0FA-026A55716026}"/>
              </a:ext>
            </a:extLst>
          </p:cNvPr>
          <p:cNvSpPr>
            <a:spLocks/>
          </p:cNvSpPr>
          <p:nvPr/>
        </p:nvSpPr>
        <p:spPr>
          <a:xfrm>
            <a:off x="485776" y="4134320"/>
            <a:ext cx="1363954" cy="45720"/>
          </a:xfrm>
          <a:prstGeom prst="rect">
            <a:avLst/>
          </a:prstGeom>
          <a:gradFill flip="none" rotWithShape="1">
            <a:gsLst>
              <a:gs pos="29000">
                <a:srgbClr val="FFE600"/>
              </a:gs>
              <a:gs pos="61000">
                <a:srgbClr val="FF32FF"/>
              </a:gs>
              <a:gs pos="100000">
                <a:srgbClr val="32FFFF"/>
              </a:gs>
            </a:gsLst>
            <a:lin ang="18600000" scaled="0"/>
            <a:tileRect/>
          </a:gradFill>
          <a:ln w="8181" cap="flat">
            <a:noFill/>
            <a:prstDash val="solid"/>
            <a:miter/>
          </a:ln>
        </p:spPr>
        <p:txBody>
          <a:bodyPr rtlCol="0" anchor="ctr"/>
          <a:lstStyle/>
          <a:p>
            <a:endParaRPr lang="en-US" sz="1799" dirty="0"/>
          </a:p>
        </p:txBody>
      </p:sp>
      <p:sp>
        <p:nvSpPr>
          <p:cNvPr id="10" name="Roles">
            <a:extLst>
              <a:ext uri="{FF2B5EF4-FFF2-40B4-BE49-F238E27FC236}">
                <a16:creationId xmlns:a16="http://schemas.microsoft.com/office/drawing/2014/main" id="{2AC60467-AD1B-B8D8-A0AB-39B9B5BBA369}"/>
              </a:ext>
            </a:extLst>
          </p:cNvPr>
          <p:cNvSpPr/>
          <p:nvPr/>
        </p:nvSpPr>
        <p:spPr>
          <a:xfrm>
            <a:off x="481680" y="4236220"/>
            <a:ext cx="11224800" cy="533479"/>
          </a:xfrm>
          <a:prstGeom prst="rect">
            <a:avLst/>
          </a:prstGeom>
          <a:noFill/>
          <a:ln>
            <a:noFill/>
          </a:ln>
        </p:spPr>
        <p:txBody>
          <a:bodyPr wrap="square" lIns="0" tIns="0" rIns="0" bIns="0" rtlCol="0" anchor="t">
            <a:spAutoFit/>
          </a:bodyPr>
          <a:lstStyle/>
          <a:p>
            <a:pPr marL="182880" indent="-182880">
              <a:spcBef>
                <a:spcPts val="400"/>
              </a:spcBef>
              <a:spcAft>
                <a:spcPts val="400"/>
              </a:spcAft>
              <a:buClr>
                <a:schemeClr val="tx2"/>
              </a:buClr>
              <a:buSzPct val="100000"/>
              <a:buFont typeface="Wingdings" pitchFamily="2" charset="2"/>
              <a:buChar char="§"/>
            </a:pPr>
            <a:r>
              <a:rPr lang="en-IN" sz="1400" dirty="0">
                <a:solidFill>
                  <a:srgbClr val="F6F6FA"/>
                </a:solidFill>
                <a:cs typeface="Arial" panose="020B0604020202020204" pitchFamily="34" charset="0"/>
              </a:rPr>
              <a:t>Complex rules govern which state or government receives escheated assets, making property hard to trace.</a:t>
            </a:r>
          </a:p>
          <a:p>
            <a:pPr marL="182880" indent="-182880">
              <a:spcBef>
                <a:spcPts val="400"/>
              </a:spcBef>
              <a:spcAft>
                <a:spcPts val="400"/>
              </a:spcAft>
              <a:buClr>
                <a:schemeClr val="tx2"/>
              </a:buClr>
              <a:buSzPct val="100000"/>
              <a:buFont typeface="Wingdings" pitchFamily="2" charset="2"/>
              <a:buChar char="§"/>
            </a:pPr>
            <a:r>
              <a:rPr lang="en-IN" sz="1400" dirty="0">
                <a:solidFill>
                  <a:srgbClr val="F6F6FA"/>
                </a:solidFill>
                <a:cs typeface="Arial" panose="020B0604020202020204" pitchFamily="34" charset="0"/>
              </a:rPr>
              <a:t>State laws are similar in structure but differ on access restrictions, fee caps and claiming processes.</a:t>
            </a:r>
          </a:p>
        </p:txBody>
      </p:sp>
      <p:sp>
        <p:nvSpPr>
          <p:cNvPr id="14" name="Takeaway">
            <a:extLst>
              <a:ext uri="{FF2B5EF4-FFF2-40B4-BE49-F238E27FC236}">
                <a16:creationId xmlns:a16="http://schemas.microsoft.com/office/drawing/2014/main" id="{EFE1AA46-9624-F6C3-95F3-346429FCD6F3}"/>
              </a:ext>
            </a:extLst>
          </p:cNvPr>
          <p:cNvSpPr/>
          <p:nvPr/>
        </p:nvSpPr>
        <p:spPr>
          <a:xfrm>
            <a:off x="481680" y="5635625"/>
            <a:ext cx="11224800" cy="457200"/>
          </a:xfrm>
          <a:prstGeom prst="rect">
            <a:avLst/>
          </a:prstGeom>
          <a:solidFill>
            <a:srgbClr val="747480"/>
          </a:solidFill>
          <a:ln>
            <a:noFill/>
          </a:ln>
        </p:spPr>
        <p:txBody>
          <a:bodyPr wrap="square" lIns="91440" tIns="45720" rIns="91440" bIns="45720" rtlCol="0" anchor="ctr">
            <a:noAutofit/>
          </a:bodyPr>
          <a:lstStyle/>
          <a:p>
            <a:pPr algn="ctr">
              <a:spcBef>
                <a:spcPct val="0"/>
              </a:spcBef>
            </a:pPr>
            <a:r>
              <a:rPr lang="en-IN" sz="1400" b="1" dirty="0">
                <a:solidFill>
                  <a:schemeClr val="tx2"/>
                </a:solidFill>
                <a:cs typeface="Arial" panose="020B0604020202020204" pitchFamily="34" charset="0"/>
              </a:rPr>
              <a:t>Billions sit unclaimed — and the rules make it hard to get back.</a:t>
            </a:r>
          </a:p>
        </p:txBody>
      </p:sp>
    </p:spTree>
    <p:extLst>
      <p:ext uri="{BB962C8B-B14F-4D97-AF65-F5344CB8AC3E}">
        <p14:creationId xmlns:p14="http://schemas.microsoft.com/office/powerpoint/2010/main" val="33005255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1C0F2D9-589A-5443-F977-6038BD06B4BD}"/>
              </a:ext>
            </a:extLst>
          </p:cNvPr>
          <p:cNvSpPr>
            <a:spLocks noGrp="1"/>
          </p:cNvSpPr>
          <p:nvPr>
            <p:ph type="title"/>
          </p:nvPr>
        </p:nvSpPr>
        <p:spPr/>
        <p:txBody>
          <a:bodyPr>
            <a:normAutofit/>
          </a:bodyPr>
          <a:lstStyle/>
          <a:p>
            <a:r>
              <a:rPr lang="en-US" dirty="0"/>
              <a:t>Closing and questions</a:t>
            </a:r>
          </a:p>
        </p:txBody>
      </p:sp>
    </p:spTree>
    <p:extLst>
      <p:ext uri="{BB962C8B-B14F-4D97-AF65-F5344CB8AC3E}">
        <p14:creationId xmlns:p14="http://schemas.microsoft.com/office/powerpoint/2010/main" val="38595235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3AEDF-0F5D-C25D-7D18-908E3D3A0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923B3-1B02-C8E1-758D-010A5CAE5268}"/>
              </a:ext>
            </a:extLst>
          </p:cNvPr>
          <p:cNvSpPr>
            <a:spLocks noGrp="1"/>
          </p:cNvSpPr>
          <p:nvPr>
            <p:ph type="title"/>
          </p:nvPr>
        </p:nvSpPr>
        <p:spPr>
          <a:xfrm>
            <a:off x="485523" y="345396"/>
            <a:ext cx="11224347" cy="470898"/>
          </a:xfrm>
        </p:spPr>
        <p:txBody>
          <a:bodyPr>
            <a:normAutofit/>
          </a:bodyPr>
          <a:lstStyle/>
          <a:p>
            <a:r>
              <a:rPr lang="en-US" dirty="0"/>
              <a:t>Takeaways upon completion of this session</a:t>
            </a:r>
          </a:p>
        </p:txBody>
      </p:sp>
      <p:sp>
        <p:nvSpPr>
          <p:cNvPr id="6" name="Content Placeholder 5">
            <a:extLst>
              <a:ext uri="{FF2B5EF4-FFF2-40B4-BE49-F238E27FC236}">
                <a16:creationId xmlns:a16="http://schemas.microsoft.com/office/drawing/2014/main" id="{7C2A435A-75FD-BE74-C557-08E04C930591}"/>
              </a:ext>
            </a:extLst>
          </p:cNvPr>
          <p:cNvSpPr>
            <a:spLocks noGrp="1"/>
          </p:cNvSpPr>
          <p:nvPr>
            <p:ph sz="quarter" idx="16"/>
          </p:nvPr>
        </p:nvSpPr>
        <p:spPr>
          <a:xfrm>
            <a:off x="485521" y="1411287"/>
            <a:ext cx="11224800" cy="4638675"/>
          </a:xfrm>
        </p:spPr>
        <p:txBody>
          <a:bodyPr>
            <a:normAutofit/>
          </a:bodyPr>
          <a:lstStyle/>
          <a:p>
            <a:pPr marL="0" lvl="0" indent="0">
              <a:buNone/>
            </a:pPr>
            <a:r>
              <a:rPr lang="en-US" dirty="0"/>
              <a:t>After completing this session, participants will be able to:</a:t>
            </a:r>
          </a:p>
          <a:p>
            <a:pPr lvl="0"/>
            <a:r>
              <a:rPr lang="en-US" dirty="0"/>
              <a:t>Identify where sales and use tax applies to exempt organizations and how recent state law changes affect everyday purchases and sales.</a:t>
            </a:r>
          </a:p>
          <a:p>
            <a:pPr lvl="0"/>
            <a:r>
              <a:rPr lang="en-US" dirty="0"/>
              <a:t>Describe how property and transfer taxes affect exempt organizations and the situations in which an exemption can be lost.</a:t>
            </a:r>
          </a:p>
          <a:p>
            <a:pPr lvl="0"/>
            <a:r>
              <a:rPr lang="en-US" dirty="0"/>
              <a:t>Recognize which energy and employer credits remain available after the OBBBA and how an exempt organization can benefit from them.</a:t>
            </a:r>
          </a:p>
          <a:p>
            <a:pPr lvl="0"/>
            <a:r>
              <a:rPr lang="en-US" dirty="0"/>
              <a:t>Explain an organization’s unclaimed property obligations and the practices that reduce examination and liability risk.</a:t>
            </a:r>
          </a:p>
        </p:txBody>
      </p:sp>
    </p:spTree>
    <p:extLst>
      <p:ext uri="{BB962C8B-B14F-4D97-AF65-F5344CB8AC3E}">
        <p14:creationId xmlns:p14="http://schemas.microsoft.com/office/powerpoint/2010/main" val="1012375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7D1A57-7A06-DF4B-AAF0-4F363931710C}"/>
              </a:ext>
            </a:extLst>
          </p:cNvPr>
          <p:cNvSpPr txBox="1">
            <a:spLocks/>
          </p:cNvSpPr>
          <p:nvPr/>
        </p:nvSpPr>
        <p:spPr>
          <a:xfrm>
            <a:off x="8398862" y="524683"/>
            <a:ext cx="3308087" cy="3176107"/>
          </a:xfrm>
          <a:prstGeom prst="rect">
            <a:avLst/>
          </a:prstGeom>
          <a:noFill/>
        </p:spPr>
        <p:txBody>
          <a:bodyPr wrap="square" lIns="0" tIns="36557" rIns="0" bIns="0" rtlCol="0" anchor="t">
            <a:spAutoFit/>
          </a:bodyPr>
          <a:lstStyle/>
          <a:p>
            <a:pPr>
              <a:buClr>
                <a:srgbClr val="FFD200"/>
              </a:buClr>
              <a:buSzPct val="70000"/>
              <a:defRPr/>
            </a:pPr>
            <a:r>
              <a:rPr lang="en-US" sz="800" kern="0" dirty="0">
                <a:solidFill>
                  <a:srgbClr val="FFFFFF"/>
                </a:solidFill>
                <a:latin typeface="EYInterstate Light"/>
              </a:rPr>
              <a:t>EY refers to the global organization, and may refer to one or more, of the member firms of Ernst &amp; Young Global Limited, each of which is a separate legal entity. Ernst &amp; Young Global Limited, a UK company limited by guarantee, does not provide services to clients. Information about how EY collects and uses personal data and a description of the rights individuals have under data protection legislation are available via ey.com/privacy. EY member firms do not practice law where prohibited by local laws. For more information about our organization, please visit ey.com.</a:t>
            </a:r>
          </a:p>
          <a:p>
            <a:pPr>
              <a:buClr>
                <a:srgbClr val="FFD200"/>
              </a:buClr>
              <a:buSzPct val="70000"/>
              <a:defRPr/>
            </a:pPr>
            <a:endParaRPr lang="en-US" sz="800" kern="0" dirty="0">
              <a:solidFill>
                <a:srgbClr val="FFFFFF"/>
              </a:solidFill>
              <a:latin typeface="EYInterstate Light"/>
            </a:endParaRPr>
          </a:p>
          <a:p>
            <a:pPr>
              <a:buClr>
                <a:srgbClr val="FFD200"/>
              </a:buClr>
              <a:buSzPct val="70000"/>
              <a:defRPr/>
            </a:pPr>
            <a:r>
              <a:rPr lang="en-IN" sz="800" kern="0" dirty="0">
                <a:solidFill>
                  <a:srgbClr val="FFFFFF"/>
                </a:solidFill>
                <a:latin typeface="EYInterstate Light"/>
                <a:sym typeface="Arial" panose="020B0604020202020204" pitchFamily="34" charset="0"/>
              </a:rPr>
              <a:t>Ernst &amp; Young LLP is a client-serving member firm of Ernst &amp; Young Global Limited operating in the US.</a:t>
            </a:r>
          </a:p>
          <a:p>
            <a:pPr>
              <a:buClr>
                <a:srgbClr val="FFD200"/>
              </a:buClr>
              <a:buSzPct val="70000"/>
              <a:defRPr/>
            </a:pPr>
            <a:endParaRPr lang="en-US" sz="800" kern="0" dirty="0">
              <a:solidFill>
                <a:srgbClr val="FFFFFF"/>
              </a:solidFill>
              <a:latin typeface="EYInterstate Light"/>
            </a:endParaRPr>
          </a:p>
          <a:p>
            <a:pPr>
              <a:buClr>
                <a:srgbClr val="FFE600"/>
              </a:buClr>
              <a:defRPr/>
            </a:pPr>
            <a:r>
              <a:rPr lang="en-IN" sz="800" dirty="0">
                <a:solidFill>
                  <a:srgbClr val="FFFFFF"/>
                </a:solidFill>
                <a:latin typeface="EYInterstate Light"/>
                <a:sym typeface="Arial" panose="020B0604020202020204" pitchFamily="34" charset="0"/>
              </a:rPr>
              <a:t>© 2026 Ernst &amp; Young LLP.</a:t>
            </a:r>
            <a:br>
              <a:rPr lang="en-IN" sz="800" dirty="0">
                <a:solidFill>
                  <a:srgbClr val="FFFFFF"/>
                </a:solidFill>
                <a:latin typeface="EYInterstate Light"/>
                <a:sym typeface="Arial" panose="020B0604020202020204" pitchFamily="34" charset="0"/>
              </a:rPr>
            </a:br>
            <a:r>
              <a:rPr lang="en-IN" sz="800" dirty="0">
                <a:solidFill>
                  <a:srgbClr val="FFFFFF"/>
                </a:solidFill>
                <a:latin typeface="EYInterstate Light"/>
                <a:sym typeface="Arial" panose="020B0604020202020204" pitchFamily="34" charset="0"/>
              </a:rPr>
              <a:t>All Rights Reserved.</a:t>
            </a:r>
          </a:p>
          <a:p>
            <a:pPr>
              <a:buClr>
                <a:srgbClr val="FFD200"/>
              </a:buClr>
              <a:buSzPct val="70000"/>
              <a:defRPr/>
            </a:pPr>
            <a:endParaRPr lang="en-US" sz="800" kern="0" dirty="0">
              <a:solidFill>
                <a:srgbClr val="FFFFFF"/>
              </a:solidFill>
              <a:latin typeface="EYInterstate Light"/>
            </a:endParaRPr>
          </a:p>
          <a:p>
            <a:pPr>
              <a:buClr>
                <a:srgbClr val="FFD200"/>
              </a:buClr>
              <a:buSzPct val="70000"/>
              <a:defRPr/>
            </a:pPr>
            <a:r>
              <a:rPr lang="en-US" sz="800" kern="0" dirty="0">
                <a:solidFill>
                  <a:srgbClr val="FFFFFF"/>
                </a:solidFill>
                <a:latin typeface="EYInterstate Light"/>
              </a:rPr>
              <a:t>2609-10336-CS</a:t>
            </a:r>
          </a:p>
          <a:p>
            <a:pPr>
              <a:buClr>
                <a:srgbClr val="FFD200"/>
              </a:buClr>
              <a:buSzPct val="70000"/>
              <a:defRPr/>
            </a:pPr>
            <a:r>
              <a:rPr lang="en-US" sz="800" kern="0" dirty="0">
                <a:solidFill>
                  <a:srgbClr val="FFFFFF"/>
                </a:solidFill>
                <a:latin typeface="EYInterstate Light"/>
              </a:rPr>
              <a:t>US SCORE no. 32296-261US </a:t>
            </a:r>
          </a:p>
          <a:p>
            <a:pPr>
              <a:buClr>
                <a:srgbClr val="FFD200"/>
              </a:buClr>
              <a:buSzPct val="70000"/>
              <a:defRPr/>
            </a:pPr>
            <a:r>
              <a:rPr lang="en-US" sz="800" kern="0" dirty="0">
                <a:solidFill>
                  <a:srgbClr val="FFFFFF"/>
                </a:solidFill>
                <a:latin typeface="EYInterstate Light"/>
              </a:rPr>
              <a:t>ED </a:t>
            </a:r>
            <a:r>
              <a:rPr lang="en-IN" sz="800" dirty="0">
                <a:solidFill>
                  <a:srgbClr val="FFFFFF"/>
                </a:solidFill>
                <a:latin typeface="EYInterstate Light"/>
                <a:sym typeface="Arial" panose="020B0604020202020204" pitchFamily="34" charset="0"/>
              </a:rPr>
              <a:t>None</a:t>
            </a:r>
            <a:endParaRPr lang="en-US" sz="800" kern="0" dirty="0">
              <a:solidFill>
                <a:srgbClr val="FFFFFF"/>
              </a:solidFill>
              <a:latin typeface="EYInterstate Light"/>
            </a:endParaRPr>
          </a:p>
          <a:p>
            <a:pPr>
              <a:buClr>
                <a:srgbClr val="FFD200"/>
              </a:buClr>
              <a:buSzPct val="70000"/>
              <a:defRPr/>
            </a:pPr>
            <a:endParaRPr lang="en-US" sz="800" kern="0" dirty="0">
              <a:solidFill>
                <a:srgbClr val="FFFFFF"/>
              </a:solidFill>
              <a:latin typeface="EYInterstate Light"/>
            </a:endParaRPr>
          </a:p>
          <a:p>
            <a:pPr>
              <a:buClr>
                <a:srgbClr val="FFD200"/>
              </a:buClr>
              <a:buSzPct val="70000"/>
              <a:defRPr/>
            </a:pPr>
            <a:r>
              <a:rPr lang="en-IN" sz="700" dirty="0">
                <a:solidFill>
                  <a:srgbClr val="FFFFFF"/>
                </a:solidFill>
                <a:latin typeface="EYInterstate Light"/>
                <a:sym typeface="Arial" panose="020B0604020202020204" pitchFamily="34" charset="0"/>
              </a:rPr>
              <a:t>This material has been prepared for general informational purposes only and is not intended to be relied upon as accounting, tax, legal or other professional advice. Please refer to your advisors for specific advice.</a:t>
            </a:r>
            <a:endParaRPr lang="en-US" sz="600" kern="0" dirty="0">
              <a:solidFill>
                <a:srgbClr val="FFFFFF"/>
              </a:solidFill>
              <a:latin typeface="EYInterstate Light"/>
            </a:endParaRPr>
          </a:p>
          <a:p>
            <a:pPr>
              <a:spcAft>
                <a:spcPts val="600"/>
              </a:spcAft>
              <a:buClr>
                <a:srgbClr val="FFD200"/>
              </a:buClr>
              <a:buSzPct val="70000"/>
              <a:defRPr/>
            </a:pPr>
            <a:endParaRPr lang="en-US" sz="700" kern="0" dirty="0">
              <a:solidFill>
                <a:srgbClr val="FFFFFF"/>
              </a:solidFill>
              <a:latin typeface="EYInterstate Light"/>
            </a:endParaRPr>
          </a:p>
          <a:p>
            <a:pPr>
              <a:spcAft>
                <a:spcPts val="600"/>
              </a:spcAft>
              <a:buClr>
                <a:srgbClr val="FFD200"/>
              </a:buClr>
              <a:buSzPct val="70000"/>
              <a:defRPr/>
            </a:pPr>
            <a:r>
              <a:rPr lang="en-US" sz="1099" kern="0" dirty="0">
                <a:solidFill>
                  <a:srgbClr val="FFFFFF"/>
                </a:solidFill>
                <a:latin typeface="EYInterstate" panose="02000503020000020004" pitchFamily="2" charset="0"/>
              </a:rPr>
              <a:t>ey.com</a:t>
            </a:r>
          </a:p>
        </p:txBody>
      </p:sp>
      <p:sp>
        <p:nvSpPr>
          <p:cNvPr id="7" name="TextBox 6">
            <a:extLst>
              <a:ext uri="{FF2B5EF4-FFF2-40B4-BE49-F238E27FC236}">
                <a16:creationId xmlns:a16="http://schemas.microsoft.com/office/drawing/2014/main" id="{A4D58BEA-6289-FB01-5DC2-B3B9EF5A435F}"/>
              </a:ext>
            </a:extLst>
          </p:cNvPr>
          <p:cNvSpPr txBox="1">
            <a:spLocks/>
          </p:cNvSpPr>
          <p:nvPr/>
        </p:nvSpPr>
        <p:spPr>
          <a:xfrm>
            <a:off x="488447" y="524684"/>
            <a:ext cx="3301741" cy="3512978"/>
          </a:xfrm>
          <a:prstGeom prst="rect">
            <a:avLst/>
          </a:prstGeom>
          <a:noFill/>
        </p:spPr>
        <p:txBody>
          <a:bodyPr wrap="square" lIns="0" tIns="36557" rIns="0" bIns="0" rtlCol="0" anchor="t">
            <a:spAutoFit/>
          </a:bodyPr>
          <a:lstStyle/>
          <a:p>
            <a:pPr>
              <a:spcAft>
                <a:spcPts val="600"/>
              </a:spcAft>
              <a:buClr>
                <a:srgbClr val="FFD200"/>
              </a:buClr>
              <a:buSzPct val="70000"/>
              <a:defRPr/>
            </a:pPr>
            <a:r>
              <a:rPr lang="en-US" sz="1199" b="1" kern="0" dirty="0">
                <a:solidFill>
                  <a:srgbClr val="FFE600"/>
                </a:solidFill>
                <a:latin typeface="EYInterstate" panose="02000503020000020004" pitchFamily="2" charset="0"/>
              </a:rPr>
              <a:t>EY  </a:t>
            </a:r>
            <a:r>
              <a:rPr lang="en-US" sz="1199" kern="0" dirty="0">
                <a:solidFill>
                  <a:srgbClr val="FFE600"/>
                </a:solidFill>
                <a:latin typeface="EYInterstate" panose="02000503020000020004" pitchFamily="2" charset="0"/>
                <a:cs typeface="Arial"/>
              </a:rPr>
              <a:t>|  Building a better working world</a:t>
            </a:r>
          </a:p>
          <a:p>
            <a:pPr>
              <a:buClr>
                <a:srgbClr val="FFD200"/>
              </a:buClr>
              <a:buSzPct val="70000"/>
              <a:defRPr/>
            </a:pPr>
            <a:endParaRPr lang="en-US" sz="1099" kern="0" dirty="0">
              <a:solidFill>
                <a:srgbClr val="FFFFFF"/>
              </a:solidFill>
              <a:latin typeface="EYInterstate" panose="02000503020000020004" pitchFamily="2" charset="0"/>
              <a:cs typeface="Arial"/>
            </a:endParaRPr>
          </a:p>
          <a:p>
            <a:pPr>
              <a:buClr>
                <a:srgbClr val="FFD200"/>
              </a:buClr>
              <a:buSzPct val="70000"/>
              <a:defRPr/>
            </a:pPr>
            <a:r>
              <a:rPr lang="en-US" sz="1099" kern="0" dirty="0">
                <a:solidFill>
                  <a:srgbClr val="FFFFFF"/>
                </a:solidFill>
                <a:latin typeface="EYInterstate" panose="02000503020000020004" pitchFamily="2" charset="0"/>
              </a:rPr>
              <a:t>EY is building a better working world by creating new value for clients, people, society and the planet, while building trust in capital markets.</a:t>
            </a:r>
          </a:p>
          <a:p>
            <a:pPr>
              <a:buClr>
                <a:srgbClr val="FFD200"/>
              </a:buClr>
              <a:buSzPct val="70000"/>
              <a:defRPr/>
            </a:pPr>
            <a:r>
              <a:rPr lang="en-US" sz="1099" kern="0" dirty="0">
                <a:solidFill>
                  <a:srgbClr val="FFFFFF"/>
                </a:solidFill>
                <a:latin typeface="EYInterstate" panose="02000503020000020004" pitchFamily="2" charset="0"/>
              </a:rPr>
              <a:t> </a:t>
            </a:r>
          </a:p>
          <a:p>
            <a:pPr>
              <a:buClr>
                <a:srgbClr val="FFD200"/>
              </a:buClr>
              <a:buSzPct val="70000"/>
              <a:defRPr/>
            </a:pPr>
            <a:r>
              <a:rPr lang="en-US" sz="1099" kern="0" dirty="0">
                <a:solidFill>
                  <a:srgbClr val="FFFFFF"/>
                </a:solidFill>
                <a:latin typeface="EYInterstate" panose="02000503020000020004" pitchFamily="2" charset="0"/>
              </a:rPr>
              <a:t>Enabled by data, AI and advanced technology, </a:t>
            </a:r>
            <a:br>
              <a:rPr lang="en-US" sz="1099" kern="0" dirty="0">
                <a:solidFill>
                  <a:srgbClr val="FFFFFF"/>
                </a:solidFill>
                <a:latin typeface="EYInterstate" panose="02000503020000020004" pitchFamily="2" charset="0"/>
              </a:rPr>
            </a:br>
            <a:r>
              <a:rPr lang="en-US" sz="1099" kern="0" dirty="0">
                <a:solidFill>
                  <a:srgbClr val="FFFFFF"/>
                </a:solidFill>
                <a:latin typeface="EYInterstate" panose="02000503020000020004" pitchFamily="2" charset="0"/>
              </a:rPr>
              <a:t>EY teams help clients shape the future with confidence and develop answers for the most pressing issues of today and tomorrow. </a:t>
            </a:r>
          </a:p>
          <a:p>
            <a:pPr>
              <a:buClr>
                <a:srgbClr val="FFD200"/>
              </a:buClr>
              <a:buSzPct val="70000"/>
              <a:defRPr/>
            </a:pPr>
            <a:r>
              <a:rPr lang="en-US" sz="1099" kern="0" dirty="0">
                <a:solidFill>
                  <a:srgbClr val="FFFFFF"/>
                </a:solidFill>
                <a:latin typeface="EYInterstate" panose="02000503020000020004" pitchFamily="2" charset="0"/>
              </a:rPr>
              <a:t> </a:t>
            </a:r>
          </a:p>
          <a:p>
            <a:pPr>
              <a:buClr>
                <a:srgbClr val="FFD200"/>
              </a:buClr>
              <a:buSzPct val="70000"/>
              <a:defRPr/>
            </a:pPr>
            <a:r>
              <a:rPr lang="en-US" sz="1099" kern="0" dirty="0">
                <a:solidFill>
                  <a:srgbClr val="FFFFFF"/>
                </a:solidFill>
                <a:latin typeface="EYInterstate" panose="02000503020000020004" pitchFamily="2" charset="0"/>
              </a:rPr>
              <a:t>EY teams work across a full spectrum of </a:t>
            </a:r>
            <a:br>
              <a:rPr lang="en-US" sz="1099" kern="0" dirty="0">
                <a:solidFill>
                  <a:srgbClr val="FFFFFF"/>
                </a:solidFill>
                <a:latin typeface="EYInterstate" panose="02000503020000020004" pitchFamily="2" charset="0"/>
              </a:rPr>
            </a:br>
            <a:r>
              <a:rPr lang="en-US" sz="1099" kern="0" dirty="0">
                <a:solidFill>
                  <a:srgbClr val="FFFFFF"/>
                </a:solidFill>
                <a:latin typeface="EYInterstate" panose="02000503020000020004" pitchFamily="2" charset="0"/>
              </a:rPr>
              <a:t>services in assurance, consulting, tax, strategy and transactions. Fueled by sector insights, </a:t>
            </a:r>
            <a:br>
              <a:rPr lang="en-US" sz="1099" kern="0" dirty="0">
                <a:solidFill>
                  <a:srgbClr val="FFFFFF"/>
                </a:solidFill>
                <a:latin typeface="EYInterstate" panose="02000503020000020004" pitchFamily="2" charset="0"/>
              </a:rPr>
            </a:br>
            <a:r>
              <a:rPr lang="en-US" sz="1099" kern="0" dirty="0">
                <a:solidFill>
                  <a:srgbClr val="FFFFFF"/>
                </a:solidFill>
                <a:latin typeface="EYInterstate" panose="02000503020000020004" pitchFamily="2" charset="0"/>
              </a:rPr>
              <a:t>a globally connected, multidisciplinary network and diverse ecosystem partners, EY teams can provide services in more than 150 countries </a:t>
            </a:r>
            <a:br>
              <a:rPr lang="en-US" sz="1099" kern="0" dirty="0">
                <a:solidFill>
                  <a:srgbClr val="FFFFFF"/>
                </a:solidFill>
                <a:latin typeface="EYInterstate" panose="02000503020000020004" pitchFamily="2" charset="0"/>
              </a:rPr>
            </a:br>
            <a:r>
              <a:rPr lang="en-US" sz="1099" kern="0" dirty="0">
                <a:solidFill>
                  <a:srgbClr val="FFFFFF"/>
                </a:solidFill>
                <a:latin typeface="EYInterstate" panose="02000503020000020004" pitchFamily="2" charset="0"/>
              </a:rPr>
              <a:t>and territories.</a:t>
            </a:r>
          </a:p>
          <a:p>
            <a:pPr>
              <a:buClr>
                <a:srgbClr val="FFD200"/>
              </a:buClr>
              <a:buSzPct val="70000"/>
              <a:defRPr/>
            </a:pPr>
            <a:r>
              <a:rPr lang="en-US" sz="1099" kern="0" dirty="0">
                <a:solidFill>
                  <a:srgbClr val="FFFFFF"/>
                </a:solidFill>
                <a:latin typeface="EYInterstate" panose="02000503020000020004" pitchFamily="2" charset="0"/>
              </a:rPr>
              <a:t> </a:t>
            </a:r>
          </a:p>
          <a:p>
            <a:pPr>
              <a:buClr>
                <a:srgbClr val="FFD200"/>
              </a:buClr>
              <a:buSzPct val="70000"/>
              <a:defRPr/>
            </a:pPr>
            <a:r>
              <a:rPr lang="en-US" sz="1099" kern="0" dirty="0">
                <a:solidFill>
                  <a:srgbClr val="FFE600"/>
                </a:solidFill>
                <a:latin typeface="EYInterstate" panose="02000503020000020004" pitchFamily="2" charset="0"/>
              </a:rPr>
              <a:t>All in to shape the future with confidence. </a:t>
            </a:r>
          </a:p>
        </p:txBody>
      </p:sp>
    </p:spTree>
    <p:extLst>
      <p:ext uri="{BB962C8B-B14F-4D97-AF65-F5344CB8AC3E}">
        <p14:creationId xmlns:p14="http://schemas.microsoft.com/office/powerpoint/2010/main" val="6966332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USTOMLAYOUT" val="F"/>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WPmzobdQZZ8hjnvfTN8Rb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WPmzobdQZZ8hjnvfTN8Rb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WPmzobdQZZ8hjnvfTN8Rb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NE2CrjEDH4daOFquyTVQ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775KCahv5.smfMZBKuubw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tsbBtAWRL2T9U5ThFiEcu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tsbBtAWRL2T9U5ThFiEcu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tsbBtAWRL2T9U5ThFiEcu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JJ_mR7KICmVkbdZ3bsBPK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nYUy0sIeRzgo0L6sFswLp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btIPI7.87Xh3EZxjRDty0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btIPI7.87Xh3EZxjRDty0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SLwT_fxe637eqSXLthbm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SLwT_fxe637eqSXLthbm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SLwT_fxe637eqSXLthbm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VB676CHsJFqEp515JQvp1Q"/>
</p:tagLst>
</file>

<file path=ppt/theme/theme1.xml><?xml version="1.0" encoding="utf-8"?>
<a:theme xmlns:a="http://schemas.openxmlformats.org/drawingml/2006/main" name="1_Dark Background">
  <a:themeElements>
    <a:clrScheme name="Custom 84">
      <a:dk1>
        <a:srgbClr val="1A1A24"/>
      </a:dk1>
      <a:lt1>
        <a:srgbClr val="FFFFFF"/>
      </a:lt1>
      <a:dk2>
        <a:srgbClr val="FFE600"/>
      </a:dk2>
      <a:lt2>
        <a:srgbClr val="2E2E38"/>
      </a:lt2>
      <a:accent1>
        <a:srgbClr val="2DB757"/>
      </a:accent1>
      <a:accent2>
        <a:srgbClr val="27ACAA"/>
      </a:accent2>
      <a:accent3>
        <a:srgbClr val="188CE5"/>
      </a:accent3>
      <a:accent4>
        <a:srgbClr val="750E5C"/>
      </a:accent4>
      <a:accent5>
        <a:srgbClr val="FF4136"/>
      </a:accent5>
      <a:accent6>
        <a:srgbClr val="FF6D00"/>
      </a:accent6>
      <a:hlink>
        <a:srgbClr val="FFE600"/>
      </a:hlink>
      <a:folHlink>
        <a:srgbClr val="FFE600"/>
      </a:folHlink>
    </a:clrScheme>
    <a:fontScheme name="EY">
      <a:majorFont>
        <a:latin typeface="EYInterstate Regular"/>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2"/>
          </a:solidFill>
          <a:miter lim="800000"/>
        </a:ln>
      </a:spPr>
      <a:bodyPr lIns="108000" tIns="108000" rIns="108000" bIns="108000" rtlCol="0" anchor="t" anchorCtr="0"/>
      <a:lstStyle>
        <a:defPPr marL="252000" indent="-252000" algn="l">
          <a:lnSpc>
            <a:spcPct val="90000"/>
          </a:lnSpc>
          <a:spcBef>
            <a:spcPts val="400"/>
          </a:spcBef>
          <a:spcAft>
            <a:spcPts val="400"/>
          </a:spcAft>
          <a:buClr>
            <a:schemeClr val="tx2"/>
          </a:buClr>
          <a:buFont typeface="Wingdings" pitchFamily="2" charset="2"/>
          <a:buChar cha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36576" rIns="0" bIns="0" rtlCol="0" anchor="t">
        <a:spAutoFit/>
      </a:bodyPr>
      <a:lstStyle>
        <a:defPPr marL="252000" indent="-252000" algn="l">
          <a:lnSpc>
            <a:spcPct val="90000"/>
          </a:lnSpc>
          <a:spcBef>
            <a:spcPts val="400"/>
          </a:spcBef>
          <a:spcAft>
            <a:spcPts val="400"/>
          </a:spcAft>
          <a:buClr>
            <a:schemeClr val="tx2"/>
          </a:buClr>
          <a:buSzPct val="100000"/>
          <a:buFont typeface="Wingdings" pitchFamily="2" charset="2"/>
          <a:buChar char="§"/>
          <a:defRPr sz="2000" dirty="0" err="1" smtClean="0">
            <a:solidFill>
              <a:schemeClr val="bg1"/>
            </a:solidFill>
          </a:defRPr>
        </a:defPPr>
      </a:lstStyle>
    </a:txDef>
  </a:objectDefaults>
  <a:extraClrSchemeLst/>
  <a:extLst>
    <a:ext uri="{05A4C25C-085E-4340-85A3-A5531E510DB2}">
      <thm15:themeFamily xmlns:thm15="http://schemas.microsoft.com/office/thememl/2012/main" name="PowerPoint 2024_Template_White-v2a.potx" id="{BD982E67-C16A-491D-BCD7-1A08DD91C0C8}" vid="{B512D0B6-1499-44EC-BE75-77DAFB9E0443}"/>
    </a:ext>
  </a:extLst>
</a:theme>
</file>

<file path=ppt/theme/theme2.xml><?xml version="1.0" encoding="utf-8"?>
<a:theme xmlns:a="http://schemas.openxmlformats.org/drawingml/2006/main" name="Large Text [SPECTRUM]">
  <a:themeElements>
    <a:clrScheme name="Custom 81">
      <a:dk1>
        <a:srgbClr val="1A1A24"/>
      </a:dk1>
      <a:lt1>
        <a:srgbClr val="FFFFFF"/>
      </a:lt1>
      <a:dk2>
        <a:srgbClr val="FFE600"/>
      </a:dk2>
      <a:lt2>
        <a:srgbClr val="2E2E38"/>
      </a:lt2>
      <a:accent1>
        <a:srgbClr val="2DB757"/>
      </a:accent1>
      <a:accent2>
        <a:srgbClr val="27ACAA"/>
      </a:accent2>
      <a:accent3>
        <a:srgbClr val="188CE5"/>
      </a:accent3>
      <a:accent4>
        <a:srgbClr val="750E5C"/>
      </a:accent4>
      <a:accent5>
        <a:srgbClr val="FF4136"/>
      </a:accent5>
      <a:accent6>
        <a:srgbClr val="FF6D00"/>
      </a:accent6>
      <a:hlink>
        <a:srgbClr val="FFE600"/>
      </a:hlink>
      <a:folHlink>
        <a:srgbClr val="FFE600"/>
      </a:folHlink>
    </a:clrScheme>
    <a:fontScheme name="EY">
      <a:majorFont>
        <a:latin typeface="EYInterstate Regular"/>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2"/>
          </a:solidFill>
          <a:miter lim="800000"/>
        </a:ln>
      </a:spPr>
      <a:bodyPr lIns="108000" tIns="108000" rIns="108000" bIns="108000" rtlCol="0" anchor="t" anchorCtr="0"/>
      <a:lstStyle>
        <a:defPPr marL="252000" indent="-252000" algn="l">
          <a:lnSpc>
            <a:spcPct val="90000"/>
          </a:lnSpc>
          <a:spcBef>
            <a:spcPts val="400"/>
          </a:spcBef>
          <a:spcAft>
            <a:spcPts val="400"/>
          </a:spcAft>
          <a:buClr>
            <a:schemeClr val="tx2"/>
          </a:buClr>
          <a:buFont typeface="Wingdings" pitchFamily="2" charset="2"/>
          <a:buChar cha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36576" rIns="0" bIns="0" rtlCol="0" anchor="t">
        <a:spAutoFit/>
      </a:bodyPr>
      <a:lstStyle>
        <a:defPPr marL="252000" indent="-252000" algn="l">
          <a:lnSpc>
            <a:spcPct val="90000"/>
          </a:lnSpc>
          <a:spcBef>
            <a:spcPts val="400"/>
          </a:spcBef>
          <a:spcAft>
            <a:spcPts val="400"/>
          </a:spcAft>
          <a:buClr>
            <a:schemeClr val="tx2"/>
          </a:buClr>
          <a:buSzPct val="100000"/>
          <a:buFont typeface="Wingdings" pitchFamily="2" charset="2"/>
          <a:buChar char="§"/>
          <a:defRPr sz="2000" dirty="0" err="1" smtClean="0">
            <a:solidFill>
              <a:schemeClr val="bg1"/>
            </a:solidFill>
          </a:defRPr>
        </a:defPPr>
      </a:lstStyle>
    </a:txDef>
  </a:objectDefaults>
  <a:extraClrSchemeLst/>
  <a:extLst>
    <a:ext uri="{05A4C25C-085E-4340-85A3-A5531E510DB2}">
      <thm15:themeFamily xmlns:thm15="http://schemas.microsoft.com/office/thememl/2012/main" name="Presentation1" id="{83E2B529-6259-4303-A414-4B023C07EDA2}" vid="{6001FE36-3FD5-438B-8D5B-04076D740E74}"/>
    </a:ext>
  </a:extLst>
</a:theme>
</file>

<file path=ppt/theme/theme3.xml><?xml version="1.0" encoding="utf-8"?>
<a:theme xmlns:a="http://schemas.openxmlformats.org/drawingml/2006/main" name="EY Core Slides">
  <a:themeElements>
    <a:clrScheme name="Custom 84">
      <a:dk1>
        <a:srgbClr val="1A1A24"/>
      </a:dk1>
      <a:lt1>
        <a:srgbClr val="FFFFFF"/>
      </a:lt1>
      <a:dk2>
        <a:srgbClr val="FFE600"/>
      </a:dk2>
      <a:lt2>
        <a:srgbClr val="2E2E38"/>
      </a:lt2>
      <a:accent1>
        <a:srgbClr val="2DB757"/>
      </a:accent1>
      <a:accent2>
        <a:srgbClr val="27ACAA"/>
      </a:accent2>
      <a:accent3>
        <a:srgbClr val="188CE5"/>
      </a:accent3>
      <a:accent4>
        <a:srgbClr val="750E5C"/>
      </a:accent4>
      <a:accent5>
        <a:srgbClr val="FF4136"/>
      </a:accent5>
      <a:accent6>
        <a:srgbClr val="FF6D00"/>
      </a:accent6>
      <a:hlink>
        <a:srgbClr val="FFE600"/>
      </a:hlink>
      <a:folHlink>
        <a:srgbClr val="FFE600"/>
      </a:folHlink>
    </a:clrScheme>
    <a:fontScheme name="EY">
      <a:majorFont>
        <a:latin typeface="EYInterstate Regular"/>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2"/>
          </a:solidFill>
          <a:miter lim="800000"/>
        </a:ln>
      </a:spPr>
      <a:bodyPr lIns="108000" tIns="108000" rIns="108000" bIns="108000" rtlCol="0" anchor="t" anchorCtr="0"/>
      <a:lstStyle>
        <a:defPPr marL="252000" indent="-252000" algn="l">
          <a:lnSpc>
            <a:spcPct val="90000"/>
          </a:lnSpc>
          <a:spcBef>
            <a:spcPts val="400"/>
          </a:spcBef>
          <a:spcAft>
            <a:spcPts val="400"/>
          </a:spcAft>
          <a:buClr>
            <a:schemeClr val="tx2"/>
          </a:buClr>
          <a:buFont typeface="Wingdings" pitchFamily="2" charset="2"/>
          <a:buChar char="§"/>
          <a:defRPr sz="20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36576" rIns="0" bIns="0" rtlCol="0" anchor="t">
        <a:spAutoFit/>
      </a:bodyPr>
      <a:lstStyle>
        <a:defPPr marL="252000" indent="-252000" algn="l">
          <a:lnSpc>
            <a:spcPct val="90000"/>
          </a:lnSpc>
          <a:spcBef>
            <a:spcPts val="400"/>
          </a:spcBef>
          <a:spcAft>
            <a:spcPts val="400"/>
          </a:spcAft>
          <a:buClr>
            <a:schemeClr val="tx2"/>
          </a:buClr>
          <a:buSzPct val="100000"/>
          <a:buFont typeface="Wingdings" pitchFamily="2" charset="2"/>
          <a:buChar char="§"/>
          <a:defRPr sz="2000" dirty="0" err="1" smtClean="0">
            <a:solidFill>
              <a:schemeClr val="bg1"/>
            </a:solidFill>
          </a:defRPr>
        </a:defPPr>
      </a:lstStyle>
    </a:txDef>
  </a:objectDefaults>
  <a:extraClrSchemeLst/>
  <a:extLst>
    <a:ext uri="{05A4C25C-085E-4340-85A3-A5531E510DB2}">
      <thm15:themeFamily xmlns:thm15="http://schemas.microsoft.com/office/thememl/2012/main" name="Presentation1" id="{83E2B529-6259-4303-A414-4B023C07EDA2}" vid="{B3F86811-2FC6-4D71-ADB1-1E5BB5E6051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79A584A6DCB849A1E5CA596A7D852E" ma:contentTypeVersion="13" ma:contentTypeDescription="Create a new document." ma:contentTypeScope="" ma:versionID="35cf8f98855b4e7dffe6ee754051615e">
  <xsd:schema xmlns:xsd="http://www.w3.org/2001/XMLSchema" xmlns:xs="http://www.w3.org/2001/XMLSchema" xmlns:p="http://schemas.microsoft.com/office/2006/metadata/properties" xmlns:ns2="837f61bc-e404-496a-87c4-fe63c67275c1" xmlns:ns3="fb0825ad-cc8b-43e1-8337-5e6706acaec1" targetNamespace="http://schemas.microsoft.com/office/2006/metadata/properties" ma:root="true" ma:fieldsID="21794c7ccd63518b692d4e4ba115cc4a" ns2:_="" ns3:_="">
    <xsd:import namespace="837f61bc-e404-496a-87c4-fe63c67275c1"/>
    <xsd:import namespace="fb0825ad-cc8b-43e1-8337-5e6706acaec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7f61bc-e404-496a-87c4-fe63c67275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0825ad-cc8b-43e1-8337-5e6706acaec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5087F47-891A-4332-AEE8-A122FCE56C49}">
  <ds:schemaRefs>
    <ds:schemaRef ds:uri="837f61bc-e404-496a-87c4-fe63c67275c1"/>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 ds:uri="http://www.w3.org/XML/1998/namespace"/>
    <ds:schemaRef ds:uri="http://schemas.microsoft.com/office/infopath/2007/PartnerControls"/>
    <ds:schemaRef ds:uri="fb0825ad-cc8b-43e1-8337-5e6706acaec1"/>
    <ds:schemaRef ds:uri="http://schemas.microsoft.com/office/2006/metadata/properties"/>
  </ds:schemaRefs>
</ds:datastoreItem>
</file>

<file path=customXml/itemProps2.xml><?xml version="1.0" encoding="utf-8"?>
<ds:datastoreItem xmlns:ds="http://schemas.openxmlformats.org/officeDocument/2006/customXml" ds:itemID="{8AC014D9-0F8B-4066-823B-E589F64FAF10}">
  <ds:schemaRefs>
    <ds:schemaRef ds:uri="http://schemas.microsoft.com/sharepoint/v3/contenttype/forms"/>
  </ds:schemaRefs>
</ds:datastoreItem>
</file>

<file path=customXml/itemProps3.xml><?xml version="1.0" encoding="utf-8"?>
<ds:datastoreItem xmlns:ds="http://schemas.openxmlformats.org/officeDocument/2006/customXml" ds:itemID="{1E007214-3E39-48D1-8ED9-1A9E80C051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7f61bc-e404-496a-87c4-fe63c67275c1"/>
    <ds:schemaRef ds:uri="fb0825ad-cc8b-43e1-8337-5e6706acae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EY Template for Copilot</Template>
  <TotalTime>1488</TotalTime>
  <Words>9696</Words>
  <Application>Microsoft Office PowerPoint</Application>
  <PresentationFormat>Widescreen</PresentationFormat>
  <Paragraphs>818</Paragraphs>
  <Slides>77</Slides>
  <Notes>33</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77</vt:i4>
      </vt:variant>
    </vt:vector>
  </HeadingPairs>
  <TitlesOfParts>
    <vt:vector size="87" baseType="lpstr">
      <vt:lpstr>Arial</vt:lpstr>
      <vt:lpstr>EYInterstate</vt:lpstr>
      <vt:lpstr>EYInterstate Light</vt:lpstr>
      <vt:lpstr>EYInterstate Regular</vt:lpstr>
      <vt:lpstr>Georgia Pro</vt:lpstr>
      <vt:lpstr>Wingdings</vt:lpstr>
      <vt:lpstr>1_Dark Background</vt:lpstr>
      <vt:lpstr>Large Text [SPECTRUM]</vt:lpstr>
      <vt:lpstr>EY Core Slides</vt:lpstr>
      <vt:lpstr>think-cell Slide</vt:lpstr>
      <vt:lpstr>2026 Future Tax Leaders: indirect tax and incentives update</vt:lpstr>
      <vt:lpstr>Disclaimer</vt:lpstr>
      <vt:lpstr>Presenters</vt:lpstr>
      <vt:lpstr>CPE eligibility</vt:lpstr>
      <vt:lpstr>Agenda</vt:lpstr>
      <vt:lpstr>Objectives</vt:lpstr>
      <vt:lpstr>Polling question 1</vt:lpstr>
      <vt:lpstr>Sales and use tax</vt:lpstr>
      <vt:lpstr>Sales and use tax – overview</vt:lpstr>
      <vt:lpstr>Sales and use tax – why it matters for exempt organizations</vt:lpstr>
      <vt:lpstr>Sales and use tax nexus – history</vt:lpstr>
      <vt:lpstr>Polling question 2</vt:lpstr>
      <vt:lpstr>Common sales tax issues – sellers</vt:lpstr>
      <vt:lpstr>Common sales tax issues – purchasers</vt:lpstr>
      <vt:lpstr>Technology to drive efficiencies</vt:lpstr>
      <vt:lpstr>Legislative changes – Washington SB 6346 (March 2026)</vt:lpstr>
      <vt:lpstr>Legislative changes – California SB 122 (effective 1 January 2027)</vt:lpstr>
      <vt:lpstr>Legislative changes – Colorado HB 26-1223 (effective 1 January 2027)</vt:lpstr>
      <vt:lpstr>Legislative changes – Missouri exemption clarification (February 2026)</vt:lpstr>
      <vt:lpstr>Legislative changes – Nebraska exemption repeal (July 2026)</vt:lpstr>
      <vt:lpstr>2027 software tax landscape – California vs. Colorado</vt:lpstr>
      <vt:lpstr>2025–27 legislative timeline – key dates at a glance</vt:lpstr>
      <vt:lpstr>Sales and use tax – key takeaways</vt:lpstr>
      <vt:lpstr>Property tax basics and update</vt:lpstr>
      <vt:lpstr>Property tax – overview</vt:lpstr>
      <vt:lpstr>Property tax – why tax-exempt organizations should care</vt:lpstr>
      <vt:lpstr>Property tax – exempt entities</vt:lpstr>
      <vt:lpstr>Property tax – exempt entities (cont.)</vt:lpstr>
      <vt:lpstr>Polling question 3</vt:lpstr>
      <vt:lpstr>Common pitfalls and considerations</vt:lpstr>
      <vt:lpstr>Payments in lieu of tax (PILOTs)</vt:lpstr>
      <vt:lpstr>Transfer tax</vt:lpstr>
      <vt:lpstr>State developments: Missouri – Skaggs Community Hospital (2025)</vt:lpstr>
      <vt:lpstr>State developments: Texas – HB 23 (effective 1 January 2026)</vt:lpstr>
      <vt:lpstr>State developments: North Carolina – legislative study (February 2026)</vt:lpstr>
      <vt:lpstr>Property tax – suggested key actions</vt:lpstr>
      <vt:lpstr>Credits and incentives</vt:lpstr>
      <vt:lpstr>Sustainability credits</vt:lpstr>
      <vt:lpstr>Inflation Reduction Act (IRA) overview</vt:lpstr>
      <vt:lpstr>One Big Beautiful Bill Act (OBBBA), repealed or modified credits</vt:lpstr>
      <vt:lpstr>OBBBA, credits modified and phased down</vt:lpstr>
      <vt:lpstr>Direct pay (Section 6417) for exempt organizations</vt:lpstr>
      <vt:lpstr>Polling question 4</vt:lpstr>
      <vt:lpstr>Post-OBBBA considerations Changes to Section 48E investment tax credit and Section 45Y production tax credit</vt:lpstr>
      <vt:lpstr>Post-OBBBA considerations Beginning construction for wind and solar projects</vt:lpstr>
      <vt:lpstr>Post-OBBBA considerations New FEOC requirements for most energy tax credits</vt:lpstr>
      <vt:lpstr>Section 45F and Section 45S credits</vt:lpstr>
      <vt:lpstr>Employer-provided childcare credit (Section 45F) </vt:lpstr>
      <vt:lpstr>Employer-provided childcare credit (Section 45F) – eligibility</vt:lpstr>
      <vt:lpstr>Employer-provided childcare credit (Section 45F) – OBBBA updates</vt:lpstr>
      <vt:lpstr>Employer credit for paid family and medical leave (Section 45S)</vt:lpstr>
      <vt:lpstr>Polling question 5</vt:lpstr>
      <vt:lpstr>Unclaimed property</vt:lpstr>
      <vt:lpstr>Refresh on the basics</vt:lpstr>
      <vt:lpstr>Refresh on the basics (cont.)</vt:lpstr>
      <vt:lpstr>Refresh on the basics (cont.)</vt:lpstr>
      <vt:lpstr>What are the risks to an organization? </vt:lpstr>
      <vt:lpstr>Where organizations are required to report </vt:lpstr>
      <vt:lpstr>Polling question 6</vt:lpstr>
      <vt:lpstr>State examination update</vt:lpstr>
      <vt:lpstr>State examination update</vt:lpstr>
      <vt:lpstr>State examination update (cont.)</vt:lpstr>
      <vt:lpstr>State ‘review’ programs other than audit</vt:lpstr>
      <vt:lpstr>Common causes of liability</vt:lpstr>
      <vt:lpstr>Tips for audit and state review readiness</vt:lpstr>
      <vt:lpstr>Internal accounting leading practices</vt:lpstr>
      <vt:lpstr>Internal accounting leading practices (cont.)</vt:lpstr>
      <vt:lpstr>Compliance and asset recovery</vt:lpstr>
      <vt:lpstr>The compliance lifecycle</vt:lpstr>
      <vt:lpstr>Where is your organization in the compliance lifecycle?</vt:lpstr>
      <vt:lpstr>Emerging property types</vt:lpstr>
      <vt:lpstr>Polling question 7 </vt:lpstr>
      <vt:lpstr>Asset recovery – reuniting owners with unclaimed property</vt:lpstr>
      <vt:lpstr>Asset recovery – how much is out there</vt:lpstr>
      <vt:lpstr>Closing and questions</vt:lpstr>
      <vt:lpstr>Takeaways upon completion of this session</vt:lpstr>
      <vt:lpstr>PowerPoint Presentation</vt:lpstr>
    </vt:vector>
  </TitlesOfParts>
  <Company>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2609-10336-CS_2026_FTL_Indirect_Tax_and_Incentives_Update_9-24-26_v1</dc:title>
  <dc:creator>Kara K Adams</dc:creator>
  <cp:lastModifiedBy>Shaiju Ps</cp:lastModifiedBy>
  <cp:revision>21</cp:revision>
  <dcterms:created xsi:type="dcterms:W3CDTF">2026-08-19T17:46:49Z</dcterms:created>
  <dcterms:modified xsi:type="dcterms:W3CDTF">2026-09-25T08:32:45Z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0x0101002E79A584A6DCB849A1E5CA596A7D852E</vt:lpwstr>
  </property>
  <property fmtid="{D5CDD505-2E9C-101B-9397-08002B2CF9AE}" pid="3" name="MediaServiceImageTags">
    <vt:lpwstr/>
  </property>
</Properties>
</file>